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6" r:id="rId4"/>
    <p:sldId id="270" r:id="rId5"/>
    <p:sldId id="274" r:id="rId6"/>
    <p:sldId id="257" r:id="rId7"/>
    <p:sldId id="277" r:id="rId8"/>
    <p:sldId id="271" r:id="rId9"/>
    <p:sldId id="272" r:id="rId10"/>
    <p:sldId id="287" r:id="rId11"/>
    <p:sldId id="276" r:id="rId12"/>
    <p:sldId id="290" r:id="rId13"/>
    <p:sldId id="291" r:id="rId14"/>
    <p:sldId id="269" r:id="rId15"/>
    <p:sldId id="268" r:id="rId16"/>
    <p:sldId id="260" r:id="rId17"/>
    <p:sldId id="289" r:id="rId18"/>
    <p:sldId id="279" r:id="rId19"/>
    <p:sldId id="278" r:id="rId20"/>
    <p:sldId id="280" r:id="rId21"/>
    <p:sldId id="281" r:id="rId22"/>
    <p:sldId id="288" r:id="rId23"/>
    <p:sldId id="273" r:id="rId2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3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CFCD4-B914-4520-8BFF-E0515F8DC49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8636C-F431-4173-9F4E-BADB0A22B3A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F0250-170F-441D-9363-9505BDAB6D7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23AD7-A466-450D-85A1-2E7E943B5E0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F7B31-4B78-44A5-8988-ABDF5522E76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58110-E439-4311-B6E0-5AEFF77E6CA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6491C-D1D2-49C0-B734-3AE2AC5ACEC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13AFB-D70B-4765-A3AB-CD651760C7A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13DE0-2260-4E37-9B5D-0F9BD909189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C36D5-C9B3-4D27-A777-63480892AC0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FBE19-9034-47F4-9A99-6BD20A4D0C7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1AF0AD-1BE5-4120-A3F6-E3D28BC9DBFC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65275" y="4076700"/>
            <a:ext cx="5959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4400" b="1">
                <a:solidFill>
                  <a:srgbClr val="FFFF00"/>
                </a:solidFill>
              </a:rPr>
              <a:t>ÇOĞUL GEBELİKLER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79688" y="5060950"/>
            <a:ext cx="40084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>
                <a:solidFill>
                  <a:schemeClr val="bg1"/>
                </a:solidFill>
              </a:rPr>
              <a:t>Prof. Dr. Acar KOÇ</a:t>
            </a:r>
          </a:p>
          <a:p>
            <a:r>
              <a:rPr lang="tr-TR" sz="2000">
                <a:solidFill>
                  <a:schemeClr val="bg1"/>
                </a:solidFill>
              </a:rPr>
              <a:t>Ankara Üniversitesi Tıp Fakültesi</a:t>
            </a:r>
          </a:p>
          <a:p>
            <a:r>
              <a:rPr lang="tr-TR" sz="2000">
                <a:solidFill>
                  <a:schemeClr val="bg1"/>
                </a:solidFill>
              </a:rPr>
              <a:t>Kadın Hastalıkları ve Doğum ABD</a:t>
            </a:r>
          </a:p>
        </p:txBody>
      </p:sp>
      <p:pic>
        <p:nvPicPr>
          <p:cNvPr id="30729" name="Picture 9" descr="triple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988" y="476250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FF00"/>
                </a:solidFill>
              </a:rPr>
              <a:t>Tanı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>
                <a:solidFill>
                  <a:schemeClr val="bg1"/>
                </a:solidFill>
              </a:rPr>
              <a:t>Anamnez ve klinik muayene</a:t>
            </a:r>
          </a:p>
          <a:p>
            <a:pPr>
              <a:buFontTx/>
              <a:buNone/>
            </a:pPr>
            <a:r>
              <a:rPr lang="tr-TR" sz="2800">
                <a:solidFill>
                  <a:schemeClr val="bg1"/>
                </a:solidFill>
              </a:rPr>
              <a:t>	</a:t>
            </a:r>
            <a:r>
              <a:rPr lang="tr-TR" sz="2400">
                <a:solidFill>
                  <a:schemeClr val="bg1"/>
                </a:solidFill>
              </a:rPr>
              <a:t>Aile hikayesi, gebelik şekli, ilaç kullanımı vs</a:t>
            </a:r>
          </a:p>
          <a:p>
            <a:r>
              <a:rPr lang="tr-TR" sz="2800">
                <a:solidFill>
                  <a:schemeClr val="bg1"/>
                </a:solidFill>
              </a:rPr>
              <a:t>Ultrasonografi</a:t>
            </a:r>
          </a:p>
          <a:p>
            <a:r>
              <a:rPr lang="tr-TR" sz="2800">
                <a:solidFill>
                  <a:schemeClr val="bg1"/>
                </a:solidFill>
              </a:rPr>
              <a:t>Radyolojik muayene ?</a:t>
            </a:r>
          </a:p>
          <a:p>
            <a:r>
              <a:rPr lang="tr-TR" sz="2800">
                <a:solidFill>
                  <a:schemeClr val="bg1"/>
                </a:solidFill>
              </a:rPr>
              <a:t>Biyokimyasal testler </a:t>
            </a:r>
            <a:r>
              <a:rPr lang="tr-TR" sz="2400">
                <a:solidFill>
                  <a:schemeClr val="bg1"/>
                </a:solidFill>
              </a:rPr>
              <a:t>(HCG ve AFP yüksek)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08050"/>
            <a:ext cx="2886075" cy="2819400"/>
          </a:xfrm>
          <a:prstGeom prst="rect">
            <a:avLst/>
          </a:prstGeom>
          <a:noFill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931863"/>
            <a:ext cx="2806700" cy="2857500"/>
          </a:xfrm>
          <a:prstGeom prst="rect">
            <a:avLst/>
          </a:prstGeom>
          <a:noFill/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900113" y="333375"/>
            <a:ext cx="722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rgbClr val="FFFF00"/>
                </a:solidFill>
              </a:rPr>
              <a:t>USG: Koryonisite: </a:t>
            </a:r>
            <a:r>
              <a:rPr lang="tr-TR" sz="2400" b="1">
                <a:solidFill>
                  <a:schemeClr val="bg1"/>
                </a:solidFill>
              </a:rPr>
              <a:t>En iyi 14 hafta öncesi anlaşılır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996950" y="3709988"/>
            <a:ext cx="249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Dikoryonik Diamniyotik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292725" y="3789363"/>
            <a:ext cx="285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Monokoryonik Diamniyotik</a:t>
            </a:r>
          </a:p>
        </p:txBody>
      </p: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137025"/>
            <a:ext cx="3311525" cy="2387600"/>
          </a:xfrm>
          <a:prstGeom prst="rect">
            <a:avLst/>
          </a:prstGeom>
          <a:noFill/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178300"/>
            <a:ext cx="3313113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>
                <a:solidFill>
                  <a:srgbClr val="FFFF00"/>
                </a:solidFill>
              </a:rPr>
              <a:t>Fetal Komplikasyonlar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>
                <a:solidFill>
                  <a:schemeClr val="bg1"/>
                </a:solidFill>
              </a:rPr>
              <a:t>Abortus x3</a:t>
            </a:r>
          </a:p>
          <a:p>
            <a:pPr lvl="1"/>
            <a:r>
              <a:rPr lang="tr-TR" sz="2400">
                <a:solidFill>
                  <a:schemeClr val="bg1"/>
                </a:solidFill>
              </a:rPr>
              <a:t>MK/DK 18:1</a:t>
            </a:r>
          </a:p>
          <a:p>
            <a:r>
              <a:rPr lang="tr-TR" sz="2800">
                <a:solidFill>
                  <a:schemeClr val="bg1"/>
                </a:solidFill>
              </a:rPr>
              <a:t>Malformasyon %2 majör, %4 minör</a:t>
            </a:r>
          </a:p>
          <a:p>
            <a:pPr lvl="1"/>
            <a:r>
              <a:rPr lang="tr-TR" sz="2400">
                <a:solidFill>
                  <a:schemeClr val="bg1"/>
                </a:solidFill>
              </a:rPr>
              <a:t>MK/DK </a:t>
            </a:r>
          </a:p>
          <a:p>
            <a:r>
              <a:rPr lang="tr-TR" sz="2800">
                <a:solidFill>
                  <a:schemeClr val="bg1"/>
                </a:solidFill>
              </a:rPr>
              <a:t>Düşük doğum ağırlığı / IUGR</a:t>
            </a:r>
          </a:p>
          <a:p>
            <a:r>
              <a:rPr lang="tr-TR" sz="2800">
                <a:solidFill>
                  <a:schemeClr val="bg1"/>
                </a:solidFill>
              </a:rPr>
              <a:t>Erken doğum</a:t>
            </a:r>
          </a:p>
          <a:p>
            <a:r>
              <a:rPr lang="tr-TR" sz="2800">
                <a:solidFill>
                  <a:schemeClr val="bg1"/>
                </a:solidFill>
              </a:rPr>
              <a:t>Uzun dönem gelişim bozuklukları</a:t>
            </a:r>
          </a:p>
          <a:p>
            <a:pPr>
              <a:buFontTx/>
              <a:buNone/>
            </a:pPr>
            <a:endParaRPr lang="tr-TR" sz="280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endParaRPr lang="tr-TR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r-TR" sz="3600">
                <a:solidFill>
                  <a:srgbClr val="FFFF00"/>
                </a:solidFill>
              </a:rPr>
              <a:t>Maternal Komplikasyonlar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68313" y="1412875"/>
            <a:ext cx="82184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800">
                <a:solidFill>
                  <a:schemeClr val="bg1"/>
                </a:solidFill>
              </a:rPr>
              <a:t>Hiperemezis gravidarum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800">
                <a:solidFill>
                  <a:schemeClr val="bg1"/>
                </a:solidFill>
              </a:rPr>
              <a:t>Uriner sistem infeksiyonları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800">
                <a:solidFill>
                  <a:schemeClr val="bg1"/>
                </a:solidFill>
              </a:rPr>
              <a:t>Tromboembolik olaylar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800">
                <a:solidFill>
                  <a:schemeClr val="bg1"/>
                </a:solidFill>
              </a:rPr>
              <a:t>Diabetes mellitus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800">
                <a:solidFill>
                  <a:schemeClr val="bg1"/>
                </a:solidFill>
              </a:rPr>
              <a:t>Preeklampsi, Eklampsi X3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tr-TR" sz="2400">
                <a:solidFill>
                  <a:schemeClr val="bg1"/>
                </a:solidFill>
              </a:rPr>
              <a:t>Erken, şiddetli, komplike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800">
                <a:solidFill>
                  <a:schemeClr val="bg1"/>
                </a:solidFill>
              </a:rPr>
              <a:t>Plasenta dekolmanı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800">
                <a:solidFill>
                  <a:schemeClr val="bg1"/>
                </a:solidFill>
              </a:rPr>
              <a:t>Tokoliz gereksinimi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800">
                <a:solidFill>
                  <a:schemeClr val="bg1"/>
                </a:solidFill>
              </a:rPr>
              <a:t>Doğuma bağlı komplikasyonlar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800">
                <a:solidFill>
                  <a:schemeClr val="bg1"/>
                </a:solidFill>
              </a:rPr>
              <a:t>Postpartum komplikasyonlar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binde ölü doğ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782763"/>
            <a:ext cx="8964613" cy="4454525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>
                <a:solidFill>
                  <a:schemeClr val="bg1"/>
                </a:solidFill>
              </a:rPr>
              <a:t>Çoğul Gebelikte Fetal Mortalite (Binde)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%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8569325" cy="50546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1"/>
                </a:solidFill>
              </a:rPr>
              <a:t>Çoğul Gebelikte Doğum Haftası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FF00"/>
                </a:solidFill>
              </a:rPr>
              <a:t>TTTS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36838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r>
              <a:rPr lang="tr-TR" sz="2400" b="1">
                <a:solidFill>
                  <a:srgbClr val="FFFF00"/>
                </a:solidFill>
              </a:rPr>
              <a:t>VERİCİ</a:t>
            </a:r>
          </a:p>
          <a:p>
            <a:pPr>
              <a:buFontTx/>
              <a:buNone/>
            </a:pPr>
            <a:r>
              <a:rPr lang="tr-TR" sz="1800">
                <a:solidFill>
                  <a:schemeClr val="bg1"/>
                </a:solidFill>
              </a:rPr>
              <a:t>Oligohidramnios</a:t>
            </a:r>
          </a:p>
          <a:p>
            <a:pPr>
              <a:buFontTx/>
              <a:buNone/>
            </a:pPr>
            <a:r>
              <a:rPr lang="tr-TR" sz="1800">
                <a:solidFill>
                  <a:schemeClr val="bg1"/>
                </a:solidFill>
              </a:rPr>
              <a:t>IUGR</a:t>
            </a:r>
          </a:p>
          <a:p>
            <a:pPr>
              <a:buFontTx/>
              <a:buNone/>
            </a:pPr>
            <a:r>
              <a:rPr lang="tr-TR" sz="1800">
                <a:solidFill>
                  <a:schemeClr val="bg1"/>
                </a:solidFill>
              </a:rPr>
              <a:t>Anemi</a:t>
            </a:r>
          </a:p>
          <a:p>
            <a:pPr>
              <a:buFontTx/>
              <a:buNone/>
            </a:pPr>
            <a:endParaRPr lang="tr-TR" sz="1800">
              <a:solidFill>
                <a:schemeClr val="bg1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2636838"/>
            <a:ext cx="4038600" cy="4525962"/>
          </a:xfrm>
        </p:spPr>
        <p:txBody>
          <a:bodyPr/>
          <a:lstStyle/>
          <a:p>
            <a:pPr algn="r">
              <a:buFontTx/>
              <a:buNone/>
            </a:pPr>
            <a:r>
              <a:rPr lang="tr-TR" sz="2400" b="1">
                <a:solidFill>
                  <a:srgbClr val="FFFF00"/>
                </a:solidFill>
              </a:rPr>
              <a:t>ALICI</a:t>
            </a:r>
          </a:p>
          <a:p>
            <a:pPr algn="r">
              <a:buFontTx/>
              <a:buNone/>
            </a:pPr>
            <a:r>
              <a:rPr lang="tr-TR" sz="1800">
                <a:solidFill>
                  <a:schemeClr val="bg1"/>
                </a:solidFill>
              </a:rPr>
              <a:t>Polihidramnios</a:t>
            </a:r>
          </a:p>
          <a:p>
            <a:pPr algn="r">
              <a:buFontTx/>
              <a:buNone/>
            </a:pPr>
            <a:r>
              <a:rPr lang="tr-TR" sz="1800">
                <a:solidFill>
                  <a:schemeClr val="bg1"/>
                </a:solidFill>
              </a:rPr>
              <a:t>Hidrops</a:t>
            </a:r>
          </a:p>
          <a:p>
            <a:pPr algn="r">
              <a:buFontTx/>
              <a:buNone/>
            </a:pPr>
            <a:r>
              <a:rPr lang="tr-TR" sz="1800">
                <a:solidFill>
                  <a:schemeClr val="bg1"/>
                </a:solidFill>
              </a:rPr>
              <a:t>Polistemi</a:t>
            </a:r>
          </a:p>
          <a:p>
            <a:pPr algn="r">
              <a:buFontTx/>
              <a:buNone/>
            </a:pPr>
            <a:r>
              <a:rPr lang="tr-TR" sz="1800">
                <a:solidFill>
                  <a:schemeClr val="bg1"/>
                </a:solidFill>
              </a:rPr>
              <a:t>Kalp yetmezliği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25" y="1416050"/>
            <a:ext cx="4476750" cy="544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0263"/>
            <a:ext cx="7272337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otoğraf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TTS_laser_car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9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r>
              <a:rPr lang="tr-TR">
                <a:solidFill>
                  <a:srgbClr val="FFFF00"/>
                </a:solidFill>
              </a:rPr>
              <a:t>Spontan çoğul gebelik oranları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2205038"/>
            <a:ext cx="5410200" cy="2836862"/>
          </a:xfrm>
        </p:spPr>
        <p:txBody>
          <a:bodyPr/>
          <a:lstStyle/>
          <a:p>
            <a:r>
              <a:rPr lang="tr-TR">
                <a:solidFill>
                  <a:schemeClr val="bg1"/>
                </a:solidFill>
              </a:rPr>
              <a:t>İKİZ		1/80</a:t>
            </a:r>
          </a:p>
          <a:p>
            <a:r>
              <a:rPr lang="tr-TR">
                <a:solidFill>
                  <a:schemeClr val="bg1"/>
                </a:solidFill>
              </a:rPr>
              <a:t>ÜÇÜZ		1/80</a:t>
            </a:r>
            <a:r>
              <a:rPr lang="tr-TR" baseline="30000">
                <a:solidFill>
                  <a:schemeClr val="bg1"/>
                </a:solidFill>
              </a:rPr>
              <a:t>2</a:t>
            </a:r>
          </a:p>
          <a:p>
            <a:r>
              <a:rPr lang="tr-TR">
                <a:solidFill>
                  <a:schemeClr val="bg1"/>
                </a:solidFill>
              </a:rPr>
              <a:t>DÖRDÜZ	1/80</a:t>
            </a:r>
            <a:r>
              <a:rPr lang="tr-TR" baseline="30000">
                <a:solidFill>
                  <a:schemeClr val="bg1"/>
                </a:solidFill>
              </a:rPr>
              <a:t>3</a:t>
            </a:r>
          </a:p>
          <a:p>
            <a:r>
              <a:rPr lang="tr-TR">
                <a:solidFill>
                  <a:schemeClr val="bg1"/>
                </a:solidFill>
              </a:rPr>
              <a:t>BEŞİZ		1/80</a:t>
            </a:r>
            <a:r>
              <a:rPr lang="tr-TR" baseline="3000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otoğraf2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49155" name="Line 3"/>
          <p:cNvSpPr>
            <a:spLocks noChangeShapeType="1"/>
          </p:cNvSpPr>
          <p:nvPr/>
        </p:nvSpPr>
        <p:spPr bwMode="auto">
          <a:xfrm flipH="1">
            <a:off x="4859338" y="908050"/>
            <a:ext cx="73025" cy="3816350"/>
          </a:xfrm>
          <a:prstGeom prst="line">
            <a:avLst/>
          </a:prstGeom>
          <a:noFill/>
          <a:ln w="3206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G00677-20120206-15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18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3275013" y="692150"/>
            <a:ext cx="2592387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Koryonisite</a:t>
            </a:r>
          </a:p>
          <a:p>
            <a:pPr algn="ctr"/>
            <a:r>
              <a:rPr lang="tr-TR"/>
              <a:t>CRL</a:t>
            </a:r>
          </a:p>
          <a:p>
            <a:pPr algn="ctr"/>
            <a:r>
              <a:rPr lang="tr-TR"/>
              <a:t>NT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156325" y="1773238"/>
            <a:ext cx="2592388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Biyometrik ölçümler</a:t>
            </a:r>
          </a:p>
          <a:p>
            <a:pPr algn="ctr"/>
            <a:r>
              <a:rPr lang="tr-TR"/>
              <a:t>Kord insersiyon yeri</a:t>
            </a:r>
          </a:p>
          <a:p>
            <a:pPr algn="ctr"/>
            <a:r>
              <a:rPr lang="tr-TR"/>
              <a:t>TTTS için tarama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395288" y="1773238"/>
            <a:ext cx="2592387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TV USG ile Cx Uzunluğu</a:t>
            </a:r>
          </a:p>
          <a:p>
            <a:pPr algn="ctr"/>
            <a:r>
              <a:rPr lang="tr-TR"/>
              <a:t>(gerekirse)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95288" y="3500438"/>
            <a:ext cx="2592387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Biyometrik ölçümler</a:t>
            </a:r>
          </a:p>
          <a:p>
            <a:pPr algn="ctr"/>
            <a:r>
              <a:rPr lang="tr-TR"/>
              <a:t>Anomali taraması</a:t>
            </a:r>
          </a:p>
          <a:p>
            <a:pPr algn="ctr"/>
            <a:r>
              <a:rPr lang="tr-TR"/>
              <a:t>Kord insersiyon yeri</a:t>
            </a:r>
          </a:p>
          <a:p>
            <a:pPr algn="ctr"/>
            <a:r>
              <a:rPr lang="tr-TR"/>
              <a:t>AFI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6156325" y="3500438"/>
            <a:ext cx="2592388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Biyometrik ölçümler</a:t>
            </a:r>
          </a:p>
          <a:p>
            <a:pPr algn="ctr"/>
            <a:r>
              <a:rPr lang="tr-TR"/>
              <a:t>Anomali taraması</a:t>
            </a:r>
          </a:p>
          <a:p>
            <a:pPr algn="ctr"/>
            <a:r>
              <a:rPr lang="tr-TR"/>
              <a:t>TTTS için tarama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395288" y="5156200"/>
            <a:ext cx="2592387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Biyometrik ölçümler</a:t>
            </a:r>
          </a:p>
          <a:p>
            <a:pPr algn="ctr"/>
            <a:r>
              <a:rPr lang="tr-TR"/>
              <a:t>Diskordans taraması</a:t>
            </a:r>
          </a:p>
          <a:p>
            <a:pPr algn="ctr"/>
            <a:r>
              <a:rPr lang="tr-TR"/>
              <a:t>Doppler USG</a:t>
            </a:r>
          </a:p>
          <a:p>
            <a:pPr algn="ctr"/>
            <a:r>
              <a:rPr lang="tr-TR"/>
              <a:t>AFI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6156325" y="5156200"/>
            <a:ext cx="2592388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/>
              <a:t>Biyometrik ölçümler</a:t>
            </a:r>
          </a:p>
          <a:p>
            <a:pPr algn="ctr"/>
            <a:r>
              <a:rPr lang="tr-TR"/>
              <a:t>Diskordans taraması</a:t>
            </a:r>
          </a:p>
          <a:p>
            <a:pPr algn="ctr"/>
            <a:r>
              <a:rPr lang="tr-TR"/>
              <a:t>Doppler USG</a:t>
            </a:r>
          </a:p>
          <a:p>
            <a:pPr algn="ctr"/>
            <a:r>
              <a:rPr lang="tr-TR"/>
              <a:t>TTTS için tarama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3851275" y="280988"/>
            <a:ext cx="1412875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FF00"/>
                </a:solidFill>
              </a:rPr>
              <a:t>1. Trimester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827088" y="1341438"/>
            <a:ext cx="1628775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FF00"/>
                </a:solidFill>
              </a:rPr>
              <a:t>DİKORYONİK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372225" y="1341438"/>
            <a:ext cx="2111375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FF00"/>
                </a:solidFill>
              </a:rPr>
              <a:t>MONOKORYONİK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3865563" y="3716338"/>
            <a:ext cx="1387475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FF00"/>
                </a:solidFill>
              </a:rPr>
              <a:t>18-22 Hafta</a:t>
            </a:r>
          </a:p>
        </p:txBody>
      </p:sp>
      <p:cxnSp>
        <p:nvCxnSpPr>
          <p:cNvPr id="57364" name="AutoShape 20"/>
          <p:cNvCxnSpPr>
            <a:cxnSpLocks noChangeShapeType="1"/>
            <a:stCxn id="57353" idx="2"/>
            <a:endCxn id="57354" idx="0"/>
          </p:cNvCxnSpPr>
          <p:nvPr/>
        </p:nvCxnSpPr>
        <p:spPr bwMode="auto">
          <a:xfrm rot="5400000">
            <a:off x="1404937" y="3213101"/>
            <a:ext cx="574675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7366" name="AutoShape 22"/>
          <p:cNvCxnSpPr>
            <a:cxnSpLocks noChangeShapeType="1"/>
            <a:stCxn id="57354" idx="2"/>
            <a:endCxn id="57356" idx="0"/>
          </p:cNvCxnSpPr>
          <p:nvPr/>
        </p:nvCxnSpPr>
        <p:spPr bwMode="auto">
          <a:xfrm rot="5400000">
            <a:off x="1440656" y="4904582"/>
            <a:ext cx="503237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7367" name="AutoShape 23"/>
          <p:cNvCxnSpPr>
            <a:cxnSpLocks noChangeShapeType="1"/>
            <a:stCxn id="57352" idx="2"/>
            <a:endCxn id="57355" idx="0"/>
          </p:cNvCxnSpPr>
          <p:nvPr/>
        </p:nvCxnSpPr>
        <p:spPr bwMode="auto">
          <a:xfrm rot="5400000">
            <a:off x="7165975" y="3213101"/>
            <a:ext cx="574675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7368" name="AutoShape 24"/>
          <p:cNvCxnSpPr>
            <a:cxnSpLocks noChangeShapeType="1"/>
            <a:stCxn id="57355" idx="2"/>
            <a:endCxn id="57357" idx="0"/>
          </p:cNvCxnSpPr>
          <p:nvPr/>
        </p:nvCxnSpPr>
        <p:spPr bwMode="auto">
          <a:xfrm rot="5400000">
            <a:off x="7201694" y="4904582"/>
            <a:ext cx="503237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7369" name="AutoShape 25"/>
          <p:cNvCxnSpPr>
            <a:cxnSpLocks noChangeShapeType="1"/>
            <a:stCxn id="57350" idx="2"/>
            <a:endCxn id="57353" idx="3"/>
          </p:cNvCxnSpPr>
          <p:nvPr/>
        </p:nvCxnSpPr>
        <p:spPr bwMode="auto">
          <a:xfrm rot="5400000">
            <a:off x="3527425" y="1304925"/>
            <a:ext cx="504825" cy="1584325"/>
          </a:xfrm>
          <a:prstGeom prst="bentConnector2">
            <a:avLst/>
          </a:prstGeom>
          <a:noFill/>
          <a:ln w="3810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7370" name="AutoShape 26"/>
          <p:cNvCxnSpPr>
            <a:cxnSpLocks noChangeShapeType="1"/>
            <a:stCxn id="57350" idx="2"/>
            <a:endCxn id="57352" idx="1"/>
          </p:cNvCxnSpPr>
          <p:nvPr/>
        </p:nvCxnSpPr>
        <p:spPr bwMode="auto">
          <a:xfrm rot="16200000" flipH="1">
            <a:off x="5111750" y="1304925"/>
            <a:ext cx="504825" cy="1584325"/>
          </a:xfrm>
          <a:prstGeom prst="bentConnector2">
            <a:avLst/>
          </a:prstGeom>
          <a:noFill/>
          <a:ln w="3810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2124075" y="467360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FF00"/>
                </a:solidFill>
              </a:rPr>
              <a:t>3-4 haftada bir</a:t>
            </a:r>
          </a:p>
        </p:txBody>
      </p:sp>
      <p:sp>
        <p:nvSpPr>
          <p:cNvPr id="57372" name="Text Box 28"/>
          <p:cNvSpPr txBox="1">
            <a:spLocks noChangeArrowheads="1"/>
          </p:cNvSpPr>
          <p:nvPr/>
        </p:nvSpPr>
        <p:spPr bwMode="auto">
          <a:xfrm>
            <a:off x="5435600" y="4652963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FF00"/>
                </a:solidFill>
              </a:rPr>
              <a:t>2 haftada bir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827088" y="2997200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/>
              <a:t>BAŞ-BAŞ %42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643438" y="2995613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/>
              <a:t>BAŞ-MAKAT %27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68325" y="6302375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/>
              <a:t>BAŞ-TRANSVERS %18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572000" y="630237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/>
              <a:t>MAKAT-MAKAT %5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7596188" y="6230938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/>
              <a:t>DİĞER %8</a:t>
            </a:r>
          </a:p>
        </p:txBody>
      </p:sp>
      <p:pic>
        <p:nvPicPr>
          <p:cNvPr id="41999" name="Picture 15" descr="Twins%20and%20Multiple%20Births%20We%20are%20having%20more%20than%20one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00438"/>
            <a:ext cx="2033587" cy="2741612"/>
          </a:xfrm>
          <a:prstGeom prst="rect">
            <a:avLst/>
          </a:prstGeom>
          <a:noFill/>
        </p:spPr>
      </p:pic>
      <p:pic>
        <p:nvPicPr>
          <p:cNvPr id="42001" name="Picture 17" descr="Twins%20and%20Multiple%20Births%20We%20are%20having%20more%20than%20one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0350"/>
            <a:ext cx="2100263" cy="2735263"/>
          </a:xfrm>
          <a:prstGeom prst="rect">
            <a:avLst/>
          </a:prstGeom>
          <a:noFill/>
        </p:spPr>
      </p:pic>
      <p:pic>
        <p:nvPicPr>
          <p:cNvPr id="42003" name="Picture 19" descr="Twins%20and%20Multiple%20Births%20We%20are%20having%20more%20than%20one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644900"/>
            <a:ext cx="2133600" cy="2741613"/>
          </a:xfrm>
          <a:prstGeom prst="rect">
            <a:avLst/>
          </a:prstGeom>
          <a:noFill/>
        </p:spPr>
      </p:pic>
      <p:pic>
        <p:nvPicPr>
          <p:cNvPr id="42005" name="Picture 21" descr="Twins%20and%20Multiple%20Births%20We%20are%20having%20more%20than%20one_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60350"/>
            <a:ext cx="2057400" cy="273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563" y="1296988"/>
            <a:ext cx="4968875" cy="936625"/>
          </a:xfrm>
          <a:solidFill>
            <a:schemeClr val="tx1"/>
          </a:solidFill>
          <a:ln w="57150">
            <a:solidFill>
              <a:srgbClr val="FFFF00"/>
            </a:solidFill>
          </a:ln>
        </p:spPr>
        <p:txBody>
          <a:bodyPr/>
          <a:lstStyle/>
          <a:p>
            <a:r>
              <a:rPr lang="tr-TR" b="1">
                <a:solidFill>
                  <a:schemeClr val="bg1"/>
                </a:solidFill>
              </a:rPr>
              <a:t>İKİZ GEBELİK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71550" y="2952750"/>
            <a:ext cx="1905000" cy="42386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>
                <a:solidFill>
                  <a:schemeClr val="bg1"/>
                </a:solidFill>
              </a:rPr>
              <a:t>TEK YUMURTA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227763" y="2952750"/>
            <a:ext cx="1955800" cy="42386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>
                <a:solidFill>
                  <a:schemeClr val="bg1"/>
                </a:solidFill>
              </a:rPr>
              <a:t>ÇİFT YUMURTA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1908175" y="2233613"/>
            <a:ext cx="2663825" cy="6477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233613"/>
            <a:ext cx="2663825" cy="6477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008063" y="3476625"/>
            <a:ext cx="2120900" cy="152241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>
                <a:solidFill>
                  <a:schemeClr val="bg1"/>
                </a:solidFill>
              </a:rPr>
              <a:t>Monozigotik (MZ)</a:t>
            </a:r>
          </a:p>
          <a:p>
            <a:r>
              <a:rPr lang="tr-TR">
                <a:solidFill>
                  <a:schemeClr val="bg1"/>
                </a:solidFill>
              </a:rPr>
              <a:t>İdantik</a:t>
            </a:r>
          </a:p>
          <a:p>
            <a:r>
              <a:rPr lang="tr-TR">
                <a:solidFill>
                  <a:schemeClr val="bg1"/>
                </a:solidFill>
              </a:rPr>
              <a:t>Eş</a:t>
            </a:r>
          </a:p>
          <a:p>
            <a:endParaRPr lang="tr-TR">
              <a:solidFill>
                <a:schemeClr val="bg1"/>
              </a:solidFill>
            </a:endParaRPr>
          </a:p>
          <a:p>
            <a:r>
              <a:rPr lang="tr-TR">
                <a:solidFill>
                  <a:schemeClr val="bg1"/>
                </a:solidFill>
              </a:rPr>
              <a:t>Oran: 1/3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281738" y="3476625"/>
            <a:ext cx="1714500" cy="152241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>
                <a:solidFill>
                  <a:schemeClr val="bg1"/>
                </a:solidFill>
              </a:rPr>
              <a:t>Dizigotik (DZ)</a:t>
            </a:r>
          </a:p>
          <a:p>
            <a:r>
              <a:rPr lang="tr-TR">
                <a:solidFill>
                  <a:schemeClr val="bg1"/>
                </a:solidFill>
              </a:rPr>
              <a:t>Fraternal</a:t>
            </a:r>
          </a:p>
          <a:p>
            <a:r>
              <a:rPr lang="tr-TR">
                <a:solidFill>
                  <a:schemeClr val="bg1"/>
                </a:solidFill>
              </a:rPr>
              <a:t>Kardeş</a:t>
            </a:r>
          </a:p>
          <a:p>
            <a:endParaRPr lang="tr-TR">
              <a:solidFill>
                <a:schemeClr val="bg1"/>
              </a:solidFill>
            </a:endParaRPr>
          </a:p>
          <a:p>
            <a:r>
              <a:rPr lang="tr-TR">
                <a:solidFill>
                  <a:schemeClr val="bg1"/>
                </a:solidFill>
              </a:rPr>
              <a:t>Oran: 2/3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8088" y="2709863"/>
            <a:ext cx="1019175" cy="1200150"/>
          </a:xfrm>
          <a:prstGeom prst="rect">
            <a:avLst/>
          </a:prstGeom>
          <a:noFill/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0" y="1271588"/>
            <a:ext cx="1209675" cy="790575"/>
          </a:xfrm>
          <a:prstGeom prst="rect">
            <a:avLst/>
          </a:prstGeom>
          <a:noFill/>
        </p:spPr>
      </p:pic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4437063"/>
            <a:ext cx="1557338" cy="1800225"/>
          </a:xfrm>
          <a:prstGeom prst="rect">
            <a:avLst/>
          </a:prstGeom>
          <a:noFill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688" y="2709863"/>
            <a:ext cx="1019175" cy="1200150"/>
          </a:xfrm>
          <a:prstGeom prst="rect">
            <a:avLst/>
          </a:prstGeom>
          <a:noFill/>
        </p:spPr>
      </p:pic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2025" y="4437063"/>
            <a:ext cx="15541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341438"/>
            <a:ext cx="1209675" cy="790575"/>
          </a:xfrm>
          <a:prstGeom prst="rect">
            <a:avLst/>
          </a:prstGeom>
          <a:noFill/>
        </p:spPr>
      </p:pic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2843213" y="549275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/>
              <a:t>DİZİGOTİK İKİZLİK (DZ)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2843213" y="5084763"/>
            <a:ext cx="347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/>
              <a:t>Daima Dikoryonik Diamniyotik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417763" y="765175"/>
            <a:ext cx="424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rgbClr val="FFFF00"/>
                </a:solidFill>
              </a:rPr>
              <a:t>MONOZİGOTİK İKİZLİK (MZ)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195513" y="1557338"/>
            <a:ext cx="44084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chemeClr val="bg1"/>
                </a:solidFill>
              </a:rPr>
              <a:t>3 KURALI</a:t>
            </a:r>
          </a:p>
          <a:p>
            <a:r>
              <a:rPr lang="tr-TR" sz="2400">
                <a:solidFill>
                  <a:schemeClr val="bg1"/>
                </a:solidFill>
              </a:rPr>
              <a:t>Fertilizasyondan sonraki günler</a:t>
            </a:r>
          </a:p>
          <a:p>
            <a:endParaRPr lang="tr-TR" sz="2400" b="1">
              <a:solidFill>
                <a:schemeClr val="bg1"/>
              </a:solidFill>
            </a:endParaRPr>
          </a:p>
          <a:p>
            <a:r>
              <a:rPr lang="tr-TR" sz="2400">
                <a:solidFill>
                  <a:schemeClr val="bg1"/>
                </a:solidFill>
              </a:rPr>
              <a:t>1 x 3 = 3		0 - 3. gün</a:t>
            </a:r>
          </a:p>
          <a:p>
            <a:r>
              <a:rPr lang="tr-TR" sz="2400">
                <a:solidFill>
                  <a:schemeClr val="bg1"/>
                </a:solidFill>
              </a:rPr>
              <a:t>3 x 3 = 9		3 - 9. gün</a:t>
            </a:r>
          </a:p>
          <a:p>
            <a:r>
              <a:rPr lang="tr-TR" sz="2400">
                <a:solidFill>
                  <a:schemeClr val="bg1"/>
                </a:solidFill>
              </a:rPr>
              <a:t>4 x 3 = 12		9 -12. gün</a:t>
            </a:r>
          </a:p>
          <a:p>
            <a:endParaRPr lang="tr-TR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88988"/>
            <a:ext cx="1019175" cy="120015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2349500"/>
            <a:ext cx="1028700" cy="1076325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7288" y="3789363"/>
            <a:ext cx="1038225" cy="118110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25" y="5300663"/>
            <a:ext cx="923925" cy="1066800"/>
          </a:xfrm>
          <a:prstGeom prst="rect">
            <a:avLst/>
          </a:prstGeom>
          <a:noFill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128713" y="186848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b="1"/>
              <a:t>Morula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968375" y="3379788"/>
            <a:ext cx="1155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b="1"/>
              <a:t>Blastokist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84213" y="4821238"/>
            <a:ext cx="2049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b="1"/>
              <a:t>İmplante Blastokist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79463" y="6261100"/>
            <a:ext cx="1776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b="1"/>
              <a:t>Embriyonik Disk</a:t>
            </a: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3087688" y="1341438"/>
            <a:ext cx="9794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2944813" y="1412875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1 - 3 gün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3003550" y="29972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3 - 9 gün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2970213" y="4508500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9 - 12 gün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3016250" y="5876925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12 - 15 gün</a:t>
            </a: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3087688" y="2924175"/>
            <a:ext cx="9794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3087688" y="4437063"/>
            <a:ext cx="9794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3087688" y="5805488"/>
            <a:ext cx="10525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765175"/>
            <a:ext cx="1647825" cy="1152525"/>
          </a:xfrm>
          <a:prstGeom prst="rect">
            <a:avLst/>
          </a:prstGeom>
          <a:noFill/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276475"/>
            <a:ext cx="1600200" cy="1266825"/>
          </a:xfrm>
          <a:prstGeom prst="rect">
            <a:avLst/>
          </a:prstGeom>
          <a:noFill/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5175" y="3841750"/>
            <a:ext cx="1581150" cy="1171575"/>
          </a:xfrm>
          <a:prstGeom prst="rect">
            <a:avLst/>
          </a:prstGeom>
          <a:noFill/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18038" y="5176838"/>
            <a:ext cx="1466850" cy="1276350"/>
          </a:xfrm>
          <a:prstGeom prst="rect">
            <a:avLst/>
          </a:prstGeom>
          <a:noFill/>
        </p:spPr>
      </p:pic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4433888" y="1939925"/>
            <a:ext cx="2443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b="1"/>
              <a:t>Dikoryonik Diamniyotik</a:t>
            </a: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4454525" y="3452813"/>
            <a:ext cx="278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b="1"/>
              <a:t>Monokoryonik Diamniyotik</a:t>
            </a:r>
          </a:p>
        </p:txBody>
      </p:sp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4476750" y="4964113"/>
            <a:ext cx="311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b="1"/>
              <a:t>Monokoryonik Monoamniyotik</a:t>
            </a:r>
          </a:p>
        </p:txBody>
      </p:sp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4500563" y="6332538"/>
            <a:ext cx="2455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b="1"/>
              <a:t>Yapışık ikiz - Conjoined</a:t>
            </a:r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7359650" y="1000125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% 30</a:t>
            </a: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7451725" y="2636838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% 70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7451725" y="4149725"/>
            <a:ext cx="86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/>
              <a:t>&lt; % 1 </a:t>
            </a: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7451725" y="5589588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1/200</a:t>
            </a:r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2411413" y="260350"/>
            <a:ext cx="424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/>
              <a:t>MONOZİGOTİK İKİZLİK (MZ)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  <p:bldP spid="3082" grpId="0"/>
      <p:bldP spid="3083" grpId="0"/>
      <p:bldP spid="3093" grpId="0" animBg="1"/>
      <p:bldP spid="3097" grpId="0"/>
      <p:bldP spid="3098" grpId="0"/>
      <p:bldP spid="3099" grpId="0"/>
      <p:bldP spid="3100" grpId="0"/>
      <p:bldP spid="3102" grpId="0" animBg="1"/>
      <p:bldP spid="3103" grpId="0" animBg="1"/>
      <p:bldP spid="3104" grpId="0" animBg="1"/>
      <p:bldP spid="3109" grpId="0"/>
      <p:bldP spid="3110" grpId="0"/>
      <p:bldP spid="3111" grpId="0"/>
      <p:bldP spid="3112" grpId="0"/>
      <p:bldP spid="3113" grpId="0"/>
      <p:bldP spid="3114" grpId="0"/>
      <p:bldP spid="3115" grpId="0"/>
      <p:bldP spid="3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la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252663"/>
            <a:ext cx="8964613" cy="3365500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73113"/>
            <a:ext cx="8229600" cy="1143000"/>
          </a:xfrm>
        </p:spPr>
        <p:txBody>
          <a:bodyPr/>
          <a:lstStyle/>
          <a:p>
            <a:r>
              <a:rPr lang="tr-TR" sz="3200" b="1">
                <a:solidFill>
                  <a:srgbClr val="FFFF00"/>
                </a:solidFill>
              </a:rPr>
              <a:t>Plasentasyon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 b="1">
                <a:solidFill>
                  <a:srgbClr val="FFFF00"/>
                </a:solidFill>
              </a:rPr>
              <a:t>SUPERFETASYON</a:t>
            </a:r>
          </a:p>
          <a:p>
            <a:pPr>
              <a:buFontTx/>
              <a:buNone/>
            </a:pPr>
            <a:r>
              <a:rPr lang="tr-TR" sz="2800" b="1"/>
              <a:t>	</a:t>
            </a:r>
            <a:r>
              <a:rPr lang="tr-TR" sz="2400">
                <a:solidFill>
                  <a:schemeClr val="bg1"/>
                </a:solidFill>
              </a:rPr>
              <a:t>Birbirini izleyen farklı sikluslarda oluşan gebelik.</a:t>
            </a:r>
          </a:p>
          <a:p>
            <a:pPr>
              <a:buFontTx/>
              <a:buNone/>
            </a:pPr>
            <a:endParaRPr lang="tr-TR" sz="24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tr-TR" sz="2800"/>
          </a:p>
          <a:p>
            <a:r>
              <a:rPr lang="tr-TR" sz="2800" b="1">
                <a:solidFill>
                  <a:srgbClr val="FFFF00"/>
                </a:solidFill>
              </a:rPr>
              <a:t>SUPERFEKONDASYON</a:t>
            </a:r>
          </a:p>
          <a:p>
            <a:pPr>
              <a:buFontTx/>
              <a:buNone/>
            </a:pPr>
            <a:r>
              <a:rPr lang="tr-TR" sz="2800" b="1"/>
              <a:t>	</a:t>
            </a:r>
            <a:r>
              <a:rPr lang="tr-TR" sz="2400">
                <a:solidFill>
                  <a:schemeClr val="bg1"/>
                </a:solidFill>
              </a:rPr>
              <a:t>Aynı siklustaki 2 ovumun farklı koituslarda döllenmesiyle oluşan gebelik.</a:t>
            </a:r>
          </a:p>
          <a:p>
            <a:pPr>
              <a:buFontTx/>
              <a:buNone/>
            </a:pPr>
            <a:r>
              <a:rPr lang="tr-TR" sz="2400"/>
              <a:t>	</a:t>
            </a:r>
            <a:endParaRPr lang="tr-TR" sz="2400" b="1"/>
          </a:p>
          <a:p>
            <a:endParaRPr lang="tr-TR" sz="2800" b="1"/>
          </a:p>
          <a:p>
            <a:pPr>
              <a:buFontTx/>
              <a:buNone/>
            </a:pPr>
            <a:endParaRPr lang="tr-TR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1143000"/>
          </a:xfrm>
        </p:spPr>
        <p:txBody>
          <a:bodyPr/>
          <a:lstStyle/>
          <a:p>
            <a:pPr algn="l"/>
            <a:r>
              <a:rPr lang="tr-TR" sz="2800" b="1">
                <a:solidFill>
                  <a:srgbClr val="FFFF00"/>
                </a:solidFill>
              </a:rPr>
              <a:t>Çoğul gebeliği etkileyen faktörler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>
                <a:solidFill>
                  <a:schemeClr val="bg1"/>
                </a:solidFill>
              </a:rPr>
              <a:t>İnfertilite tedavisi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tr-TR" sz="2000">
                <a:solidFill>
                  <a:schemeClr val="bg1"/>
                </a:solidFill>
              </a:rPr>
              <a:t>Ovulasyon indüksiyonu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tr-TR" sz="2000">
                <a:solidFill>
                  <a:schemeClr val="bg1"/>
                </a:solidFill>
              </a:rPr>
              <a:t>ART uygulamaları</a:t>
            </a:r>
          </a:p>
          <a:p>
            <a:pPr>
              <a:lnSpc>
                <a:spcPct val="80000"/>
              </a:lnSpc>
            </a:pPr>
            <a:r>
              <a:rPr lang="tr-TR" sz="2400">
                <a:solidFill>
                  <a:schemeClr val="bg1"/>
                </a:solidFill>
              </a:rPr>
              <a:t>Irk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tr-TR" sz="2000">
                <a:solidFill>
                  <a:schemeClr val="bg1"/>
                </a:solidFill>
              </a:rPr>
              <a:t>Siyah ırkta binde 50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tr-TR" sz="2000">
                <a:solidFill>
                  <a:schemeClr val="bg1"/>
                </a:solidFill>
              </a:rPr>
              <a:t>Beyaz ırkta binde 10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tr-TR" sz="2000">
                <a:solidFill>
                  <a:schemeClr val="bg1"/>
                </a:solidFill>
              </a:rPr>
              <a:t>Sarı ırkta binde 5</a:t>
            </a:r>
          </a:p>
          <a:p>
            <a:pPr>
              <a:lnSpc>
                <a:spcPct val="80000"/>
              </a:lnSpc>
            </a:pPr>
            <a:r>
              <a:rPr lang="tr-TR" sz="2400">
                <a:solidFill>
                  <a:schemeClr val="bg1"/>
                </a:solidFill>
              </a:rPr>
              <a:t>Genetik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tr-TR" sz="2000">
                <a:solidFill>
                  <a:schemeClr val="bg1"/>
                </a:solidFill>
              </a:rPr>
              <a:t>Anne ikiz ise oran 1/50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tr-TR" sz="2000">
                <a:solidFill>
                  <a:schemeClr val="bg1"/>
                </a:solidFill>
              </a:rPr>
              <a:t>Baba ikiz ise oran 1/100</a:t>
            </a:r>
          </a:p>
          <a:p>
            <a:pPr>
              <a:lnSpc>
                <a:spcPct val="80000"/>
              </a:lnSpc>
            </a:pPr>
            <a:r>
              <a:rPr lang="tr-TR" sz="2400">
                <a:solidFill>
                  <a:schemeClr val="bg1"/>
                </a:solidFill>
              </a:rPr>
              <a:t>Maternal yaş 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tr-TR" sz="2000">
                <a:solidFill>
                  <a:schemeClr val="bg1"/>
                </a:solidFill>
              </a:rPr>
              <a:t>&gt;35 (peak 37)</a:t>
            </a:r>
          </a:p>
          <a:p>
            <a:pPr>
              <a:lnSpc>
                <a:spcPct val="80000"/>
              </a:lnSpc>
            </a:pPr>
            <a:r>
              <a:rPr lang="tr-TR" sz="2400">
                <a:solidFill>
                  <a:schemeClr val="bg1"/>
                </a:solidFill>
              </a:rPr>
              <a:t>Parite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tr-TR" sz="2000">
                <a:solidFill>
                  <a:schemeClr val="bg1"/>
                </a:solidFill>
              </a:rPr>
              <a:t>&gt;6 gebelik</a:t>
            </a:r>
          </a:p>
          <a:p>
            <a:pPr>
              <a:lnSpc>
                <a:spcPct val="80000"/>
              </a:lnSpc>
            </a:pPr>
            <a:r>
              <a:rPr lang="tr-TR" sz="2400">
                <a:solidFill>
                  <a:schemeClr val="bg1"/>
                </a:solidFill>
              </a:rPr>
              <a:t>Beslenme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tr-TR" sz="2000">
                <a:solidFill>
                  <a:schemeClr val="bg1"/>
                </a:solidFill>
              </a:rPr>
              <a:t>İri kadınlar, folik asit kullanımı</a:t>
            </a:r>
          </a:p>
          <a:p>
            <a:pPr>
              <a:lnSpc>
                <a:spcPct val="80000"/>
              </a:lnSpc>
            </a:pPr>
            <a:r>
              <a:rPr lang="tr-TR" sz="2400">
                <a:solidFill>
                  <a:schemeClr val="bg1"/>
                </a:solidFill>
              </a:rPr>
              <a:t>Oral kontraseptif kullanımı</a:t>
            </a:r>
          </a:p>
          <a:p>
            <a:pPr>
              <a:lnSpc>
                <a:spcPct val="80000"/>
              </a:lnSpc>
            </a:pPr>
            <a:endParaRPr lang="tr-TR" sz="2400">
              <a:solidFill>
                <a:schemeClr val="bg1"/>
              </a:solidFill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81075"/>
            <a:ext cx="4084638" cy="2463800"/>
          </a:xfrm>
          <a:prstGeom prst="rect">
            <a:avLst/>
          </a:prstGeom>
          <a:noFill/>
        </p:spPr>
      </p:pic>
      <p:pic>
        <p:nvPicPr>
          <p:cNvPr id="40966" name="Picture 6" descr="ANd9GcSHeEDmTLxEvBS7g09LazMiHxFK-5qtBdazi5q_GkFl8hhxrlzUG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500438"/>
            <a:ext cx="2881312" cy="2881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1003</TotalTime>
  <Words>346</Words>
  <Application>Microsoft Office PowerPoint</Application>
  <PresentationFormat>Ekran Gösterisi (4:3)</PresentationFormat>
  <Paragraphs>148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5" baseType="lpstr">
      <vt:lpstr>Arial</vt:lpstr>
      <vt:lpstr>Varsayılan Tasarım</vt:lpstr>
      <vt:lpstr>Slayt 1</vt:lpstr>
      <vt:lpstr>Spontan çoğul gebelik oranları</vt:lpstr>
      <vt:lpstr>İKİZ GEBELİK</vt:lpstr>
      <vt:lpstr>Slayt 4</vt:lpstr>
      <vt:lpstr>Slayt 5</vt:lpstr>
      <vt:lpstr>Slayt 6</vt:lpstr>
      <vt:lpstr>Plasentasyon</vt:lpstr>
      <vt:lpstr>Slayt 8</vt:lpstr>
      <vt:lpstr>Çoğul gebeliği etkileyen faktörler</vt:lpstr>
      <vt:lpstr>Tanı</vt:lpstr>
      <vt:lpstr>Slayt 11</vt:lpstr>
      <vt:lpstr>Fetal Komplikasyonlar</vt:lpstr>
      <vt:lpstr>Slayt 13</vt:lpstr>
      <vt:lpstr>Çoğul Gebelikte Fetal Mortalite (Binde)</vt:lpstr>
      <vt:lpstr>Çoğul Gebelikte Doğum Haftası</vt:lpstr>
      <vt:lpstr>TTTS</vt:lpstr>
      <vt:lpstr>Slayt 17</vt:lpstr>
      <vt:lpstr>Slayt 18</vt:lpstr>
      <vt:lpstr>Slayt 19</vt:lpstr>
      <vt:lpstr>Slayt 20</vt:lpstr>
      <vt:lpstr>Slayt 21</vt:lpstr>
      <vt:lpstr>Slayt 22</vt:lpstr>
      <vt:lpstr>Slayt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BIM</dc:creator>
  <cp:lastModifiedBy>BIM</cp:lastModifiedBy>
  <cp:revision>30</cp:revision>
  <dcterms:created xsi:type="dcterms:W3CDTF">2012-05-31T08:00:00Z</dcterms:created>
  <dcterms:modified xsi:type="dcterms:W3CDTF">2020-03-23T08:23:52Z</dcterms:modified>
</cp:coreProperties>
</file>