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  <p:sldId id="266" r:id="rId4"/>
    <p:sldId id="270" r:id="rId5"/>
    <p:sldId id="274" r:id="rId6"/>
    <p:sldId id="257" r:id="rId7"/>
    <p:sldId id="277" r:id="rId8"/>
    <p:sldId id="271" r:id="rId9"/>
    <p:sldId id="272" r:id="rId10"/>
    <p:sldId id="287" r:id="rId11"/>
    <p:sldId id="276" r:id="rId12"/>
    <p:sldId id="290" r:id="rId13"/>
    <p:sldId id="291" r:id="rId14"/>
    <p:sldId id="269" r:id="rId15"/>
    <p:sldId id="268" r:id="rId16"/>
    <p:sldId id="260" r:id="rId17"/>
    <p:sldId id="289" r:id="rId18"/>
    <p:sldId id="279" r:id="rId19"/>
    <p:sldId id="278" r:id="rId20"/>
    <p:sldId id="280" r:id="rId21"/>
    <p:sldId id="281" r:id="rId22"/>
    <p:sldId id="288" r:id="rId23"/>
    <p:sldId id="273" r:id="rId24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66FF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8" d="100"/>
          <a:sy n="58" d="100"/>
        </p:scale>
        <p:origin x="-30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4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BCFCD4-B914-4520-8BFF-E0515F8DC495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68636C-F431-4173-9F4E-BADB0A22B3A3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DF0250-170F-441D-9363-9505BDAB6D70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023AD7-A466-450D-85A1-2E7E943B5E01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8F7B31-4B78-44A5-8988-ABDF5522E76B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E58110-E439-4311-B6E0-5AEFF77E6CA9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C6491C-D1D2-49C0-B734-3AE2AC5ACEC4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C13AFB-D70B-4765-A3AB-CD651760C7A0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113DE0-2260-4E37-9B5D-0F9BD909189D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EC36D5-C9B3-4D27-A777-63480892AC0E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AFBE19-9034-47F4-9A99-6BD20A4D0C75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tr-T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tr-T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DD1AF0AD-1BE5-4120-A3F6-E3D28BC9DBFC}" type="slidenum">
              <a:rPr lang="tr-TR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Text Box 4"/>
          <p:cNvSpPr txBox="1">
            <a:spLocks noChangeArrowheads="1"/>
          </p:cNvSpPr>
          <p:nvPr/>
        </p:nvSpPr>
        <p:spPr bwMode="auto">
          <a:xfrm>
            <a:off x="1565275" y="4076700"/>
            <a:ext cx="595947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4400" b="1">
                <a:solidFill>
                  <a:srgbClr val="FFFF00"/>
                </a:solidFill>
              </a:rPr>
              <a:t>ÇOĞUL GEBELİKLER</a:t>
            </a:r>
          </a:p>
        </p:txBody>
      </p:sp>
      <p:sp>
        <p:nvSpPr>
          <p:cNvPr id="30725" name="Text Box 5"/>
          <p:cNvSpPr txBox="1">
            <a:spLocks noChangeArrowheads="1"/>
          </p:cNvSpPr>
          <p:nvPr/>
        </p:nvSpPr>
        <p:spPr bwMode="auto">
          <a:xfrm>
            <a:off x="2579688" y="5060950"/>
            <a:ext cx="4008437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2000">
                <a:solidFill>
                  <a:schemeClr val="bg1"/>
                </a:solidFill>
              </a:rPr>
              <a:t>Prof. Dr. Acar KOÇ</a:t>
            </a:r>
          </a:p>
          <a:p>
            <a:r>
              <a:rPr lang="tr-TR" sz="2000">
                <a:solidFill>
                  <a:schemeClr val="bg1"/>
                </a:solidFill>
              </a:rPr>
              <a:t>Ankara Üniversitesi Tıp Fakültesi</a:t>
            </a:r>
          </a:p>
          <a:p>
            <a:r>
              <a:rPr lang="tr-TR" sz="2000">
                <a:solidFill>
                  <a:schemeClr val="bg1"/>
                </a:solidFill>
              </a:rPr>
              <a:t>Kadın Hastalıkları ve Doğum ABD</a:t>
            </a:r>
          </a:p>
        </p:txBody>
      </p:sp>
      <p:pic>
        <p:nvPicPr>
          <p:cNvPr id="30729" name="Picture 9" descr="triplet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85988" y="476250"/>
            <a:ext cx="4762500" cy="31718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rgbClr val="FFFF00"/>
                </a:solidFill>
              </a:rPr>
              <a:t>Tanı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2800">
                <a:solidFill>
                  <a:schemeClr val="bg1"/>
                </a:solidFill>
              </a:rPr>
              <a:t>Anamnez ve klinik muayene</a:t>
            </a:r>
          </a:p>
          <a:p>
            <a:pPr>
              <a:buFontTx/>
              <a:buNone/>
            </a:pPr>
            <a:r>
              <a:rPr lang="tr-TR" sz="2800">
                <a:solidFill>
                  <a:schemeClr val="bg1"/>
                </a:solidFill>
              </a:rPr>
              <a:t>	</a:t>
            </a:r>
            <a:r>
              <a:rPr lang="tr-TR" sz="2400">
                <a:solidFill>
                  <a:schemeClr val="bg1"/>
                </a:solidFill>
              </a:rPr>
              <a:t>Aile hikayesi, gebelik şekli, ilaç kullanımı vs</a:t>
            </a:r>
          </a:p>
          <a:p>
            <a:r>
              <a:rPr lang="tr-TR" sz="2800">
                <a:solidFill>
                  <a:schemeClr val="bg1"/>
                </a:solidFill>
              </a:rPr>
              <a:t>Ultrasonografi</a:t>
            </a:r>
          </a:p>
          <a:p>
            <a:r>
              <a:rPr lang="tr-TR" sz="2800">
                <a:solidFill>
                  <a:schemeClr val="bg1"/>
                </a:solidFill>
              </a:rPr>
              <a:t>Radyolojik muayene ?</a:t>
            </a:r>
          </a:p>
          <a:p>
            <a:r>
              <a:rPr lang="tr-TR" sz="2800">
                <a:solidFill>
                  <a:schemeClr val="bg1"/>
                </a:solidFill>
              </a:rPr>
              <a:t>Biyokimyasal testler </a:t>
            </a:r>
            <a:r>
              <a:rPr lang="tr-TR" sz="2400">
                <a:solidFill>
                  <a:schemeClr val="bg1"/>
                </a:solidFill>
              </a:rPr>
              <a:t>(HCG ve AFP yüksek)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6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908050"/>
            <a:ext cx="2886075" cy="2819400"/>
          </a:xfrm>
          <a:prstGeom prst="rect">
            <a:avLst/>
          </a:prstGeom>
          <a:noFill/>
        </p:spPr>
      </p:pic>
      <p:pic>
        <p:nvPicPr>
          <p:cNvPr id="45061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64163" y="931863"/>
            <a:ext cx="2806700" cy="2857500"/>
          </a:xfrm>
          <a:prstGeom prst="rect">
            <a:avLst/>
          </a:prstGeom>
          <a:noFill/>
        </p:spPr>
      </p:pic>
      <p:sp>
        <p:nvSpPr>
          <p:cNvPr id="45062" name="Text Box 6"/>
          <p:cNvSpPr txBox="1">
            <a:spLocks noChangeArrowheads="1"/>
          </p:cNvSpPr>
          <p:nvPr/>
        </p:nvSpPr>
        <p:spPr bwMode="auto">
          <a:xfrm>
            <a:off x="900113" y="333375"/>
            <a:ext cx="72247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2400" b="1">
                <a:solidFill>
                  <a:srgbClr val="FFFF00"/>
                </a:solidFill>
              </a:rPr>
              <a:t>USG: Koryonisite: </a:t>
            </a:r>
            <a:r>
              <a:rPr lang="tr-TR" sz="2400" b="1">
                <a:solidFill>
                  <a:schemeClr val="bg1"/>
                </a:solidFill>
              </a:rPr>
              <a:t>En iyi 14 hafta öncesi anlaşılır</a:t>
            </a:r>
          </a:p>
        </p:txBody>
      </p:sp>
      <p:sp>
        <p:nvSpPr>
          <p:cNvPr id="45063" name="Text Box 7"/>
          <p:cNvSpPr txBox="1">
            <a:spLocks noChangeArrowheads="1"/>
          </p:cNvSpPr>
          <p:nvPr/>
        </p:nvSpPr>
        <p:spPr bwMode="auto">
          <a:xfrm>
            <a:off x="996950" y="3709988"/>
            <a:ext cx="2495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>
                <a:solidFill>
                  <a:schemeClr val="bg1"/>
                </a:solidFill>
              </a:rPr>
              <a:t>Dikoryonik Diamniyotik</a:t>
            </a:r>
          </a:p>
        </p:txBody>
      </p:sp>
      <p:sp>
        <p:nvSpPr>
          <p:cNvPr id="45064" name="Text Box 8"/>
          <p:cNvSpPr txBox="1">
            <a:spLocks noChangeArrowheads="1"/>
          </p:cNvSpPr>
          <p:nvPr/>
        </p:nvSpPr>
        <p:spPr bwMode="auto">
          <a:xfrm>
            <a:off x="5292725" y="3789363"/>
            <a:ext cx="2851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>
                <a:solidFill>
                  <a:schemeClr val="bg1"/>
                </a:solidFill>
              </a:rPr>
              <a:t>Monokoryonik Diamniyotik</a:t>
            </a:r>
          </a:p>
        </p:txBody>
      </p:sp>
      <p:pic>
        <p:nvPicPr>
          <p:cNvPr id="45065" name="Picture 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5650" y="4137025"/>
            <a:ext cx="3311525" cy="2387600"/>
          </a:xfrm>
          <a:prstGeom prst="rect">
            <a:avLst/>
          </a:prstGeom>
          <a:noFill/>
        </p:spPr>
      </p:pic>
      <p:pic>
        <p:nvPicPr>
          <p:cNvPr id="45066" name="Picture 1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76825" y="4178300"/>
            <a:ext cx="3313113" cy="24193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3600">
                <a:solidFill>
                  <a:srgbClr val="FFFF00"/>
                </a:solidFill>
              </a:rPr>
              <a:t>Fetal Komplikasyonlar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2800">
                <a:solidFill>
                  <a:schemeClr val="bg1"/>
                </a:solidFill>
              </a:rPr>
              <a:t>Abortus x3</a:t>
            </a:r>
          </a:p>
          <a:p>
            <a:pPr lvl="1"/>
            <a:r>
              <a:rPr lang="tr-TR" sz="2400">
                <a:solidFill>
                  <a:schemeClr val="bg1"/>
                </a:solidFill>
              </a:rPr>
              <a:t>MK/DK 18:1</a:t>
            </a:r>
          </a:p>
          <a:p>
            <a:r>
              <a:rPr lang="tr-TR" sz="2800">
                <a:solidFill>
                  <a:schemeClr val="bg1"/>
                </a:solidFill>
              </a:rPr>
              <a:t>Malformasyon %2 majör, %4 minör</a:t>
            </a:r>
          </a:p>
          <a:p>
            <a:pPr lvl="1"/>
            <a:r>
              <a:rPr lang="tr-TR" sz="2400">
                <a:solidFill>
                  <a:schemeClr val="bg1"/>
                </a:solidFill>
              </a:rPr>
              <a:t>MK/DK </a:t>
            </a:r>
          </a:p>
          <a:p>
            <a:r>
              <a:rPr lang="tr-TR" sz="2800">
                <a:solidFill>
                  <a:schemeClr val="bg1"/>
                </a:solidFill>
              </a:rPr>
              <a:t>Düşük doğum ağırlığı / IUGR</a:t>
            </a:r>
          </a:p>
          <a:p>
            <a:r>
              <a:rPr lang="tr-TR" sz="2800">
                <a:solidFill>
                  <a:schemeClr val="bg1"/>
                </a:solidFill>
              </a:rPr>
              <a:t>Erken doğum</a:t>
            </a:r>
          </a:p>
          <a:p>
            <a:r>
              <a:rPr lang="tr-TR" sz="2800">
                <a:solidFill>
                  <a:schemeClr val="bg1"/>
                </a:solidFill>
              </a:rPr>
              <a:t>Uzun dönem gelişim bozuklukları</a:t>
            </a:r>
          </a:p>
          <a:p>
            <a:pPr>
              <a:buFontTx/>
              <a:buNone/>
            </a:pPr>
            <a:endParaRPr lang="tr-TR" sz="2800">
              <a:solidFill>
                <a:schemeClr val="bg1"/>
              </a:solidFill>
            </a:endParaRPr>
          </a:p>
          <a:p>
            <a:pPr lvl="1">
              <a:buFontTx/>
              <a:buNone/>
            </a:pPr>
            <a:endParaRPr lang="tr-TR" sz="240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8" name="Rectangle 4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tr-TR" sz="3600">
                <a:solidFill>
                  <a:srgbClr val="FFFF00"/>
                </a:solidFill>
              </a:rPr>
              <a:t>Maternal Komplikasyonlar</a:t>
            </a:r>
          </a:p>
        </p:txBody>
      </p:sp>
      <p:sp>
        <p:nvSpPr>
          <p:cNvPr id="62469" name="Rectangle 5"/>
          <p:cNvSpPr>
            <a:spLocks noChangeArrowheads="1"/>
          </p:cNvSpPr>
          <p:nvPr/>
        </p:nvSpPr>
        <p:spPr bwMode="auto">
          <a:xfrm>
            <a:off x="468313" y="1412875"/>
            <a:ext cx="8218487" cy="51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tr-TR" sz="2800">
                <a:solidFill>
                  <a:schemeClr val="bg1"/>
                </a:solidFill>
              </a:rPr>
              <a:t>Hiperemezis gravidarum 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tr-TR" sz="2800">
                <a:solidFill>
                  <a:schemeClr val="bg1"/>
                </a:solidFill>
              </a:rPr>
              <a:t>Uriner sistem infeksiyonları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tr-TR" sz="2800">
                <a:solidFill>
                  <a:schemeClr val="bg1"/>
                </a:solidFill>
              </a:rPr>
              <a:t>Tromboembolik olaylar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tr-TR" sz="2800">
                <a:solidFill>
                  <a:schemeClr val="bg1"/>
                </a:solidFill>
              </a:rPr>
              <a:t>Diabetes mellitus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tr-TR" sz="2800">
                <a:solidFill>
                  <a:schemeClr val="bg1"/>
                </a:solidFill>
              </a:rPr>
              <a:t>Preeklampsi, Eklampsi X3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tr-TR" sz="2400">
                <a:solidFill>
                  <a:schemeClr val="bg1"/>
                </a:solidFill>
              </a:rPr>
              <a:t>Erken, şiddetli, komplike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tr-TR" sz="2800">
                <a:solidFill>
                  <a:schemeClr val="bg1"/>
                </a:solidFill>
              </a:rPr>
              <a:t>Plasenta dekolmanı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tr-TR" sz="2800">
                <a:solidFill>
                  <a:schemeClr val="bg1"/>
                </a:solidFill>
              </a:rPr>
              <a:t>Tokoliz gereksinimi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tr-TR" sz="2800">
                <a:solidFill>
                  <a:schemeClr val="bg1"/>
                </a:solidFill>
              </a:rPr>
              <a:t>Doğuma bağlı komplikasyonlar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tr-TR" sz="2800">
                <a:solidFill>
                  <a:schemeClr val="bg1"/>
                </a:solidFill>
              </a:rPr>
              <a:t>Postpartum komplikasyonlar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binde ölü doğu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1782763"/>
            <a:ext cx="8964613" cy="4454525"/>
          </a:xfrm>
          <a:prstGeom prst="rect">
            <a:avLst/>
          </a:prstGeom>
          <a:noFill/>
        </p:spPr>
      </p:pic>
      <p:sp>
        <p:nvSpPr>
          <p:cNvPr id="37891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>
                <a:solidFill>
                  <a:schemeClr val="bg1"/>
                </a:solidFill>
              </a:rPr>
              <a:t>Çoğul Gebelikte Fetal Mortalite (Binde)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%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1557338"/>
            <a:ext cx="8569325" cy="5054600"/>
          </a:xfrm>
          <a:prstGeom prst="rect">
            <a:avLst/>
          </a:prstGeom>
          <a:noFill/>
        </p:spPr>
      </p:pic>
      <p:sp>
        <p:nvSpPr>
          <p:cNvPr id="3686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chemeClr val="bg1"/>
                </a:solidFill>
              </a:rPr>
              <a:t>Çoğul Gebelikte Doğum Haftası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rgbClr val="FFFF00"/>
                </a:solidFill>
              </a:rPr>
              <a:t>TTTS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2636838"/>
            <a:ext cx="4038600" cy="4525962"/>
          </a:xfrm>
        </p:spPr>
        <p:txBody>
          <a:bodyPr/>
          <a:lstStyle/>
          <a:p>
            <a:pPr>
              <a:buFontTx/>
              <a:buNone/>
            </a:pPr>
            <a:r>
              <a:rPr lang="tr-TR" sz="2400" b="1">
                <a:solidFill>
                  <a:srgbClr val="FFFF00"/>
                </a:solidFill>
              </a:rPr>
              <a:t>VERİCİ</a:t>
            </a:r>
          </a:p>
          <a:p>
            <a:pPr>
              <a:buFontTx/>
              <a:buNone/>
            </a:pPr>
            <a:r>
              <a:rPr lang="tr-TR" sz="1800">
                <a:solidFill>
                  <a:schemeClr val="bg1"/>
                </a:solidFill>
              </a:rPr>
              <a:t>Oligohidramnios</a:t>
            </a:r>
          </a:p>
          <a:p>
            <a:pPr>
              <a:buFontTx/>
              <a:buNone/>
            </a:pPr>
            <a:r>
              <a:rPr lang="tr-TR" sz="1800">
                <a:solidFill>
                  <a:schemeClr val="bg1"/>
                </a:solidFill>
              </a:rPr>
              <a:t>IUGR</a:t>
            </a:r>
          </a:p>
          <a:p>
            <a:pPr>
              <a:buFontTx/>
              <a:buNone/>
            </a:pPr>
            <a:r>
              <a:rPr lang="tr-TR" sz="1800">
                <a:solidFill>
                  <a:schemeClr val="bg1"/>
                </a:solidFill>
              </a:rPr>
              <a:t>Anemi</a:t>
            </a:r>
          </a:p>
          <a:p>
            <a:pPr>
              <a:buFontTx/>
              <a:buNone/>
            </a:pPr>
            <a:endParaRPr lang="tr-TR" sz="1800">
              <a:solidFill>
                <a:schemeClr val="bg1"/>
              </a:solidFill>
            </a:endParaRPr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body" sz="half" idx="2"/>
          </p:nvPr>
        </p:nvSpPr>
        <p:spPr>
          <a:xfrm>
            <a:off x="4859338" y="2636838"/>
            <a:ext cx="4038600" cy="4525962"/>
          </a:xfrm>
        </p:spPr>
        <p:txBody>
          <a:bodyPr/>
          <a:lstStyle/>
          <a:p>
            <a:pPr algn="r">
              <a:buFontTx/>
              <a:buNone/>
            </a:pPr>
            <a:r>
              <a:rPr lang="tr-TR" sz="2400" b="1">
                <a:solidFill>
                  <a:srgbClr val="FFFF00"/>
                </a:solidFill>
              </a:rPr>
              <a:t>ALICI</a:t>
            </a:r>
          </a:p>
          <a:p>
            <a:pPr algn="r">
              <a:buFontTx/>
              <a:buNone/>
            </a:pPr>
            <a:r>
              <a:rPr lang="tr-TR" sz="1800">
                <a:solidFill>
                  <a:schemeClr val="bg1"/>
                </a:solidFill>
              </a:rPr>
              <a:t>Polihidramnios</a:t>
            </a:r>
          </a:p>
          <a:p>
            <a:pPr algn="r">
              <a:buFontTx/>
              <a:buNone/>
            </a:pPr>
            <a:r>
              <a:rPr lang="tr-TR" sz="1800">
                <a:solidFill>
                  <a:schemeClr val="bg1"/>
                </a:solidFill>
              </a:rPr>
              <a:t>Hidrops</a:t>
            </a:r>
          </a:p>
          <a:p>
            <a:pPr algn="r">
              <a:buFontTx/>
              <a:buNone/>
            </a:pPr>
            <a:r>
              <a:rPr lang="tr-TR" sz="1800">
                <a:solidFill>
                  <a:schemeClr val="bg1"/>
                </a:solidFill>
              </a:rPr>
              <a:t>Polistemi</a:t>
            </a:r>
          </a:p>
          <a:p>
            <a:pPr algn="r">
              <a:buFontTx/>
              <a:buNone/>
            </a:pPr>
            <a:r>
              <a:rPr lang="tr-TR" sz="1800">
                <a:solidFill>
                  <a:schemeClr val="bg1"/>
                </a:solidFill>
              </a:rPr>
              <a:t>Kalp yetmezliği</a:t>
            </a:r>
          </a:p>
        </p:txBody>
      </p:sp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33625" y="1416050"/>
            <a:ext cx="4476750" cy="5441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7" name="Picture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830263"/>
            <a:ext cx="7272337" cy="52482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Fotoğraf28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5400"/>
            <a:ext cx="9144000" cy="6832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TTTS_laser_cartoo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324975" cy="68945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765175"/>
            <a:ext cx="8229600" cy="1143000"/>
          </a:xfrm>
        </p:spPr>
        <p:txBody>
          <a:bodyPr/>
          <a:lstStyle/>
          <a:p>
            <a:r>
              <a:rPr lang="tr-TR">
                <a:solidFill>
                  <a:srgbClr val="FFFF00"/>
                </a:solidFill>
              </a:rPr>
              <a:t>Spontan çoğul gebelik oranları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24075" y="2205038"/>
            <a:ext cx="5410200" cy="2836862"/>
          </a:xfrm>
        </p:spPr>
        <p:txBody>
          <a:bodyPr/>
          <a:lstStyle/>
          <a:p>
            <a:r>
              <a:rPr lang="tr-TR">
                <a:solidFill>
                  <a:schemeClr val="bg1"/>
                </a:solidFill>
              </a:rPr>
              <a:t>İKİZ		1/80</a:t>
            </a:r>
          </a:p>
          <a:p>
            <a:r>
              <a:rPr lang="tr-TR">
                <a:solidFill>
                  <a:schemeClr val="bg1"/>
                </a:solidFill>
              </a:rPr>
              <a:t>ÜÇÜZ		1/80</a:t>
            </a:r>
            <a:r>
              <a:rPr lang="tr-TR" baseline="30000">
                <a:solidFill>
                  <a:schemeClr val="bg1"/>
                </a:solidFill>
              </a:rPr>
              <a:t>2</a:t>
            </a:r>
          </a:p>
          <a:p>
            <a:r>
              <a:rPr lang="tr-TR">
                <a:solidFill>
                  <a:schemeClr val="bg1"/>
                </a:solidFill>
              </a:rPr>
              <a:t>DÖRDÜZ	1/80</a:t>
            </a:r>
            <a:r>
              <a:rPr lang="tr-TR" baseline="30000">
                <a:solidFill>
                  <a:schemeClr val="bg1"/>
                </a:solidFill>
              </a:rPr>
              <a:t>3</a:t>
            </a:r>
          </a:p>
          <a:p>
            <a:r>
              <a:rPr lang="tr-TR">
                <a:solidFill>
                  <a:schemeClr val="bg1"/>
                </a:solidFill>
              </a:rPr>
              <a:t>BEŞİZ		1/80</a:t>
            </a:r>
            <a:r>
              <a:rPr lang="tr-TR" baseline="30000">
                <a:solidFill>
                  <a:schemeClr val="bg1"/>
                </a:solidFill>
              </a:rPr>
              <a:t>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Fotoğraf28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588"/>
            <a:ext cx="9144000" cy="6859588"/>
          </a:xfrm>
          <a:prstGeom prst="rect">
            <a:avLst/>
          </a:prstGeom>
          <a:noFill/>
        </p:spPr>
      </p:pic>
      <p:sp>
        <p:nvSpPr>
          <p:cNvPr id="49155" name="Line 3"/>
          <p:cNvSpPr>
            <a:spLocks noChangeShapeType="1"/>
          </p:cNvSpPr>
          <p:nvPr/>
        </p:nvSpPr>
        <p:spPr bwMode="auto">
          <a:xfrm flipH="1">
            <a:off x="4859338" y="908050"/>
            <a:ext cx="73025" cy="3816350"/>
          </a:xfrm>
          <a:prstGeom prst="line">
            <a:avLst/>
          </a:prstGeom>
          <a:noFill/>
          <a:ln w="320675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3000"/>
                                        <p:tgtEl>
                                          <p:spTgt spid="49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IMG00677-20120206-152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71450"/>
            <a:ext cx="9144000" cy="70183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50" name="Rectangle 6"/>
          <p:cNvSpPr>
            <a:spLocks noChangeArrowheads="1"/>
          </p:cNvSpPr>
          <p:nvPr/>
        </p:nvSpPr>
        <p:spPr bwMode="auto">
          <a:xfrm>
            <a:off x="3275013" y="692150"/>
            <a:ext cx="2592387" cy="11525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/>
              <a:t>Koryonisite</a:t>
            </a:r>
          </a:p>
          <a:p>
            <a:pPr algn="ctr"/>
            <a:r>
              <a:rPr lang="tr-TR"/>
              <a:t>CRL</a:t>
            </a:r>
          </a:p>
          <a:p>
            <a:pPr algn="ctr"/>
            <a:r>
              <a:rPr lang="tr-TR"/>
              <a:t>NT</a:t>
            </a:r>
          </a:p>
        </p:txBody>
      </p:sp>
      <p:sp>
        <p:nvSpPr>
          <p:cNvPr id="57352" name="Rectangle 8"/>
          <p:cNvSpPr>
            <a:spLocks noChangeArrowheads="1"/>
          </p:cNvSpPr>
          <p:nvPr/>
        </p:nvSpPr>
        <p:spPr bwMode="auto">
          <a:xfrm>
            <a:off x="6156325" y="1773238"/>
            <a:ext cx="2592388" cy="11525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/>
              <a:t>Biyometrik ölçümler</a:t>
            </a:r>
          </a:p>
          <a:p>
            <a:pPr algn="ctr"/>
            <a:r>
              <a:rPr lang="tr-TR"/>
              <a:t>Kord insersiyon yeri</a:t>
            </a:r>
          </a:p>
          <a:p>
            <a:pPr algn="ctr"/>
            <a:r>
              <a:rPr lang="tr-TR"/>
              <a:t>TTTS için tarama</a:t>
            </a:r>
          </a:p>
        </p:txBody>
      </p:sp>
      <p:sp>
        <p:nvSpPr>
          <p:cNvPr id="57353" name="Rectangle 9"/>
          <p:cNvSpPr>
            <a:spLocks noChangeArrowheads="1"/>
          </p:cNvSpPr>
          <p:nvPr/>
        </p:nvSpPr>
        <p:spPr bwMode="auto">
          <a:xfrm>
            <a:off x="395288" y="1773238"/>
            <a:ext cx="2592387" cy="11525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/>
              <a:t>TV USG ile Cx Uzunluğu</a:t>
            </a:r>
          </a:p>
          <a:p>
            <a:pPr algn="ctr"/>
            <a:r>
              <a:rPr lang="tr-TR"/>
              <a:t>(gerekirse)</a:t>
            </a:r>
          </a:p>
        </p:txBody>
      </p:sp>
      <p:sp>
        <p:nvSpPr>
          <p:cNvPr id="57354" name="Rectangle 10"/>
          <p:cNvSpPr>
            <a:spLocks noChangeArrowheads="1"/>
          </p:cNvSpPr>
          <p:nvPr/>
        </p:nvSpPr>
        <p:spPr bwMode="auto">
          <a:xfrm>
            <a:off x="395288" y="3500438"/>
            <a:ext cx="2592387" cy="11525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/>
              <a:t>Biyometrik ölçümler</a:t>
            </a:r>
          </a:p>
          <a:p>
            <a:pPr algn="ctr"/>
            <a:r>
              <a:rPr lang="tr-TR"/>
              <a:t>Anomali taraması</a:t>
            </a:r>
          </a:p>
          <a:p>
            <a:pPr algn="ctr"/>
            <a:r>
              <a:rPr lang="tr-TR"/>
              <a:t>Kord insersiyon yeri</a:t>
            </a:r>
          </a:p>
          <a:p>
            <a:pPr algn="ctr"/>
            <a:r>
              <a:rPr lang="tr-TR"/>
              <a:t>AFI</a:t>
            </a:r>
          </a:p>
        </p:txBody>
      </p:sp>
      <p:sp>
        <p:nvSpPr>
          <p:cNvPr id="57355" name="Rectangle 11"/>
          <p:cNvSpPr>
            <a:spLocks noChangeArrowheads="1"/>
          </p:cNvSpPr>
          <p:nvPr/>
        </p:nvSpPr>
        <p:spPr bwMode="auto">
          <a:xfrm>
            <a:off x="6156325" y="3500438"/>
            <a:ext cx="2592388" cy="11525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/>
              <a:t>Biyometrik ölçümler</a:t>
            </a:r>
          </a:p>
          <a:p>
            <a:pPr algn="ctr"/>
            <a:r>
              <a:rPr lang="tr-TR"/>
              <a:t>Anomali taraması</a:t>
            </a:r>
          </a:p>
          <a:p>
            <a:pPr algn="ctr"/>
            <a:r>
              <a:rPr lang="tr-TR"/>
              <a:t>TTTS için tarama</a:t>
            </a:r>
          </a:p>
        </p:txBody>
      </p:sp>
      <p:sp>
        <p:nvSpPr>
          <p:cNvPr id="57356" name="Rectangle 12"/>
          <p:cNvSpPr>
            <a:spLocks noChangeArrowheads="1"/>
          </p:cNvSpPr>
          <p:nvPr/>
        </p:nvSpPr>
        <p:spPr bwMode="auto">
          <a:xfrm>
            <a:off x="395288" y="5156200"/>
            <a:ext cx="2592387" cy="11525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/>
              <a:t>Biyometrik ölçümler</a:t>
            </a:r>
          </a:p>
          <a:p>
            <a:pPr algn="ctr"/>
            <a:r>
              <a:rPr lang="tr-TR"/>
              <a:t>Diskordans taraması</a:t>
            </a:r>
          </a:p>
          <a:p>
            <a:pPr algn="ctr"/>
            <a:r>
              <a:rPr lang="tr-TR"/>
              <a:t>Doppler USG</a:t>
            </a:r>
          </a:p>
          <a:p>
            <a:pPr algn="ctr"/>
            <a:r>
              <a:rPr lang="tr-TR"/>
              <a:t>AFI</a:t>
            </a:r>
          </a:p>
        </p:txBody>
      </p:sp>
      <p:sp>
        <p:nvSpPr>
          <p:cNvPr id="57357" name="Rectangle 13"/>
          <p:cNvSpPr>
            <a:spLocks noChangeArrowheads="1"/>
          </p:cNvSpPr>
          <p:nvPr/>
        </p:nvSpPr>
        <p:spPr bwMode="auto">
          <a:xfrm>
            <a:off x="6156325" y="5156200"/>
            <a:ext cx="2592388" cy="11525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/>
              <a:t>Biyometrik ölçümler</a:t>
            </a:r>
          </a:p>
          <a:p>
            <a:pPr algn="ctr"/>
            <a:r>
              <a:rPr lang="tr-TR"/>
              <a:t>Diskordans taraması</a:t>
            </a:r>
          </a:p>
          <a:p>
            <a:pPr algn="ctr"/>
            <a:r>
              <a:rPr lang="tr-TR"/>
              <a:t>Doppler USG</a:t>
            </a:r>
          </a:p>
          <a:p>
            <a:pPr algn="ctr"/>
            <a:r>
              <a:rPr lang="tr-TR"/>
              <a:t>TTTS için tarama</a:t>
            </a:r>
          </a:p>
        </p:txBody>
      </p:sp>
      <p:sp>
        <p:nvSpPr>
          <p:cNvPr id="57358" name="Text Box 14"/>
          <p:cNvSpPr txBox="1">
            <a:spLocks noChangeArrowheads="1"/>
          </p:cNvSpPr>
          <p:nvPr/>
        </p:nvSpPr>
        <p:spPr bwMode="auto">
          <a:xfrm>
            <a:off x="3851275" y="280988"/>
            <a:ext cx="1412875" cy="37623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>
                <a:solidFill>
                  <a:srgbClr val="FFFF00"/>
                </a:solidFill>
              </a:rPr>
              <a:t>1. Trimester</a:t>
            </a:r>
          </a:p>
        </p:txBody>
      </p:sp>
      <p:sp>
        <p:nvSpPr>
          <p:cNvPr id="57359" name="Text Box 15"/>
          <p:cNvSpPr txBox="1">
            <a:spLocks noChangeArrowheads="1"/>
          </p:cNvSpPr>
          <p:nvPr/>
        </p:nvSpPr>
        <p:spPr bwMode="auto">
          <a:xfrm>
            <a:off x="827088" y="1341438"/>
            <a:ext cx="1628775" cy="37623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>
                <a:solidFill>
                  <a:srgbClr val="FFFF00"/>
                </a:solidFill>
              </a:rPr>
              <a:t>DİKORYONİK</a:t>
            </a:r>
          </a:p>
        </p:txBody>
      </p:sp>
      <p:sp>
        <p:nvSpPr>
          <p:cNvPr id="57360" name="Text Box 16"/>
          <p:cNvSpPr txBox="1">
            <a:spLocks noChangeArrowheads="1"/>
          </p:cNvSpPr>
          <p:nvPr/>
        </p:nvSpPr>
        <p:spPr bwMode="auto">
          <a:xfrm>
            <a:off x="6372225" y="1341438"/>
            <a:ext cx="2111375" cy="37623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>
                <a:solidFill>
                  <a:srgbClr val="FFFF00"/>
                </a:solidFill>
              </a:rPr>
              <a:t>MONOKORYONİK</a:t>
            </a:r>
          </a:p>
        </p:txBody>
      </p:sp>
      <p:sp>
        <p:nvSpPr>
          <p:cNvPr id="57363" name="Text Box 19"/>
          <p:cNvSpPr txBox="1">
            <a:spLocks noChangeArrowheads="1"/>
          </p:cNvSpPr>
          <p:nvPr/>
        </p:nvSpPr>
        <p:spPr bwMode="auto">
          <a:xfrm>
            <a:off x="3865563" y="3716338"/>
            <a:ext cx="1387475" cy="37623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>
                <a:solidFill>
                  <a:srgbClr val="FFFF00"/>
                </a:solidFill>
              </a:rPr>
              <a:t>18-22 Hafta</a:t>
            </a:r>
          </a:p>
        </p:txBody>
      </p:sp>
      <p:cxnSp>
        <p:nvCxnSpPr>
          <p:cNvPr id="57364" name="AutoShape 20"/>
          <p:cNvCxnSpPr>
            <a:cxnSpLocks noChangeShapeType="1"/>
            <a:stCxn id="57353" idx="2"/>
            <a:endCxn id="57354" idx="0"/>
          </p:cNvCxnSpPr>
          <p:nvPr/>
        </p:nvCxnSpPr>
        <p:spPr bwMode="auto">
          <a:xfrm rot="5400000">
            <a:off x="1404937" y="3213101"/>
            <a:ext cx="574675" cy="0"/>
          </a:xfrm>
          <a:prstGeom prst="straightConnector1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</p:cxnSp>
      <p:cxnSp>
        <p:nvCxnSpPr>
          <p:cNvPr id="57366" name="AutoShape 22"/>
          <p:cNvCxnSpPr>
            <a:cxnSpLocks noChangeShapeType="1"/>
            <a:stCxn id="57354" idx="2"/>
            <a:endCxn id="57356" idx="0"/>
          </p:cNvCxnSpPr>
          <p:nvPr/>
        </p:nvCxnSpPr>
        <p:spPr bwMode="auto">
          <a:xfrm rot="5400000">
            <a:off x="1440656" y="4904582"/>
            <a:ext cx="503237" cy="0"/>
          </a:xfrm>
          <a:prstGeom prst="straightConnector1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</p:cxnSp>
      <p:cxnSp>
        <p:nvCxnSpPr>
          <p:cNvPr id="57367" name="AutoShape 23"/>
          <p:cNvCxnSpPr>
            <a:cxnSpLocks noChangeShapeType="1"/>
            <a:stCxn id="57352" idx="2"/>
            <a:endCxn id="57355" idx="0"/>
          </p:cNvCxnSpPr>
          <p:nvPr/>
        </p:nvCxnSpPr>
        <p:spPr bwMode="auto">
          <a:xfrm rot="5400000">
            <a:off x="7165975" y="3213101"/>
            <a:ext cx="574675" cy="0"/>
          </a:xfrm>
          <a:prstGeom prst="straightConnector1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</p:cxnSp>
      <p:cxnSp>
        <p:nvCxnSpPr>
          <p:cNvPr id="57368" name="AutoShape 24"/>
          <p:cNvCxnSpPr>
            <a:cxnSpLocks noChangeShapeType="1"/>
            <a:stCxn id="57355" idx="2"/>
            <a:endCxn id="57357" idx="0"/>
          </p:cNvCxnSpPr>
          <p:nvPr/>
        </p:nvCxnSpPr>
        <p:spPr bwMode="auto">
          <a:xfrm rot="5400000">
            <a:off x="7201694" y="4904582"/>
            <a:ext cx="503237" cy="0"/>
          </a:xfrm>
          <a:prstGeom prst="straightConnector1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</p:cxnSp>
      <p:cxnSp>
        <p:nvCxnSpPr>
          <p:cNvPr id="57369" name="AutoShape 25"/>
          <p:cNvCxnSpPr>
            <a:cxnSpLocks noChangeShapeType="1"/>
            <a:stCxn id="57350" idx="2"/>
            <a:endCxn id="57353" idx="3"/>
          </p:cNvCxnSpPr>
          <p:nvPr/>
        </p:nvCxnSpPr>
        <p:spPr bwMode="auto">
          <a:xfrm rot="5400000">
            <a:off x="3527425" y="1304925"/>
            <a:ext cx="504825" cy="1584325"/>
          </a:xfrm>
          <a:prstGeom prst="bentConnector2">
            <a:avLst/>
          </a:prstGeom>
          <a:noFill/>
          <a:ln w="38100">
            <a:solidFill>
              <a:srgbClr val="FFFF00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57370" name="AutoShape 26"/>
          <p:cNvCxnSpPr>
            <a:cxnSpLocks noChangeShapeType="1"/>
            <a:stCxn id="57350" idx="2"/>
            <a:endCxn id="57352" idx="1"/>
          </p:cNvCxnSpPr>
          <p:nvPr/>
        </p:nvCxnSpPr>
        <p:spPr bwMode="auto">
          <a:xfrm rot="16200000" flipH="1">
            <a:off x="5111750" y="1304925"/>
            <a:ext cx="504825" cy="1584325"/>
          </a:xfrm>
          <a:prstGeom prst="bentConnector2">
            <a:avLst/>
          </a:prstGeom>
          <a:noFill/>
          <a:ln w="38100">
            <a:solidFill>
              <a:srgbClr val="FFFF00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57371" name="Text Box 27"/>
          <p:cNvSpPr txBox="1">
            <a:spLocks noChangeArrowheads="1"/>
          </p:cNvSpPr>
          <p:nvPr/>
        </p:nvSpPr>
        <p:spPr bwMode="auto">
          <a:xfrm>
            <a:off x="2124075" y="4673600"/>
            <a:ext cx="1657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>
                <a:solidFill>
                  <a:srgbClr val="FFFF00"/>
                </a:solidFill>
              </a:rPr>
              <a:t>3-4 haftada bir</a:t>
            </a:r>
          </a:p>
        </p:txBody>
      </p:sp>
      <p:sp>
        <p:nvSpPr>
          <p:cNvPr id="57372" name="Text Box 28"/>
          <p:cNvSpPr txBox="1">
            <a:spLocks noChangeArrowheads="1"/>
          </p:cNvSpPr>
          <p:nvPr/>
        </p:nvSpPr>
        <p:spPr bwMode="auto">
          <a:xfrm>
            <a:off x="5435600" y="4652963"/>
            <a:ext cx="145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>
                <a:solidFill>
                  <a:srgbClr val="FFFF00"/>
                </a:solidFill>
              </a:rPr>
              <a:t>2 haftada bir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92" name="Text Box 8"/>
          <p:cNvSpPr txBox="1">
            <a:spLocks noChangeArrowheads="1"/>
          </p:cNvSpPr>
          <p:nvPr/>
        </p:nvSpPr>
        <p:spPr bwMode="auto">
          <a:xfrm>
            <a:off x="827088" y="2997200"/>
            <a:ext cx="1746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b="1"/>
              <a:t>BAŞ-BAŞ %42</a:t>
            </a:r>
          </a:p>
        </p:txBody>
      </p:sp>
      <p:sp>
        <p:nvSpPr>
          <p:cNvPr id="41994" name="Text Box 10"/>
          <p:cNvSpPr txBox="1">
            <a:spLocks noChangeArrowheads="1"/>
          </p:cNvSpPr>
          <p:nvPr/>
        </p:nvSpPr>
        <p:spPr bwMode="auto">
          <a:xfrm>
            <a:off x="4643438" y="2995613"/>
            <a:ext cx="2089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b="1"/>
              <a:t>BAŞ-MAKAT %27</a:t>
            </a:r>
          </a:p>
        </p:txBody>
      </p:sp>
      <p:sp>
        <p:nvSpPr>
          <p:cNvPr id="41995" name="Text Box 11"/>
          <p:cNvSpPr txBox="1">
            <a:spLocks noChangeArrowheads="1"/>
          </p:cNvSpPr>
          <p:nvPr/>
        </p:nvSpPr>
        <p:spPr bwMode="auto">
          <a:xfrm>
            <a:off x="568325" y="6302375"/>
            <a:ext cx="2673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b="1"/>
              <a:t>BAŞ-TRANSVERS %18</a:t>
            </a:r>
          </a:p>
        </p:txBody>
      </p:sp>
      <p:sp>
        <p:nvSpPr>
          <p:cNvPr id="41996" name="Text Box 12"/>
          <p:cNvSpPr txBox="1">
            <a:spLocks noChangeArrowheads="1"/>
          </p:cNvSpPr>
          <p:nvPr/>
        </p:nvSpPr>
        <p:spPr bwMode="auto">
          <a:xfrm>
            <a:off x="4572000" y="6302375"/>
            <a:ext cx="2305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b="1"/>
              <a:t>MAKAT-MAKAT %5</a:t>
            </a:r>
          </a:p>
        </p:txBody>
      </p:sp>
      <p:sp>
        <p:nvSpPr>
          <p:cNvPr id="41997" name="Text Box 13"/>
          <p:cNvSpPr txBox="1">
            <a:spLocks noChangeArrowheads="1"/>
          </p:cNvSpPr>
          <p:nvPr/>
        </p:nvSpPr>
        <p:spPr bwMode="auto">
          <a:xfrm>
            <a:off x="7596188" y="6230938"/>
            <a:ext cx="13017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b="1"/>
              <a:t>DİĞER %8</a:t>
            </a:r>
          </a:p>
        </p:txBody>
      </p:sp>
      <p:pic>
        <p:nvPicPr>
          <p:cNvPr id="41999" name="Picture 15" descr="Twins%20and%20Multiple%20Births%20We%20are%20having%20more%20than%20one_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3500438"/>
            <a:ext cx="2033587" cy="2741612"/>
          </a:xfrm>
          <a:prstGeom prst="rect">
            <a:avLst/>
          </a:prstGeom>
          <a:noFill/>
        </p:spPr>
      </p:pic>
      <p:pic>
        <p:nvPicPr>
          <p:cNvPr id="42001" name="Picture 17" descr="Twins%20and%20Multiple%20Births%20We%20are%20having%20more%20than%20one_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260350"/>
            <a:ext cx="2100263" cy="2735263"/>
          </a:xfrm>
          <a:prstGeom prst="rect">
            <a:avLst/>
          </a:prstGeom>
          <a:noFill/>
        </p:spPr>
      </p:pic>
      <p:pic>
        <p:nvPicPr>
          <p:cNvPr id="42003" name="Picture 19" descr="Twins%20and%20Multiple%20Births%20We%20are%20having%20more%20than%20one_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4213" y="3644900"/>
            <a:ext cx="2133600" cy="2741613"/>
          </a:xfrm>
          <a:prstGeom prst="rect">
            <a:avLst/>
          </a:prstGeom>
          <a:noFill/>
        </p:spPr>
      </p:pic>
      <p:pic>
        <p:nvPicPr>
          <p:cNvPr id="42005" name="Picture 21" descr="Twins%20and%20Multiple%20Births%20We%20are%20having%20more%20than%20one_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1188" y="260350"/>
            <a:ext cx="2057400" cy="27352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087563" y="1296988"/>
            <a:ext cx="4968875" cy="936625"/>
          </a:xfrm>
          <a:solidFill>
            <a:schemeClr val="tx1"/>
          </a:solidFill>
          <a:ln w="57150">
            <a:solidFill>
              <a:srgbClr val="FFFF00"/>
            </a:solidFill>
          </a:ln>
        </p:spPr>
        <p:txBody>
          <a:bodyPr/>
          <a:lstStyle/>
          <a:p>
            <a:r>
              <a:rPr lang="tr-TR" b="1">
                <a:solidFill>
                  <a:schemeClr val="bg1"/>
                </a:solidFill>
              </a:rPr>
              <a:t>İKİZ GEBELİK</a:t>
            </a:r>
          </a:p>
        </p:txBody>
      </p:sp>
      <p:sp>
        <p:nvSpPr>
          <p:cNvPr id="34820" name="Text Box 4"/>
          <p:cNvSpPr txBox="1">
            <a:spLocks noChangeArrowheads="1"/>
          </p:cNvSpPr>
          <p:nvPr/>
        </p:nvSpPr>
        <p:spPr bwMode="auto">
          <a:xfrm>
            <a:off x="971550" y="2952750"/>
            <a:ext cx="1905000" cy="423863"/>
          </a:xfrm>
          <a:prstGeom prst="rect">
            <a:avLst/>
          </a:prstGeom>
          <a:noFill/>
          <a:ln w="5715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b="1">
                <a:solidFill>
                  <a:schemeClr val="bg1"/>
                </a:solidFill>
              </a:rPr>
              <a:t>TEK YUMURTA</a:t>
            </a:r>
          </a:p>
        </p:txBody>
      </p:sp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6227763" y="2952750"/>
            <a:ext cx="1955800" cy="423863"/>
          </a:xfrm>
          <a:prstGeom prst="rect">
            <a:avLst/>
          </a:prstGeom>
          <a:noFill/>
          <a:ln w="5715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b="1">
                <a:solidFill>
                  <a:schemeClr val="bg1"/>
                </a:solidFill>
              </a:rPr>
              <a:t>ÇİFT YUMURTA</a:t>
            </a:r>
          </a:p>
        </p:txBody>
      </p:sp>
      <p:sp>
        <p:nvSpPr>
          <p:cNvPr id="34822" name="Line 6"/>
          <p:cNvSpPr>
            <a:spLocks noChangeShapeType="1"/>
          </p:cNvSpPr>
          <p:nvPr/>
        </p:nvSpPr>
        <p:spPr bwMode="auto">
          <a:xfrm flipH="1">
            <a:off x="1908175" y="2233613"/>
            <a:ext cx="2663825" cy="647700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34823" name="Line 7"/>
          <p:cNvSpPr>
            <a:spLocks noChangeShapeType="1"/>
          </p:cNvSpPr>
          <p:nvPr/>
        </p:nvSpPr>
        <p:spPr bwMode="auto">
          <a:xfrm>
            <a:off x="4572000" y="2233613"/>
            <a:ext cx="2663825" cy="647700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34824" name="Text Box 8"/>
          <p:cNvSpPr txBox="1">
            <a:spLocks noChangeArrowheads="1"/>
          </p:cNvSpPr>
          <p:nvPr/>
        </p:nvSpPr>
        <p:spPr bwMode="auto">
          <a:xfrm>
            <a:off x="1008063" y="3476625"/>
            <a:ext cx="2120900" cy="1522413"/>
          </a:xfrm>
          <a:prstGeom prst="rect">
            <a:avLst/>
          </a:prstGeom>
          <a:noFill/>
          <a:ln w="5715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b="1">
                <a:solidFill>
                  <a:schemeClr val="bg1"/>
                </a:solidFill>
              </a:rPr>
              <a:t>Monozigotik (MZ)</a:t>
            </a:r>
          </a:p>
          <a:p>
            <a:r>
              <a:rPr lang="tr-TR">
                <a:solidFill>
                  <a:schemeClr val="bg1"/>
                </a:solidFill>
              </a:rPr>
              <a:t>İdantik</a:t>
            </a:r>
          </a:p>
          <a:p>
            <a:r>
              <a:rPr lang="tr-TR">
                <a:solidFill>
                  <a:schemeClr val="bg1"/>
                </a:solidFill>
              </a:rPr>
              <a:t>Eş</a:t>
            </a:r>
          </a:p>
          <a:p>
            <a:endParaRPr lang="tr-TR">
              <a:solidFill>
                <a:schemeClr val="bg1"/>
              </a:solidFill>
            </a:endParaRPr>
          </a:p>
          <a:p>
            <a:r>
              <a:rPr lang="tr-TR">
                <a:solidFill>
                  <a:schemeClr val="bg1"/>
                </a:solidFill>
              </a:rPr>
              <a:t>Oran: 1/3</a:t>
            </a:r>
          </a:p>
        </p:txBody>
      </p:sp>
      <p:sp>
        <p:nvSpPr>
          <p:cNvPr id="34825" name="Text Box 9"/>
          <p:cNvSpPr txBox="1">
            <a:spLocks noChangeArrowheads="1"/>
          </p:cNvSpPr>
          <p:nvPr/>
        </p:nvSpPr>
        <p:spPr bwMode="auto">
          <a:xfrm>
            <a:off x="6281738" y="3476625"/>
            <a:ext cx="1714500" cy="1522413"/>
          </a:xfrm>
          <a:prstGeom prst="rect">
            <a:avLst/>
          </a:prstGeom>
          <a:noFill/>
          <a:ln w="5715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b="1">
                <a:solidFill>
                  <a:schemeClr val="bg1"/>
                </a:solidFill>
              </a:rPr>
              <a:t>Dizigotik (DZ)</a:t>
            </a:r>
          </a:p>
          <a:p>
            <a:r>
              <a:rPr lang="tr-TR">
                <a:solidFill>
                  <a:schemeClr val="bg1"/>
                </a:solidFill>
              </a:rPr>
              <a:t>Fraternal</a:t>
            </a:r>
          </a:p>
          <a:p>
            <a:r>
              <a:rPr lang="tr-TR">
                <a:solidFill>
                  <a:schemeClr val="bg1"/>
                </a:solidFill>
              </a:rPr>
              <a:t>Kardeş</a:t>
            </a:r>
          </a:p>
          <a:p>
            <a:endParaRPr lang="tr-TR">
              <a:solidFill>
                <a:schemeClr val="bg1"/>
              </a:solidFill>
            </a:endParaRPr>
          </a:p>
          <a:p>
            <a:r>
              <a:rPr lang="tr-TR">
                <a:solidFill>
                  <a:schemeClr val="bg1"/>
                </a:solidFill>
              </a:rPr>
              <a:t>Oran: 2/3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7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88088" y="2709863"/>
            <a:ext cx="1019175" cy="1200150"/>
          </a:xfrm>
          <a:prstGeom prst="rect">
            <a:avLst/>
          </a:prstGeom>
          <a:noFill/>
        </p:spPr>
      </p:pic>
      <p:pic>
        <p:nvPicPr>
          <p:cNvPr id="38922" name="Picture 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78000" y="1271588"/>
            <a:ext cx="1209675" cy="790575"/>
          </a:xfrm>
          <a:prstGeom prst="rect">
            <a:avLst/>
          </a:prstGeom>
          <a:noFill/>
        </p:spPr>
      </p:pic>
      <p:pic>
        <p:nvPicPr>
          <p:cNvPr id="38926" name="Picture 1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03350" y="4437063"/>
            <a:ext cx="1557338" cy="1800225"/>
          </a:xfrm>
          <a:prstGeom prst="rect">
            <a:avLst/>
          </a:prstGeom>
          <a:noFill/>
        </p:spPr>
      </p:pic>
      <p:pic>
        <p:nvPicPr>
          <p:cNvPr id="3891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90688" y="2709863"/>
            <a:ext cx="1019175" cy="1200150"/>
          </a:xfrm>
          <a:prstGeom prst="rect">
            <a:avLst/>
          </a:prstGeom>
          <a:noFill/>
        </p:spPr>
      </p:pic>
      <p:pic>
        <p:nvPicPr>
          <p:cNvPr id="38927" name="Picture 1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42025" y="4437063"/>
            <a:ext cx="1554163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28" name="Picture 1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867400" y="1341438"/>
            <a:ext cx="1209675" cy="790575"/>
          </a:xfrm>
          <a:prstGeom prst="rect">
            <a:avLst/>
          </a:prstGeom>
          <a:noFill/>
        </p:spPr>
      </p:pic>
      <p:sp>
        <p:nvSpPr>
          <p:cNvPr id="38929" name="Text Box 17"/>
          <p:cNvSpPr txBox="1">
            <a:spLocks noChangeArrowheads="1"/>
          </p:cNvSpPr>
          <p:nvPr/>
        </p:nvSpPr>
        <p:spPr bwMode="auto">
          <a:xfrm>
            <a:off x="2843213" y="549275"/>
            <a:ext cx="3565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2400" b="1"/>
              <a:t>DİZİGOTİK İKİZLİK (DZ)</a:t>
            </a:r>
          </a:p>
        </p:txBody>
      </p:sp>
      <p:sp>
        <p:nvSpPr>
          <p:cNvPr id="38930" name="Text Box 18"/>
          <p:cNvSpPr txBox="1">
            <a:spLocks noChangeArrowheads="1"/>
          </p:cNvSpPr>
          <p:nvPr/>
        </p:nvSpPr>
        <p:spPr bwMode="auto">
          <a:xfrm>
            <a:off x="2843213" y="5084763"/>
            <a:ext cx="3473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b="1"/>
              <a:t>Daima Dikoryonik Diamniyotik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2" name="Text Box 4"/>
          <p:cNvSpPr txBox="1">
            <a:spLocks noChangeArrowheads="1"/>
          </p:cNvSpPr>
          <p:nvPr/>
        </p:nvSpPr>
        <p:spPr bwMode="auto">
          <a:xfrm>
            <a:off x="2417763" y="765175"/>
            <a:ext cx="424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2400" b="1">
                <a:solidFill>
                  <a:srgbClr val="FFFF00"/>
                </a:solidFill>
              </a:rPr>
              <a:t>MONOZİGOTİK İKİZLİK (MZ)</a:t>
            </a:r>
          </a:p>
        </p:txBody>
      </p:sp>
      <p:sp>
        <p:nvSpPr>
          <p:cNvPr id="43013" name="Text Box 5"/>
          <p:cNvSpPr txBox="1">
            <a:spLocks noChangeArrowheads="1"/>
          </p:cNvSpPr>
          <p:nvPr/>
        </p:nvSpPr>
        <p:spPr bwMode="auto">
          <a:xfrm>
            <a:off x="2195513" y="1557338"/>
            <a:ext cx="4408487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2400" b="1">
                <a:solidFill>
                  <a:schemeClr val="bg1"/>
                </a:solidFill>
              </a:rPr>
              <a:t>3 KURALI</a:t>
            </a:r>
          </a:p>
          <a:p>
            <a:r>
              <a:rPr lang="tr-TR" sz="2400">
                <a:solidFill>
                  <a:schemeClr val="bg1"/>
                </a:solidFill>
              </a:rPr>
              <a:t>Fertilizasyondan sonraki günler</a:t>
            </a:r>
          </a:p>
          <a:p>
            <a:endParaRPr lang="tr-TR" sz="2400" b="1">
              <a:solidFill>
                <a:schemeClr val="bg1"/>
              </a:solidFill>
            </a:endParaRPr>
          </a:p>
          <a:p>
            <a:r>
              <a:rPr lang="tr-TR" sz="2400">
                <a:solidFill>
                  <a:schemeClr val="bg1"/>
                </a:solidFill>
              </a:rPr>
              <a:t>1 x 3 = 3		0 - 3. gün</a:t>
            </a:r>
          </a:p>
          <a:p>
            <a:r>
              <a:rPr lang="tr-TR" sz="2400">
                <a:solidFill>
                  <a:schemeClr val="bg1"/>
                </a:solidFill>
              </a:rPr>
              <a:t>3 x 3 = 9		3 - 9. gün</a:t>
            </a:r>
          </a:p>
          <a:p>
            <a:r>
              <a:rPr lang="tr-TR" sz="2400">
                <a:solidFill>
                  <a:schemeClr val="bg1"/>
                </a:solidFill>
              </a:rPr>
              <a:t>4 x 3 = 12		9 -12. gün</a:t>
            </a:r>
          </a:p>
          <a:p>
            <a:endParaRPr lang="tr-TR" sz="240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788988"/>
            <a:ext cx="1019175" cy="1200150"/>
          </a:xfrm>
          <a:prstGeom prst="rect">
            <a:avLst/>
          </a:prstGeom>
          <a:noFill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95375" y="2349500"/>
            <a:ext cx="1028700" cy="1076325"/>
          </a:xfrm>
          <a:prstGeom prst="rect">
            <a:avLst/>
          </a:prstGeom>
          <a:noFill/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57288" y="3789363"/>
            <a:ext cx="1038225" cy="1181100"/>
          </a:xfrm>
          <a:prstGeom prst="rect">
            <a:avLst/>
          </a:prstGeom>
          <a:noFill/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127125" y="5300663"/>
            <a:ext cx="923925" cy="1066800"/>
          </a:xfrm>
          <a:prstGeom prst="rect">
            <a:avLst/>
          </a:prstGeom>
          <a:noFill/>
        </p:spPr>
      </p:pic>
      <p:sp>
        <p:nvSpPr>
          <p:cNvPr id="3080" name="Text Box 8"/>
          <p:cNvSpPr txBox="1">
            <a:spLocks noChangeArrowheads="1"/>
          </p:cNvSpPr>
          <p:nvPr/>
        </p:nvSpPr>
        <p:spPr bwMode="auto">
          <a:xfrm>
            <a:off x="1128713" y="1868488"/>
            <a:ext cx="8509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1600" b="1"/>
              <a:t>Morula</a:t>
            </a:r>
          </a:p>
        </p:txBody>
      </p:sp>
      <p:sp>
        <p:nvSpPr>
          <p:cNvPr id="3081" name="Text Box 9"/>
          <p:cNvSpPr txBox="1">
            <a:spLocks noChangeArrowheads="1"/>
          </p:cNvSpPr>
          <p:nvPr/>
        </p:nvSpPr>
        <p:spPr bwMode="auto">
          <a:xfrm>
            <a:off x="968375" y="3379788"/>
            <a:ext cx="11557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1600" b="1"/>
              <a:t>Blastokist</a:t>
            </a:r>
          </a:p>
        </p:txBody>
      </p:sp>
      <p:sp>
        <p:nvSpPr>
          <p:cNvPr id="3082" name="Text Box 10"/>
          <p:cNvSpPr txBox="1">
            <a:spLocks noChangeArrowheads="1"/>
          </p:cNvSpPr>
          <p:nvPr/>
        </p:nvSpPr>
        <p:spPr bwMode="auto">
          <a:xfrm>
            <a:off x="684213" y="4821238"/>
            <a:ext cx="20494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1600" b="1"/>
              <a:t>İmplante Blastokist</a:t>
            </a:r>
          </a:p>
        </p:txBody>
      </p:sp>
      <p:sp>
        <p:nvSpPr>
          <p:cNvPr id="3083" name="Text Box 11"/>
          <p:cNvSpPr txBox="1">
            <a:spLocks noChangeArrowheads="1"/>
          </p:cNvSpPr>
          <p:nvPr/>
        </p:nvSpPr>
        <p:spPr bwMode="auto">
          <a:xfrm>
            <a:off x="779463" y="6261100"/>
            <a:ext cx="177641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1600" b="1"/>
              <a:t>Embriyonik Disk</a:t>
            </a:r>
          </a:p>
        </p:txBody>
      </p:sp>
      <p:sp>
        <p:nvSpPr>
          <p:cNvPr id="3093" name="Line 21"/>
          <p:cNvSpPr>
            <a:spLocks noChangeShapeType="1"/>
          </p:cNvSpPr>
          <p:nvPr/>
        </p:nvSpPr>
        <p:spPr bwMode="auto">
          <a:xfrm>
            <a:off x="3087688" y="1341438"/>
            <a:ext cx="979487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3097" name="Text Box 25"/>
          <p:cNvSpPr txBox="1">
            <a:spLocks noChangeArrowheads="1"/>
          </p:cNvSpPr>
          <p:nvPr/>
        </p:nvSpPr>
        <p:spPr bwMode="auto">
          <a:xfrm>
            <a:off x="2944813" y="1412875"/>
            <a:ext cx="1085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/>
              <a:t>1 - 3 gün</a:t>
            </a:r>
          </a:p>
        </p:txBody>
      </p:sp>
      <p:sp>
        <p:nvSpPr>
          <p:cNvPr id="3098" name="Text Box 26"/>
          <p:cNvSpPr txBox="1">
            <a:spLocks noChangeArrowheads="1"/>
          </p:cNvSpPr>
          <p:nvPr/>
        </p:nvSpPr>
        <p:spPr bwMode="auto">
          <a:xfrm>
            <a:off x="3003550" y="2997200"/>
            <a:ext cx="1085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/>
              <a:t>3 - 9 gün</a:t>
            </a:r>
          </a:p>
        </p:txBody>
      </p:sp>
      <p:sp>
        <p:nvSpPr>
          <p:cNvPr id="3099" name="Text Box 27"/>
          <p:cNvSpPr txBox="1">
            <a:spLocks noChangeArrowheads="1"/>
          </p:cNvSpPr>
          <p:nvPr/>
        </p:nvSpPr>
        <p:spPr bwMode="auto">
          <a:xfrm>
            <a:off x="2970213" y="4508500"/>
            <a:ext cx="1212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/>
              <a:t>9 - 12 gün</a:t>
            </a:r>
          </a:p>
        </p:txBody>
      </p:sp>
      <p:sp>
        <p:nvSpPr>
          <p:cNvPr id="3100" name="Text Box 28"/>
          <p:cNvSpPr txBox="1">
            <a:spLocks noChangeArrowheads="1"/>
          </p:cNvSpPr>
          <p:nvPr/>
        </p:nvSpPr>
        <p:spPr bwMode="auto">
          <a:xfrm>
            <a:off x="3016250" y="5876925"/>
            <a:ext cx="1339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/>
              <a:t>12 - 15 gün</a:t>
            </a:r>
          </a:p>
        </p:txBody>
      </p:sp>
      <p:sp>
        <p:nvSpPr>
          <p:cNvPr id="3102" name="Line 30"/>
          <p:cNvSpPr>
            <a:spLocks noChangeShapeType="1"/>
          </p:cNvSpPr>
          <p:nvPr/>
        </p:nvSpPr>
        <p:spPr bwMode="auto">
          <a:xfrm>
            <a:off x="3087688" y="2924175"/>
            <a:ext cx="979487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3103" name="Line 31"/>
          <p:cNvSpPr>
            <a:spLocks noChangeShapeType="1"/>
          </p:cNvSpPr>
          <p:nvPr/>
        </p:nvSpPr>
        <p:spPr bwMode="auto">
          <a:xfrm>
            <a:off x="3087688" y="4437063"/>
            <a:ext cx="979487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3104" name="Line 32"/>
          <p:cNvSpPr>
            <a:spLocks noChangeShapeType="1"/>
          </p:cNvSpPr>
          <p:nvPr/>
        </p:nvSpPr>
        <p:spPr bwMode="auto">
          <a:xfrm>
            <a:off x="3087688" y="5805488"/>
            <a:ext cx="1052512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pic>
        <p:nvPicPr>
          <p:cNvPr id="3105" name="Picture 3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72000" y="765175"/>
            <a:ext cx="1647825" cy="1152525"/>
          </a:xfrm>
          <a:prstGeom prst="rect">
            <a:avLst/>
          </a:prstGeom>
          <a:noFill/>
        </p:spPr>
      </p:pic>
      <p:pic>
        <p:nvPicPr>
          <p:cNvPr id="3106" name="Picture 3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572000" y="2276475"/>
            <a:ext cx="1600200" cy="1266825"/>
          </a:xfrm>
          <a:prstGeom prst="rect">
            <a:avLst/>
          </a:prstGeom>
          <a:noFill/>
        </p:spPr>
      </p:pic>
      <p:pic>
        <p:nvPicPr>
          <p:cNvPr id="3107" name="Picture 35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575175" y="3841750"/>
            <a:ext cx="1581150" cy="1171575"/>
          </a:xfrm>
          <a:prstGeom prst="rect">
            <a:avLst/>
          </a:prstGeom>
          <a:noFill/>
        </p:spPr>
      </p:pic>
      <p:pic>
        <p:nvPicPr>
          <p:cNvPr id="3108" name="Picture 36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618038" y="5176838"/>
            <a:ext cx="1466850" cy="1276350"/>
          </a:xfrm>
          <a:prstGeom prst="rect">
            <a:avLst/>
          </a:prstGeom>
          <a:noFill/>
        </p:spPr>
      </p:pic>
      <p:sp>
        <p:nvSpPr>
          <p:cNvPr id="3109" name="Text Box 37"/>
          <p:cNvSpPr txBox="1">
            <a:spLocks noChangeArrowheads="1"/>
          </p:cNvSpPr>
          <p:nvPr/>
        </p:nvSpPr>
        <p:spPr bwMode="auto">
          <a:xfrm>
            <a:off x="4433888" y="1939925"/>
            <a:ext cx="24431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1600" b="1"/>
              <a:t>Dikoryonik Diamniyotik</a:t>
            </a:r>
          </a:p>
        </p:txBody>
      </p:sp>
      <p:sp>
        <p:nvSpPr>
          <p:cNvPr id="3110" name="Text Box 38"/>
          <p:cNvSpPr txBox="1">
            <a:spLocks noChangeArrowheads="1"/>
          </p:cNvSpPr>
          <p:nvPr/>
        </p:nvSpPr>
        <p:spPr bwMode="auto">
          <a:xfrm>
            <a:off x="4454525" y="3452813"/>
            <a:ext cx="27813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1600" b="1"/>
              <a:t>Monokoryonik Diamniyotik</a:t>
            </a:r>
          </a:p>
        </p:txBody>
      </p:sp>
      <p:sp>
        <p:nvSpPr>
          <p:cNvPr id="3111" name="Text Box 39"/>
          <p:cNvSpPr txBox="1">
            <a:spLocks noChangeArrowheads="1"/>
          </p:cNvSpPr>
          <p:nvPr/>
        </p:nvSpPr>
        <p:spPr bwMode="auto">
          <a:xfrm>
            <a:off x="4476750" y="4964113"/>
            <a:ext cx="31194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1600" b="1"/>
              <a:t>Monokoryonik Monoamniyotik</a:t>
            </a:r>
          </a:p>
        </p:txBody>
      </p:sp>
      <p:sp>
        <p:nvSpPr>
          <p:cNvPr id="3112" name="Text Box 40"/>
          <p:cNvSpPr txBox="1">
            <a:spLocks noChangeArrowheads="1"/>
          </p:cNvSpPr>
          <p:nvPr/>
        </p:nvSpPr>
        <p:spPr bwMode="auto">
          <a:xfrm>
            <a:off x="4500563" y="6332538"/>
            <a:ext cx="24558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1600" b="1"/>
              <a:t>Yapışık ikiz - Conjoined</a:t>
            </a:r>
          </a:p>
        </p:txBody>
      </p:sp>
      <p:sp>
        <p:nvSpPr>
          <p:cNvPr id="3113" name="Text Box 41"/>
          <p:cNvSpPr txBox="1">
            <a:spLocks noChangeArrowheads="1"/>
          </p:cNvSpPr>
          <p:nvPr/>
        </p:nvSpPr>
        <p:spPr bwMode="auto">
          <a:xfrm>
            <a:off x="7359650" y="1000125"/>
            <a:ext cx="704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/>
              <a:t>% 30</a:t>
            </a:r>
          </a:p>
        </p:txBody>
      </p:sp>
      <p:sp>
        <p:nvSpPr>
          <p:cNvPr id="3114" name="Text Box 42"/>
          <p:cNvSpPr txBox="1">
            <a:spLocks noChangeArrowheads="1"/>
          </p:cNvSpPr>
          <p:nvPr/>
        </p:nvSpPr>
        <p:spPr bwMode="auto">
          <a:xfrm>
            <a:off x="7451725" y="2636838"/>
            <a:ext cx="704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/>
              <a:t>% 70</a:t>
            </a:r>
          </a:p>
        </p:txBody>
      </p:sp>
      <p:sp>
        <p:nvSpPr>
          <p:cNvPr id="3115" name="Text Box 43"/>
          <p:cNvSpPr txBox="1">
            <a:spLocks noChangeArrowheads="1"/>
          </p:cNvSpPr>
          <p:nvPr/>
        </p:nvSpPr>
        <p:spPr bwMode="auto">
          <a:xfrm>
            <a:off x="7451725" y="4149725"/>
            <a:ext cx="8651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tr-TR"/>
              <a:t>&lt; % 1 </a:t>
            </a:r>
          </a:p>
        </p:txBody>
      </p:sp>
      <p:sp>
        <p:nvSpPr>
          <p:cNvPr id="3116" name="Text Box 44"/>
          <p:cNvSpPr txBox="1">
            <a:spLocks noChangeArrowheads="1"/>
          </p:cNvSpPr>
          <p:nvPr/>
        </p:nvSpPr>
        <p:spPr bwMode="auto">
          <a:xfrm>
            <a:off x="7451725" y="5589588"/>
            <a:ext cx="755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/>
              <a:t>1/200</a:t>
            </a:r>
          </a:p>
        </p:txBody>
      </p:sp>
      <p:sp>
        <p:nvSpPr>
          <p:cNvPr id="3117" name="Text Box 45"/>
          <p:cNvSpPr txBox="1">
            <a:spLocks noChangeArrowheads="1"/>
          </p:cNvSpPr>
          <p:nvPr/>
        </p:nvSpPr>
        <p:spPr bwMode="auto">
          <a:xfrm>
            <a:off x="2411413" y="260350"/>
            <a:ext cx="424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2400" b="1"/>
              <a:t>MONOZİGOTİK İKİZLİK (MZ)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0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0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1000"/>
                                        <p:tgtEl>
                                          <p:spTgt spid="3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2" dur="1000"/>
                                        <p:tgtEl>
                                          <p:spTgt spid="3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2" dur="1000"/>
                                        <p:tgtEl>
                                          <p:spTgt spid="3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3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3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3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3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3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3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3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00"/>
                            </p:stCondLst>
                            <p:childTnLst>
                              <p:par>
                                <p:cTn id="120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2" dur="1000"/>
                                        <p:tgtEl>
                                          <p:spTgt spid="3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0" grpId="0"/>
      <p:bldP spid="3081" grpId="0"/>
      <p:bldP spid="3082" grpId="0"/>
      <p:bldP spid="3083" grpId="0"/>
      <p:bldP spid="3093" grpId="0" animBg="1"/>
      <p:bldP spid="3097" grpId="0"/>
      <p:bldP spid="3098" grpId="0"/>
      <p:bldP spid="3099" grpId="0"/>
      <p:bldP spid="3100" grpId="0"/>
      <p:bldP spid="3102" grpId="0" animBg="1"/>
      <p:bldP spid="3103" grpId="0" animBg="1"/>
      <p:bldP spid="3104" grpId="0" animBg="1"/>
      <p:bldP spid="3109" grpId="0"/>
      <p:bldP spid="3110" grpId="0"/>
      <p:bldP spid="3111" grpId="0"/>
      <p:bldP spid="3112" grpId="0"/>
      <p:bldP spid="3113" grpId="0"/>
      <p:bldP spid="3114" grpId="0"/>
      <p:bldP spid="3115" grpId="0"/>
      <p:bldP spid="31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plasentatio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2252663"/>
            <a:ext cx="8964613" cy="3365500"/>
          </a:xfrm>
          <a:prstGeom prst="rect">
            <a:avLst/>
          </a:prstGeom>
          <a:noFill/>
        </p:spPr>
      </p:pic>
      <p:sp>
        <p:nvSpPr>
          <p:cNvPr id="46083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773113"/>
            <a:ext cx="8229600" cy="1143000"/>
          </a:xfrm>
        </p:spPr>
        <p:txBody>
          <a:bodyPr/>
          <a:lstStyle/>
          <a:p>
            <a:r>
              <a:rPr lang="tr-TR" sz="3200" b="1">
                <a:solidFill>
                  <a:srgbClr val="FFFF00"/>
                </a:solidFill>
              </a:rPr>
              <a:t>Plasentasyon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2800" b="1">
                <a:solidFill>
                  <a:srgbClr val="FFFF00"/>
                </a:solidFill>
              </a:rPr>
              <a:t>SUPERFETASYON</a:t>
            </a:r>
          </a:p>
          <a:p>
            <a:pPr>
              <a:buFontTx/>
              <a:buNone/>
            </a:pPr>
            <a:r>
              <a:rPr lang="tr-TR" sz="2800" b="1"/>
              <a:t>	</a:t>
            </a:r>
            <a:r>
              <a:rPr lang="tr-TR" sz="2400">
                <a:solidFill>
                  <a:schemeClr val="bg1"/>
                </a:solidFill>
              </a:rPr>
              <a:t>Birbirini izleyen farklı sikluslarda oluşan gebelik.</a:t>
            </a:r>
          </a:p>
          <a:p>
            <a:pPr>
              <a:buFontTx/>
              <a:buNone/>
            </a:pPr>
            <a:endParaRPr lang="tr-TR" sz="2400">
              <a:solidFill>
                <a:schemeClr val="bg1"/>
              </a:solidFill>
            </a:endParaRPr>
          </a:p>
          <a:p>
            <a:pPr>
              <a:buFontTx/>
              <a:buNone/>
            </a:pPr>
            <a:endParaRPr lang="tr-TR" sz="2800"/>
          </a:p>
          <a:p>
            <a:r>
              <a:rPr lang="tr-TR" sz="2800" b="1">
                <a:solidFill>
                  <a:srgbClr val="FFFF00"/>
                </a:solidFill>
              </a:rPr>
              <a:t>SUPERFEKONDASYON</a:t>
            </a:r>
          </a:p>
          <a:p>
            <a:pPr>
              <a:buFontTx/>
              <a:buNone/>
            </a:pPr>
            <a:r>
              <a:rPr lang="tr-TR" sz="2800" b="1"/>
              <a:t>	</a:t>
            </a:r>
            <a:r>
              <a:rPr lang="tr-TR" sz="2400">
                <a:solidFill>
                  <a:schemeClr val="bg1"/>
                </a:solidFill>
              </a:rPr>
              <a:t>Aynı siklustaki 2 ovumun farklı koituslarda döllenmesiyle oluşan gebelik.</a:t>
            </a:r>
          </a:p>
          <a:p>
            <a:pPr>
              <a:buFontTx/>
              <a:buNone/>
            </a:pPr>
            <a:r>
              <a:rPr lang="tr-TR" sz="2400"/>
              <a:t>	</a:t>
            </a:r>
            <a:endParaRPr lang="tr-TR" sz="2400" b="1"/>
          </a:p>
          <a:p>
            <a:endParaRPr lang="tr-TR" sz="2800" b="1"/>
          </a:p>
          <a:p>
            <a:pPr>
              <a:buFontTx/>
              <a:buNone/>
            </a:pPr>
            <a:endParaRPr lang="tr-TR" sz="28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4450"/>
            <a:ext cx="8229600" cy="1143000"/>
          </a:xfrm>
        </p:spPr>
        <p:txBody>
          <a:bodyPr/>
          <a:lstStyle/>
          <a:p>
            <a:pPr algn="l"/>
            <a:r>
              <a:rPr lang="tr-TR" sz="2800" b="1">
                <a:solidFill>
                  <a:srgbClr val="FFFF00"/>
                </a:solidFill>
              </a:rPr>
              <a:t>Çoğul gebeliği etkileyen faktörler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08050"/>
            <a:ext cx="8229600" cy="452596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tr-TR" sz="2400">
                <a:solidFill>
                  <a:schemeClr val="bg1"/>
                </a:solidFill>
              </a:rPr>
              <a:t>İnfertilite tedavisi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tr-TR" sz="2000">
                <a:solidFill>
                  <a:schemeClr val="bg1"/>
                </a:solidFill>
              </a:rPr>
              <a:t>Ovulasyon indüksiyonu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tr-TR" sz="2000">
                <a:solidFill>
                  <a:schemeClr val="bg1"/>
                </a:solidFill>
              </a:rPr>
              <a:t>ART uygulamaları</a:t>
            </a:r>
          </a:p>
          <a:p>
            <a:pPr>
              <a:lnSpc>
                <a:spcPct val="80000"/>
              </a:lnSpc>
            </a:pPr>
            <a:r>
              <a:rPr lang="tr-TR" sz="2400">
                <a:solidFill>
                  <a:schemeClr val="bg1"/>
                </a:solidFill>
              </a:rPr>
              <a:t>Irk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tr-TR" sz="2000">
                <a:solidFill>
                  <a:schemeClr val="bg1"/>
                </a:solidFill>
              </a:rPr>
              <a:t>Siyah ırkta binde 50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tr-TR" sz="2000">
                <a:solidFill>
                  <a:schemeClr val="bg1"/>
                </a:solidFill>
              </a:rPr>
              <a:t>Beyaz ırkta binde 10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tr-TR" sz="2000">
                <a:solidFill>
                  <a:schemeClr val="bg1"/>
                </a:solidFill>
              </a:rPr>
              <a:t>Sarı ırkta binde 5</a:t>
            </a:r>
          </a:p>
          <a:p>
            <a:pPr>
              <a:lnSpc>
                <a:spcPct val="80000"/>
              </a:lnSpc>
            </a:pPr>
            <a:r>
              <a:rPr lang="tr-TR" sz="2400">
                <a:solidFill>
                  <a:schemeClr val="bg1"/>
                </a:solidFill>
              </a:rPr>
              <a:t>Genetik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tr-TR" sz="2000">
                <a:solidFill>
                  <a:schemeClr val="bg1"/>
                </a:solidFill>
              </a:rPr>
              <a:t>Anne ikiz ise oran 1/50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tr-TR" sz="2000">
                <a:solidFill>
                  <a:schemeClr val="bg1"/>
                </a:solidFill>
              </a:rPr>
              <a:t>Baba ikiz ise oran 1/100</a:t>
            </a:r>
          </a:p>
          <a:p>
            <a:pPr>
              <a:lnSpc>
                <a:spcPct val="80000"/>
              </a:lnSpc>
            </a:pPr>
            <a:r>
              <a:rPr lang="tr-TR" sz="2400">
                <a:solidFill>
                  <a:schemeClr val="bg1"/>
                </a:solidFill>
              </a:rPr>
              <a:t>Maternal yaş  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tr-TR" sz="2000">
                <a:solidFill>
                  <a:schemeClr val="bg1"/>
                </a:solidFill>
              </a:rPr>
              <a:t>&gt;35 (peak 37)</a:t>
            </a:r>
          </a:p>
          <a:p>
            <a:pPr>
              <a:lnSpc>
                <a:spcPct val="80000"/>
              </a:lnSpc>
            </a:pPr>
            <a:r>
              <a:rPr lang="tr-TR" sz="2400">
                <a:solidFill>
                  <a:schemeClr val="bg1"/>
                </a:solidFill>
              </a:rPr>
              <a:t>Parite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tr-TR" sz="2000">
                <a:solidFill>
                  <a:schemeClr val="bg1"/>
                </a:solidFill>
              </a:rPr>
              <a:t>&gt;6 gebelik</a:t>
            </a:r>
          </a:p>
          <a:p>
            <a:pPr>
              <a:lnSpc>
                <a:spcPct val="80000"/>
              </a:lnSpc>
            </a:pPr>
            <a:r>
              <a:rPr lang="tr-TR" sz="2400">
                <a:solidFill>
                  <a:schemeClr val="bg1"/>
                </a:solidFill>
              </a:rPr>
              <a:t>Beslenme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tr-TR" sz="2000">
                <a:solidFill>
                  <a:schemeClr val="bg1"/>
                </a:solidFill>
              </a:rPr>
              <a:t>İri kadınlar, folik asit kullanımı</a:t>
            </a:r>
          </a:p>
          <a:p>
            <a:pPr>
              <a:lnSpc>
                <a:spcPct val="80000"/>
              </a:lnSpc>
            </a:pPr>
            <a:r>
              <a:rPr lang="tr-TR" sz="2400">
                <a:solidFill>
                  <a:schemeClr val="bg1"/>
                </a:solidFill>
              </a:rPr>
              <a:t>Oral kontraseptif kullanımı</a:t>
            </a:r>
          </a:p>
          <a:p>
            <a:pPr>
              <a:lnSpc>
                <a:spcPct val="80000"/>
              </a:lnSpc>
            </a:pPr>
            <a:endParaRPr lang="tr-TR" sz="2400">
              <a:solidFill>
                <a:schemeClr val="bg1"/>
              </a:solidFill>
            </a:endParaRPr>
          </a:p>
        </p:txBody>
      </p:sp>
      <p:pic>
        <p:nvPicPr>
          <p:cNvPr id="4096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981075"/>
            <a:ext cx="4084638" cy="2463800"/>
          </a:xfrm>
          <a:prstGeom prst="rect">
            <a:avLst/>
          </a:prstGeom>
          <a:noFill/>
        </p:spPr>
      </p:pic>
      <p:pic>
        <p:nvPicPr>
          <p:cNvPr id="40966" name="Picture 6" descr="ANd9GcSHeEDmTLxEvBS7g09LazMiHxFK-5qtBdazi5q_GkFl8hhxrlzUGw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8263" y="3500438"/>
            <a:ext cx="2881312" cy="28813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arsayılan Tasarım">
  <a:themeElements>
    <a:clrScheme name="Varsayılan Tasarım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arsayılan Tasarı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arsayılan Tasarım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Orbit</Template>
  <TotalTime>1003</TotalTime>
  <Words>346</Words>
  <Application>Microsoft Office PowerPoint</Application>
  <PresentationFormat>Ekran Gösterisi (4:3)</PresentationFormat>
  <Paragraphs>148</Paragraphs>
  <Slides>23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23</vt:i4>
      </vt:variant>
    </vt:vector>
  </HeadingPairs>
  <TitlesOfParts>
    <vt:vector size="25" baseType="lpstr">
      <vt:lpstr>Arial</vt:lpstr>
      <vt:lpstr>Varsayılan Tasarım</vt:lpstr>
      <vt:lpstr>Slayt 1</vt:lpstr>
      <vt:lpstr>Spontan çoğul gebelik oranları</vt:lpstr>
      <vt:lpstr>İKİZ GEBELİK</vt:lpstr>
      <vt:lpstr>Slayt 4</vt:lpstr>
      <vt:lpstr>Slayt 5</vt:lpstr>
      <vt:lpstr>Slayt 6</vt:lpstr>
      <vt:lpstr>Plasentasyon</vt:lpstr>
      <vt:lpstr>Slayt 8</vt:lpstr>
      <vt:lpstr>Çoğul gebeliği etkileyen faktörler</vt:lpstr>
      <vt:lpstr>Tanı</vt:lpstr>
      <vt:lpstr>Slayt 11</vt:lpstr>
      <vt:lpstr>Fetal Komplikasyonlar</vt:lpstr>
      <vt:lpstr>Slayt 13</vt:lpstr>
      <vt:lpstr>Çoğul Gebelikte Fetal Mortalite (Binde)</vt:lpstr>
      <vt:lpstr>Çoğul Gebelikte Doğum Haftası</vt:lpstr>
      <vt:lpstr>TTTS</vt:lpstr>
      <vt:lpstr>Slayt 17</vt:lpstr>
      <vt:lpstr>Slayt 18</vt:lpstr>
      <vt:lpstr>Slayt 19</vt:lpstr>
      <vt:lpstr>Slayt 20</vt:lpstr>
      <vt:lpstr>Slayt 21</vt:lpstr>
      <vt:lpstr>Slayt 22</vt:lpstr>
      <vt:lpstr>Slayt 23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BIM</dc:creator>
  <cp:lastModifiedBy>BIM</cp:lastModifiedBy>
  <cp:revision>30</cp:revision>
  <dcterms:created xsi:type="dcterms:W3CDTF">2012-05-31T08:00:00Z</dcterms:created>
  <dcterms:modified xsi:type="dcterms:W3CDTF">2020-03-23T08:23:52Z</dcterms:modified>
</cp:coreProperties>
</file>