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08AEBBA7-5E5D-4D87-8890-7AE0B622654E}"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B072AE-0452-4E29-BA29-D177ADD6E664}" type="slidenum">
              <a:rPr lang="tr-TR" smtClean="0"/>
              <a:t>‹#›</a:t>
            </a:fld>
            <a:endParaRPr lang="tr-TR"/>
          </a:p>
        </p:txBody>
      </p:sp>
    </p:spTree>
    <p:extLst>
      <p:ext uri="{BB962C8B-B14F-4D97-AF65-F5344CB8AC3E}">
        <p14:creationId xmlns:p14="http://schemas.microsoft.com/office/powerpoint/2010/main" val="1280981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8AEBBA7-5E5D-4D87-8890-7AE0B622654E}"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B072AE-0452-4E29-BA29-D177ADD6E664}" type="slidenum">
              <a:rPr lang="tr-TR" smtClean="0"/>
              <a:t>‹#›</a:t>
            </a:fld>
            <a:endParaRPr lang="tr-TR"/>
          </a:p>
        </p:txBody>
      </p:sp>
    </p:spTree>
    <p:extLst>
      <p:ext uri="{BB962C8B-B14F-4D97-AF65-F5344CB8AC3E}">
        <p14:creationId xmlns:p14="http://schemas.microsoft.com/office/powerpoint/2010/main" val="1023652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8AEBBA7-5E5D-4D87-8890-7AE0B622654E}"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B072AE-0452-4E29-BA29-D177ADD6E664}" type="slidenum">
              <a:rPr lang="tr-TR" smtClean="0"/>
              <a:t>‹#›</a:t>
            </a:fld>
            <a:endParaRPr lang="tr-TR"/>
          </a:p>
        </p:txBody>
      </p:sp>
    </p:spTree>
    <p:extLst>
      <p:ext uri="{BB962C8B-B14F-4D97-AF65-F5344CB8AC3E}">
        <p14:creationId xmlns:p14="http://schemas.microsoft.com/office/powerpoint/2010/main" val="768849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8AEBBA7-5E5D-4D87-8890-7AE0B622654E}"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B072AE-0452-4E29-BA29-D177ADD6E664}" type="slidenum">
              <a:rPr lang="tr-TR" smtClean="0"/>
              <a:t>‹#›</a:t>
            </a:fld>
            <a:endParaRPr lang="tr-TR"/>
          </a:p>
        </p:txBody>
      </p:sp>
    </p:spTree>
    <p:extLst>
      <p:ext uri="{BB962C8B-B14F-4D97-AF65-F5344CB8AC3E}">
        <p14:creationId xmlns:p14="http://schemas.microsoft.com/office/powerpoint/2010/main" val="2939066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AEBBA7-5E5D-4D87-8890-7AE0B622654E}"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DB072AE-0452-4E29-BA29-D177ADD6E664}" type="slidenum">
              <a:rPr lang="tr-TR" smtClean="0"/>
              <a:t>‹#›</a:t>
            </a:fld>
            <a:endParaRPr lang="tr-TR"/>
          </a:p>
        </p:txBody>
      </p:sp>
    </p:spTree>
    <p:extLst>
      <p:ext uri="{BB962C8B-B14F-4D97-AF65-F5344CB8AC3E}">
        <p14:creationId xmlns:p14="http://schemas.microsoft.com/office/powerpoint/2010/main" val="1508687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08AEBBA7-5E5D-4D87-8890-7AE0B622654E}" type="datetimeFigureOut">
              <a:rPr lang="tr-TR" smtClean="0"/>
              <a:t>19.2.2019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DB072AE-0452-4E29-BA29-D177ADD6E664}" type="slidenum">
              <a:rPr lang="tr-TR" smtClean="0"/>
              <a:t>‹#›</a:t>
            </a:fld>
            <a:endParaRPr lang="tr-TR"/>
          </a:p>
        </p:txBody>
      </p:sp>
    </p:spTree>
    <p:extLst>
      <p:ext uri="{BB962C8B-B14F-4D97-AF65-F5344CB8AC3E}">
        <p14:creationId xmlns:p14="http://schemas.microsoft.com/office/powerpoint/2010/main" val="726609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08AEBBA7-5E5D-4D87-8890-7AE0B622654E}" type="datetimeFigureOut">
              <a:rPr lang="tr-TR" smtClean="0"/>
              <a:t>19.2.2019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DB072AE-0452-4E29-BA29-D177ADD6E664}" type="slidenum">
              <a:rPr lang="tr-TR" smtClean="0"/>
              <a:t>‹#›</a:t>
            </a:fld>
            <a:endParaRPr lang="tr-TR"/>
          </a:p>
        </p:txBody>
      </p:sp>
    </p:spTree>
    <p:extLst>
      <p:ext uri="{BB962C8B-B14F-4D97-AF65-F5344CB8AC3E}">
        <p14:creationId xmlns:p14="http://schemas.microsoft.com/office/powerpoint/2010/main" val="3117012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08AEBBA7-5E5D-4D87-8890-7AE0B622654E}" type="datetimeFigureOut">
              <a:rPr lang="tr-TR" smtClean="0"/>
              <a:t>19.2.2019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DB072AE-0452-4E29-BA29-D177ADD6E664}" type="slidenum">
              <a:rPr lang="tr-TR" smtClean="0"/>
              <a:t>‹#›</a:t>
            </a:fld>
            <a:endParaRPr lang="tr-TR"/>
          </a:p>
        </p:txBody>
      </p:sp>
    </p:spTree>
    <p:extLst>
      <p:ext uri="{BB962C8B-B14F-4D97-AF65-F5344CB8AC3E}">
        <p14:creationId xmlns:p14="http://schemas.microsoft.com/office/powerpoint/2010/main" val="3052433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AEBBA7-5E5D-4D87-8890-7AE0B622654E}" type="datetimeFigureOut">
              <a:rPr lang="tr-TR" smtClean="0"/>
              <a:t>19.2.2019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DB072AE-0452-4E29-BA29-D177ADD6E664}" type="slidenum">
              <a:rPr lang="tr-TR" smtClean="0"/>
              <a:t>‹#›</a:t>
            </a:fld>
            <a:endParaRPr lang="tr-TR"/>
          </a:p>
        </p:txBody>
      </p:sp>
    </p:spTree>
    <p:extLst>
      <p:ext uri="{BB962C8B-B14F-4D97-AF65-F5344CB8AC3E}">
        <p14:creationId xmlns:p14="http://schemas.microsoft.com/office/powerpoint/2010/main" val="3169249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AEBBA7-5E5D-4D87-8890-7AE0B622654E}" type="datetimeFigureOut">
              <a:rPr lang="tr-TR" smtClean="0"/>
              <a:t>19.2.2019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DB072AE-0452-4E29-BA29-D177ADD6E664}" type="slidenum">
              <a:rPr lang="tr-TR" smtClean="0"/>
              <a:t>‹#›</a:t>
            </a:fld>
            <a:endParaRPr lang="tr-TR"/>
          </a:p>
        </p:txBody>
      </p:sp>
    </p:spTree>
    <p:extLst>
      <p:ext uri="{BB962C8B-B14F-4D97-AF65-F5344CB8AC3E}">
        <p14:creationId xmlns:p14="http://schemas.microsoft.com/office/powerpoint/2010/main" val="3070498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AEBBA7-5E5D-4D87-8890-7AE0B622654E}" type="datetimeFigureOut">
              <a:rPr lang="tr-TR" smtClean="0"/>
              <a:t>19.2.2019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DB072AE-0452-4E29-BA29-D177ADD6E664}" type="slidenum">
              <a:rPr lang="tr-TR" smtClean="0"/>
              <a:t>‹#›</a:t>
            </a:fld>
            <a:endParaRPr lang="tr-TR"/>
          </a:p>
        </p:txBody>
      </p:sp>
    </p:spTree>
    <p:extLst>
      <p:ext uri="{BB962C8B-B14F-4D97-AF65-F5344CB8AC3E}">
        <p14:creationId xmlns:p14="http://schemas.microsoft.com/office/powerpoint/2010/main" val="3708107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AEBBA7-5E5D-4D87-8890-7AE0B622654E}" type="datetimeFigureOut">
              <a:rPr lang="tr-TR" smtClean="0"/>
              <a:t>19.2.2019</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B072AE-0452-4E29-BA29-D177ADD6E664}" type="slidenum">
              <a:rPr lang="tr-TR" smtClean="0"/>
              <a:t>‹#›</a:t>
            </a:fld>
            <a:endParaRPr lang="tr-TR"/>
          </a:p>
        </p:txBody>
      </p:sp>
    </p:spTree>
    <p:extLst>
      <p:ext uri="{BB962C8B-B14F-4D97-AF65-F5344CB8AC3E}">
        <p14:creationId xmlns:p14="http://schemas.microsoft.com/office/powerpoint/2010/main" val="3338263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0" y="2551837"/>
            <a:ext cx="6096000" cy="3046988"/>
          </a:xfrm>
          <a:prstGeom prst="rect">
            <a:avLst/>
          </a:prstGeom>
        </p:spPr>
        <p:txBody>
          <a:bodyPr>
            <a:spAutoFit/>
          </a:bodyPr>
          <a:lstStyle/>
          <a:p>
            <a:r>
              <a:rPr lang="en-US" sz="2400" b="0" i="0" dirty="0" smtClean="0">
                <a:solidFill>
                  <a:srgbClr val="333333"/>
                </a:solidFill>
                <a:effectLst/>
                <a:latin typeface="myriad-pro"/>
              </a:rPr>
              <a:t>Power-compensation DSC differs from </a:t>
            </a:r>
            <a:r>
              <a:rPr lang="en-US" sz="2400" b="0" i="0" dirty="0" err="1" smtClean="0">
                <a:solidFill>
                  <a:srgbClr val="333333"/>
                </a:solidFill>
                <a:effectLst/>
                <a:latin typeface="myriad-pro"/>
              </a:rPr>
              <a:t>hf</a:t>
            </a:r>
            <a:r>
              <a:rPr lang="en-US" sz="2400" b="0" i="0" dirty="0" smtClean="0">
                <a:solidFill>
                  <a:srgbClr val="333333"/>
                </a:solidFill>
                <a:effectLst/>
                <a:latin typeface="myriad-pro"/>
              </a:rPr>
              <a:t>-DSC in both operating principle and basic instrument design. As the name implies, pc-DSC measures the change in energy or power necessary to maintain the sample and references material at the same temperature throughout the heating or cooling cycle.</a:t>
            </a:r>
            <a:endParaRPr lang="tr-TR" sz="2400" dirty="0"/>
          </a:p>
        </p:txBody>
      </p:sp>
    </p:spTree>
    <p:extLst>
      <p:ext uri="{BB962C8B-B14F-4D97-AF65-F5344CB8AC3E}">
        <p14:creationId xmlns:p14="http://schemas.microsoft.com/office/powerpoint/2010/main" val="3677549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413338"/>
            <a:ext cx="6096000" cy="3416320"/>
          </a:xfrm>
          <a:prstGeom prst="rect">
            <a:avLst/>
          </a:prstGeom>
        </p:spPr>
        <p:txBody>
          <a:bodyPr>
            <a:spAutoFit/>
          </a:bodyPr>
          <a:lstStyle/>
          <a:p>
            <a:r>
              <a:rPr lang="en-US" sz="2400" b="0" i="0" dirty="0" smtClean="0">
                <a:solidFill>
                  <a:srgbClr val="333333"/>
                </a:solidFill>
                <a:effectLst/>
                <a:latin typeface="myriad-pro"/>
              </a:rPr>
              <a:t>When a phase change occurs and a temperature difference is detected between the sample and reference, energy is supplied (or removed) until the temperature difference is below the threshold previously mentioned. Energy input as a function of temperature (or time) is then recorded which is proportional to the heat capacity of the sample [4].</a:t>
            </a:r>
            <a:endParaRPr lang="tr-TR" sz="2400" dirty="0"/>
          </a:p>
        </p:txBody>
      </p:sp>
    </p:spTree>
    <p:extLst>
      <p:ext uri="{BB962C8B-B14F-4D97-AF65-F5344CB8AC3E}">
        <p14:creationId xmlns:p14="http://schemas.microsoft.com/office/powerpoint/2010/main" val="1873260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690336"/>
            <a:ext cx="6096000" cy="2677656"/>
          </a:xfrm>
          <a:prstGeom prst="rect">
            <a:avLst/>
          </a:prstGeom>
        </p:spPr>
        <p:txBody>
          <a:bodyPr>
            <a:spAutoFit/>
          </a:bodyPr>
          <a:lstStyle/>
          <a:p>
            <a:r>
              <a:rPr lang="en-US" sz="2400" b="0" i="0" dirty="0" smtClean="0">
                <a:solidFill>
                  <a:srgbClr val="333333"/>
                </a:solidFill>
                <a:effectLst/>
                <a:latin typeface="myriad-pro"/>
              </a:rPr>
              <a:t>Although DSC results reveal temperatures or temperature ranges, at which endothermic or exothermic events occur, interpretation of the results can be challenging. Figure 2 presents several of the events which are typically measured with DSC. </a:t>
            </a:r>
            <a:endParaRPr lang="tr-TR" sz="2400" dirty="0"/>
          </a:p>
        </p:txBody>
      </p:sp>
    </p:spTree>
    <p:extLst>
      <p:ext uri="{BB962C8B-B14F-4D97-AF65-F5344CB8AC3E}">
        <p14:creationId xmlns:p14="http://schemas.microsoft.com/office/powerpoint/2010/main" val="105796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0" y="2690336"/>
            <a:ext cx="6096000" cy="2677656"/>
          </a:xfrm>
          <a:prstGeom prst="rect">
            <a:avLst/>
          </a:prstGeom>
        </p:spPr>
        <p:txBody>
          <a:bodyPr>
            <a:spAutoFit/>
          </a:bodyPr>
          <a:lstStyle/>
          <a:p>
            <a:r>
              <a:rPr lang="en-US" sz="2400" b="0" i="0" dirty="0" smtClean="0">
                <a:solidFill>
                  <a:srgbClr val="333333"/>
                </a:solidFill>
                <a:effectLst/>
                <a:latin typeface="myriad-pro"/>
              </a:rPr>
              <a:t>Glass transitions, on the other hand, are neither first- nor second-order transitions since neither the glassy state nor the viscous state is an equilibrium state [4]. Typical DSC </a:t>
            </a:r>
            <a:r>
              <a:rPr lang="en-US" sz="2400" b="0" i="0" dirty="0" err="1" smtClean="0">
                <a:solidFill>
                  <a:srgbClr val="333333"/>
                </a:solidFill>
                <a:effectLst/>
                <a:latin typeface="myriad-pro"/>
              </a:rPr>
              <a:t>thermograms</a:t>
            </a:r>
            <a:r>
              <a:rPr lang="en-US" sz="2400" b="0" i="0" dirty="0" smtClean="0">
                <a:solidFill>
                  <a:srgbClr val="333333"/>
                </a:solidFill>
                <a:effectLst/>
                <a:latin typeface="myriad-pro"/>
              </a:rPr>
              <a:t> will reveal glass transitions as step-wise increases in the heat capacity (</a:t>
            </a:r>
            <a:r>
              <a:rPr lang="en-US" sz="2400" b="0" i="0" dirty="0" err="1" smtClean="0">
                <a:solidFill>
                  <a:srgbClr val="333333"/>
                </a:solidFill>
                <a:effectLst/>
                <a:latin typeface="myriad-pro"/>
              </a:rPr>
              <a:t>Cp</a:t>
            </a:r>
            <a:r>
              <a:rPr lang="en-US" sz="2400" b="0" i="0" dirty="0" smtClean="0">
                <a:solidFill>
                  <a:srgbClr val="333333"/>
                </a:solidFill>
                <a:effectLst/>
                <a:latin typeface="myriad-pro"/>
              </a:rPr>
              <a:t>) of the sample. </a:t>
            </a:r>
            <a:endParaRPr lang="tr-TR" sz="2400" dirty="0"/>
          </a:p>
        </p:txBody>
      </p:sp>
    </p:spTree>
    <p:extLst>
      <p:ext uri="{BB962C8B-B14F-4D97-AF65-F5344CB8AC3E}">
        <p14:creationId xmlns:p14="http://schemas.microsoft.com/office/powerpoint/2010/main" val="3061288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413338"/>
            <a:ext cx="6096000" cy="2246769"/>
          </a:xfrm>
          <a:prstGeom prst="rect">
            <a:avLst/>
          </a:prstGeom>
        </p:spPr>
        <p:txBody>
          <a:bodyPr>
            <a:spAutoFit/>
          </a:bodyPr>
          <a:lstStyle/>
          <a:p>
            <a:r>
              <a:rPr lang="en-US" sz="2000" b="0" i="0" dirty="0" smtClean="0">
                <a:solidFill>
                  <a:srgbClr val="333333"/>
                </a:solidFill>
                <a:effectLst/>
                <a:latin typeface="myriad-pro"/>
              </a:rPr>
              <a:t>Frequently a sample in which glass transitions need to be studied will contain material that is only partially amorphous or may be in complex mixtures of materials that are crystalline or amorphous. This can result in glass transitions occurring in a temperature range that is relatively close to other endothermic or exothermic transitions</a:t>
            </a:r>
            <a:r>
              <a:rPr lang="tr-TR" sz="2000" b="0" i="0" dirty="0" smtClean="0">
                <a:solidFill>
                  <a:srgbClr val="333333"/>
                </a:solidFill>
                <a:effectLst/>
                <a:latin typeface="myriad-pro"/>
              </a:rPr>
              <a:t>.</a:t>
            </a:r>
            <a:r>
              <a:rPr lang="en-US" sz="2000" b="0" i="0" dirty="0" smtClean="0">
                <a:solidFill>
                  <a:srgbClr val="333333"/>
                </a:solidFill>
                <a:effectLst/>
                <a:latin typeface="myriad-pro"/>
              </a:rPr>
              <a:t> </a:t>
            </a:r>
            <a:endParaRPr lang="tr-TR" sz="2000" dirty="0"/>
          </a:p>
        </p:txBody>
      </p:sp>
    </p:spTree>
    <p:extLst>
      <p:ext uri="{BB962C8B-B14F-4D97-AF65-F5344CB8AC3E}">
        <p14:creationId xmlns:p14="http://schemas.microsoft.com/office/powerpoint/2010/main" val="2035084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18774" y="1594602"/>
            <a:ext cx="1108508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333333"/>
                </a:solidFill>
                <a:effectLst/>
                <a:latin typeface="myriad-pro"/>
              </a:rPr>
              <a:t>The separation or deconvolution of Cp and enthalpy signals is described in equation 1 below [5].</a:t>
            </a:r>
            <a:endParaRPr kumimoji="0" lang="tr-TR" sz="20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333333"/>
                </a:solidFill>
                <a:effectLst/>
                <a:latin typeface="myriad-pro"/>
              </a:rPr>
              <a:t>  </a:t>
            </a:r>
            <a:endParaRPr kumimoji="0" lang="tr-TR" sz="6000" b="0" i="0" u="none" strike="noStrike" cap="none" normalizeH="0" baseline="0" dirty="0" smtClean="0">
              <a:ln>
                <a:noFill/>
              </a:ln>
              <a:solidFill>
                <a:srgbClr val="333333"/>
              </a:solidFill>
              <a:effectLst/>
              <a:latin typeface="myriad-pro"/>
            </a:endParaRPr>
          </a:p>
        </p:txBody>
      </p:sp>
      <p:pic>
        <p:nvPicPr>
          <p:cNvPr id="1026" name="Picture 2" descr="https://media.americanpharmaceuticalreview.com/m/28/article/36776-eq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3258" y="3539637"/>
            <a:ext cx="3254828" cy="1069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9418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690336"/>
            <a:ext cx="6096000" cy="2308324"/>
          </a:xfrm>
          <a:prstGeom prst="rect">
            <a:avLst/>
          </a:prstGeom>
        </p:spPr>
        <p:txBody>
          <a:bodyPr>
            <a:spAutoFit/>
          </a:bodyPr>
          <a:lstStyle/>
          <a:p>
            <a:r>
              <a:rPr lang="en-US" sz="2400" b="0" i="0" dirty="0" smtClean="0">
                <a:solidFill>
                  <a:srgbClr val="333333"/>
                </a:solidFill>
                <a:effectLst/>
                <a:latin typeface="myriad-pro"/>
              </a:rPr>
              <a:t>Where Q = amount of heat evolved, </a:t>
            </a:r>
            <a:r>
              <a:rPr lang="en-US" sz="2400" b="0" i="0" dirty="0" err="1" smtClean="0">
                <a:solidFill>
                  <a:srgbClr val="333333"/>
                </a:solidFill>
                <a:effectLst/>
                <a:latin typeface="myriad-pro"/>
              </a:rPr>
              <a:t>Cp</a:t>
            </a:r>
            <a:r>
              <a:rPr lang="en-US" sz="2400" b="0" i="0" dirty="0" smtClean="0">
                <a:solidFill>
                  <a:srgbClr val="333333"/>
                </a:solidFill>
                <a:effectLst/>
                <a:latin typeface="myriad-pro"/>
              </a:rPr>
              <a:t> = heat capacity, T = absolute temperature, t = time, and f(</a:t>
            </a:r>
            <a:r>
              <a:rPr lang="en-US" sz="2400" b="0" i="0" dirty="0" err="1" smtClean="0">
                <a:solidFill>
                  <a:srgbClr val="333333"/>
                </a:solidFill>
                <a:effectLst/>
                <a:latin typeface="myriad-pro"/>
              </a:rPr>
              <a:t>t,T</a:t>
            </a:r>
            <a:r>
              <a:rPr lang="en-US" sz="2400" b="0" i="0" dirty="0" smtClean="0">
                <a:solidFill>
                  <a:srgbClr val="333333"/>
                </a:solidFill>
                <a:effectLst/>
                <a:latin typeface="myriad-pro"/>
              </a:rPr>
              <a:t>) is a function of time and temperature that governs the response associated with the physical or chemical transformation [5]. </a:t>
            </a:r>
            <a:endParaRPr lang="tr-TR" sz="2400" dirty="0"/>
          </a:p>
        </p:txBody>
      </p:sp>
    </p:spTree>
    <p:extLst>
      <p:ext uri="{BB962C8B-B14F-4D97-AF65-F5344CB8AC3E}">
        <p14:creationId xmlns:p14="http://schemas.microsoft.com/office/powerpoint/2010/main" val="1204906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690336"/>
            <a:ext cx="6096000" cy="2677656"/>
          </a:xfrm>
          <a:prstGeom prst="rect">
            <a:avLst/>
          </a:prstGeom>
        </p:spPr>
        <p:txBody>
          <a:bodyPr>
            <a:spAutoFit/>
          </a:bodyPr>
          <a:lstStyle/>
          <a:p>
            <a:r>
              <a:rPr lang="en-US" sz="2400" b="0" i="0" dirty="0" smtClean="0">
                <a:solidFill>
                  <a:srgbClr val="333333"/>
                </a:solidFill>
                <a:effectLst/>
                <a:latin typeface="myriad-pro"/>
              </a:rPr>
              <a:t>While this can be accomplished with either pc- or </a:t>
            </a:r>
            <a:r>
              <a:rPr lang="en-US" sz="2400" b="0" i="0" dirty="0" err="1" smtClean="0">
                <a:solidFill>
                  <a:srgbClr val="333333"/>
                </a:solidFill>
                <a:effectLst/>
                <a:latin typeface="myriad-pro"/>
              </a:rPr>
              <a:t>hf</a:t>
            </a:r>
            <a:r>
              <a:rPr lang="en-US" sz="2400" b="0" i="0" dirty="0" smtClean="0">
                <a:solidFill>
                  <a:srgbClr val="333333"/>
                </a:solidFill>
                <a:effectLst/>
                <a:latin typeface="myriad-pro"/>
              </a:rPr>
              <a:t>-DSC instruments, recent improvements in the sensitivities and more accurate temperature control for both types of instruments have also contributed to making MT-DSC a valuable and accepted technique.</a:t>
            </a:r>
            <a:endParaRPr lang="tr-TR" sz="2400" dirty="0"/>
          </a:p>
        </p:txBody>
      </p:sp>
    </p:spTree>
    <p:extLst>
      <p:ext uri="{BB962C8B-B14F-4D97-AF65-F5344CB8AC3E}">
        <p14:creationId xmlns:p14="http://schemas.microsoft.com/office/powerpoint/2010/main" val="18366537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357</Words>
  <Application>Microsoft Office PowerPoint</Application>
  <PresentationFormat>Widescreen</PresentationFormat>
  <Paragraphs>9</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myriad-pro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kullanicii</dc:creator>
  <cp:lastModifiedBy>kullanicii</cp:lastModifiedBy>
  <cp:revision>1</cp:revision>
  <dcterms:created xsi:type="dcterms:W3CDTF">2019-02-19T12:30:02Z</dcterms:created>
  <dcterms:modified xsi:type="dcterms:W3CDTF">2019-02-19T12:30:15Z</dcterms:modified>
</cp:coreProperties>
</file>