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72" r:id="rId9"/>
    <p:sldId id="274" r:id="rId10"/>
    <p:sldId id="275" r:id="rId11"/>
    <p:sldId id="276" r:id="rId12"/>
    <p:sldId id="273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</a:t>
            </a:r>
            <a:r>
              <a:rPr lang="tr-TR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DDE4-0702-42F5-AC5C-89F7E8F15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0574"/>
            <a:ext cx="9601200" cy="6109252"/>
          </a:xfrm>
        </p:spPr>
        <p:txBody>
          <a:bodyPr>
            <a:normAutofit/>
          </a:bodyPr>
          <a:lstStyle/>
          <a:p>
            <a:r>
              <a:rPr lang="ru-RU" dirty="0"/>
              <a:t>На центр ИК-1 могут указывать специальные слова в предложении, которые либо сами являются центром ИК-1, либо находятся перед центром ИК-1. Запомните их!</a:t>
            </a:r>
          </a:p>
          <a:p>
            <a:pPr marL="0" indent="0">
              <a:buNone/>
            </a:pPr>
            <a:r>
              <a:rPr lang="ru-RU" dirty="0"/>
              <a:t>Центр:</a:t>
            </a:r>
          </a:p>
          <a:p>
            <a:pPr marL="0" indent="0">
              <a:buNone/>
            </a:pPr>
            <a:r>
              <a:rPr lang="ru-RU" dirty="0"/>
              <a:t>	-ещё</a:t>
            </a:r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dirty="0" err="1"/>
              <a:t>одúн</a:t>
            </a:r>
            <a:r>
              <a:rPr lang="ru-RU" dirty="0"/>
              <a:t>/</a:t>
            </a:r>
            <a:r>
              <a:rPr lang="ru-RU" dirty="0" err="1"/>
              <a:t>однá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</a:t>
            </a:r>
            <a:r>
              <a:rPr lang="ru-RU" dirty="0" err="1"/>
              <a:t>сáм</a:t>
            </a:r>
            <a:r>
              <a:rPr lang="ru-RU" dirty="0"/>
              <a:t>/</a:t>
            </a:r>
            <a:r>
              <a:rPr lang="ru-RU" dirty="0" err="1"/>
              <a:t>самá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dirty="0" err="1"/>
              <a:t>тóже</a:t>
            </a:r>
            <a:r>
              <a:rPr lang="ru-RU" dirty="0"/>
              <a:t>/</a:t>
            </a:r>
            <a:r>
              <a:rPr lang="ru-RU" dirty="0" err="1"/>
              <a:t>тáкже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+ центр</a:t>
            </a:r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dirty="0" err="1"/>
              <a:t>тóлько</a:t>
            </a:r>
            <a:r>
              <a:rPr lang="ru-RU" dirty="0"/>
              <a:t>/</a:t>
            </a:r>
            <a:r>
              <a:rPr lang="ru-RU" dirty="0" err="1"/>
              <a:t>лúшь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dirty="0" err="1"/>
              <a:t>ýж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-даже</a:t>
            </a:r>
          </a:p>
          <a:p>
            <a:pPr marL="0" indent="0">
              <a:buNone/>
            </a:pPr>
            <a:r>
              <a:rPr lang="ru-RU" dirty="0"/>
              <a:t>	-и</a:t>
            </a:r>
          </a:p>
        </p:txBody>
      </p:sp>
    </p:spTree>
    <p:extLst>
      <p:ext uri="{BB962C8B-B14F-4D97-AF65-F5344CB8AC3E}">
        <p14:creationId xmlns:p14="http://schemas.microsoft.com/office/powerpoint/2010/main" val="202240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E8277-346B-493D-BE21-FD0E12B41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49357"/>
            <a:ext cx="9601200" cy="521804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-Она е</a:t>
            </a:r>
            <a:r>
              <a:rPr lang="ru-RU" b="1" dirty="0"/>
              <a:t>щё</a:t>
            </a:r>
            <a:r>
              <a:rPr lang="ru-RU" dirty="0"/>
              <a:t> купит. </a:t>
            </a:r>
          </a:p>
          <a:p>
            <a:pPr marL="0" indent="0">
              <a:buNone/>
            </a:pPr>
            <a:r>
              <a:rPr lang="ru-RU" dirty="0"/>
              <a:t>	-Я од</a:t>
            </a:r>
            <a:r>
              <a:rPr lang="ru-RU" b="1" dirty="0"/>
              <a:t>на</a:t>
            </a:r>
            <a:r>
              <a:rPr lang="ru-RU" dirty="0"/>
              <a:t> справлюсь. </a:t>
            </a:r>
          </a:p>
          <a:p>
            <a:pPr marL="0" indent="0">
              <a:buNone/>
            </a:pPr>
            <a:r>
              <a:rPr lang="ru-RU" dirty="0"/>
              <a:t>	-Он </a:t>
            </a:r>
            <a:r>
              <a:rPr lang="ru-RU" b="1" dirty="0"/>
              <a:t>с</a:t>
            </a:r>
            <a:r>
              <a:rPr lang="en-US" b="1" dirty="0"/>
              <a:t>á</a:t>
            </a:r>
            <a:r>
              <a:rPr lang="ru-RU" b="1" dirty="0"/>
              <a:t>м</a:t>
            </a:r>
            <a:r>
              <a:rPr lang="ru-RU" dirty="0"/>
              <a:t> х</a:t>
            </a:r>
            <a:r>
              <a:rPr lang="en-US" dirty="0"/>
              <a:t>ó</a:t>
            </a:r>
            <a:r>
              <a:rPr lang="ru-RU" dirty="0"/>
              <a:t>чет сделать. </a:t>
            </a:r>
          </a:p>
          <a:p>
            <a:pPr marL="0" indent="0">
              <a:buNone/>
            </a:pPr>
            <a:r>
              <a:rPr lang="ru-RU" dirty="0"/>
              <a:t>	-Андрей </a:t>
            </a:r>
            <a:r>
              <a:rPr lang="ru-RU" b="1" dirty="0"/>
              <a:t>т</a:t>
            </a:r>
            <a:r>
              <a:rPr lang="en-US" b="1" dirty="0"/>
              <a:t>ó</a:t>
            </a:r>
            <a:r>
              <a:rPr lang="ru-RU" b="1" dirty="0"/>
              <a:t>же </a:t>
            </a:r>
            <a:r>
              <a:rPr lang="ru-RU" dirty="0"/>
              <a:t>умеет водить машину.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/>
              <a:t> </a:t>
            </a:r>
            <a:r>
              <a:rPr lang="ru-RU" dirty="0"/>
              <a:t>-Д</a:t>
            </a:r>
            <a:r>
              <a:rPr lang="en-US" dirty="0"/>
              <a:t>á</a:t>
            </a:r>
            <a:r>
              <a:rPr lang="ru-RU" dirty="0"/>
              <a:t>же со</a:t>
            </a:r>
            <a:r>
              <a:rPr lang="ru-RU" b="1" dirty="0"/>
              <a:t>се</a:t>
            </a:r>
            <a:r>
              <a:rPr lang="ru-RU" dirty="0"/>
              <a:t>ди уже это </a:t>
            </a:r>
            <a:r>
              <a:rPr lang="ru-RU" dirty="0" err="1"/>
              <a:t>зн</a:t>
            </a:r>
            <a:r>
              <a:rPr lang="en-US" dirty="0"/>
              <a:t>á</a:t>
            </a:r>
            <a:r>
              <a:rPr lang="ru-RU" dirty="0"/>
              <a:t>ют.</a:t>
            </a:r>
          </a:p>
          <a:p>
            <a:pPr marL="0" indent="0">
              <a:buNone/>
            </a:pPr>
            <a:r>
              <a:rPr lang="ru-RU" i="1" dirty="0"/>
              <a:t>	-И </a:t>
            </a:r>
            <a:r>
              <a:rPr lang="ru-RU" b="1" i="1" dirty="0"/>
              <a:t>я</a:t>
            </a:r>
            <a:r>
              <a:rPr lang="ru-RU" i="1" dirty="0"/>
              <a:t> научусь читать по-английски.</a:t>
            </a:r>
          </a:p>
          <a:p>
            <a:pPr marL="0" indent="0">
              <a:buNone/>
            </a:pPr>
            <a:r>
              <a:rPr lang="ru-RU" i="1" dirty="0"/>
              <a:t>	-Именно </a:t>
            </a:r>
            <a:r>
              <a:rPr lang="ru-RU" b="1" i="1" dirty="0"/>
              <a:t>он</a:t>
            </a:r>
            <a:r>
              <a:rPr lang="ru-RU" i="1" dirty="0"/>
              <a:t> должен извиниться.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865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8D4E5-DF6D-45A0-A3D0-E098408A0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07164"/>
            <a:ext cx="9601200" cy="4860235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	</a:t>
            </a:r>
            <a:r>
              <a:rPr lang="ru-RU" b="1" i="1" dirty="0"/>
              <a:t>Ночь</a:t>
            </a:r>
            <a:r>
              <a:rPr lang="ru-RU" i="1" dirty="0"/>
              <a:t>, </a:t>
            </a:r>
            <a:r>
              <a:rPr lang="ru-RU" b="1" i="1" dirty="0"/>
              <a:t>у</a:t>
            </a:r>
            <a:r>
              <a:rPr lang="ru-RU" i="1" dirty="0"/>
              <a:t>лица, фо</a:t>
            </a:r>
            <a:r>
              <a:rPr lang="ru-RU" b="1" i="1" dirty="0"/>
              <a:t>нарь</a:t>
            </a:r>
            <a:r>
              <a:rPr lang="ru-RU" i="1" dirty="0"/>
              <a:t>, ап</a:t>
            </a:r>
            <a:r>
              <a:rPr lang="ru-RU" b="1" i="1" dirty="0"/>
              <a:t>те</a:t>
            </a:r>
            <a:r>
              <a:rPr lang="ru-RU" i="1" dirty="0"/>
              <a:t>ка,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Бессмысленный и тусклый </a:t>
            </a:r>
            <a:r>
              <a:rPr lang="ru-RU" b="1" i="1" dirty="0"/>
              <a:t>свет</a:t>
            </a:r>
            <a:r>
              <a:rPr lang="ru-RU" i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Живи еще хоть </a:t>
            </a:r>
            <a:r>
              <a:rPr lang="ru-RU" b="1" i="1" dirty="0"/>
              <a:t>че</a:t>
            </a:r>
            <a:r>
              <a:rPr lang="ru-RU" i="1" dirty="0"/>
              <a:t>тверть века –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Все будет </a:t>
            </a:r>
            <a:r>
              <a:rPr lang="ru-RU" b="1" i="1" dirty="0"/>
              <a:t>так</a:t>
            </a:r>
            <a:r>
              <a:rPr lang="ru-RU" i="1" dirty="0"/>
              <a:t>. Исхода</a:t>
            </a:r>
            <a:r>
              <a:rPr lang="ru-RU" b="1" i="1" dirty="0"/>
              <a:t> нет</a:t>
            </a:r>
            <a:r>
              <a:rPr lang="ru-RU" i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Ум</a:t>
            </a:r>
            <a:r>
              <a:rPr lang="ru-RU" b="1" i="1" dirty="0"/>
              <a:t>решь</a:t>
            </a:r>
            <a:r>
              <a:rPr lang="ru-RU" i="1" dirty="0"/>
              <a:t> - начнешь опять сна</a:t>
            </a:r>
            <a:r>
              <a:rPr lang="ru-RU" b="1" i="1" dirty="0"/>
              <a:t>ча</a:t>
            </a:r>
            <a:r>
              <a:rPr lang="ru-RU" i="1" dirty="0"/>
              <a:t>ла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И повторится </a:t>
            </a:r>
            <a:r>
              <a:rPr lang="ru-RU" b="1" i="1" dirty="0"/>
              <a:t>всё</a:t>
            </a:r>
            <a:r>
              <a:rPr lang="ru-RU" i="1" dirty="0"/>
              <a:t>, как </a:t>
            </a:r>
            <a:r>
              <a:rPr lang="ru-RU" b="1" i="1" dirty="0"/>
              <a:t>встарь</a:t>
            </a:r>
            <a:r>
              <a:rPr lang="ru-RU" i="1" dirty="0"/>
              <a:t>: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b="1" i="1" dirty="0"/>
              <a:t>Ночь</a:t>
            </a:r>
            <a:r>
              <a:rPr lang="ru-RU" i="1" dirty="0"/>
              <a:t>, ледяная рябь ка</a:t>
            </a:r>
            <a:r>
              <a:rPr lang="ru-RU" b="1" i="1" dirty="0"/>
              <a:t>на</a:t>
            </a:r>
            <a:r>
              <a:rPr lang="ru-RU" i="1" dirty="0"/>
              <a:t>ла,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Ап</a:t>
            </a:r>
            <a:r>
              <a:rPr lang="ru-RU" b="1" i="1" dirty="0"/>
              <a:t>те</a:t>
            </a:r>
            <a:r>
              <a:rPr lang="ru-RU" i="1" dirty="0"/>
              <a:t>ка, </a:t>
            </a:r>
            <a:r>
              <a:rPr lang="ru-RU" b="1" i="1" dirty="0"/>
              <a:t>у</a:t>
            </a:r>
            <a:r>
              <a:rPr lang="ru-RU" i="1" dirty="0"/>
              <a:t>лица, фо</a:t>
            </a:r>
            <a:r>
              <a:rPr lang="ru-RU" b="1" i="1" dirty="0"/>
              <a:t>нарь</a:t>
            </a:r>
            <a:r>
              <a:rPr lang="ru-RU" i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(А. Блок)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903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/>
          <a:lstStyle/>
          <a:p>
            <a:r>
              <a:rPr lang="ru-RU" dirty="0"/>
              <a:t>Интонация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5261113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В русском языке выделяются семь типов интонационных конструкций</a:t>
            </a:r>
            <a:r>
              <a:rPr lang="tr-TR" dirty="0"/>
              <a:t>, </a:t>
            </a:r>
            <a:r>
              <a:rPr lang="ru-RU" dirty="0"/>
              <a:t>это ИК 1, ИК 2, ИК 3, ИК 4, ИК 5, ИК 6 и ИК 7. </a:t>
            </a:r>
          </a:p>
          <a:p>
            <a:pPr algn="just"/>
            <a:r>
              <a:rPr lang="ru-RU" dirty="0"/>
              <a:t>Вот как представляют типы ИК авторы пособия «По-русски с хорошим произношение» Е. Л. </a:t>
            </a:r>
            <a:r>
              <a:rPr lang="ru-RU" dirty="0" err="1"/>
              <a:t>Бархударова</a:t>
            </a:r>
            <a:r>
              <a:rPr lang="ru-RU" dirty="0"/>
              <a:t> и Ф. И. Панков. </a:t>
            </a:r>
          </a:p>
          <a:p>
            <a:pPr marL="0" indent="0">
              <a:buNone/>
            </a:pPr>
            <a:r>
              <a:rPr lang="ru-RU" dirty="0"/>
              <a:t>	«В учебнике русского языка для иностранцев жили семь интонаций. </a:t>
            </a:r>
          </a:p>
          <a:p>
            <a:pPr marL="0" indent="0">
              <a:buNone/>
            </a:pPr>
            <a:r>
              <a:rPr lang="ru-RU" b="1" dirty="0"/>
              <a:t>	ИК-1 </a:t>
            </a:r>
            <a:r>
              <a:rPr lang="ru-RU" dirty="0"/>
              <a:t>всё знала, утверждала, называла: </a:t>
            </a:r>
            <a:r>
              <a:rPr lang="ru-RU" b="1" dirty="0"/>
              <a:t>«Это гараж. Это наш подъезд».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	ИК-2 </a:t>
            </a:r>
            <a:r>
              <a:rPr lang="ru-RU" dirty="0"/>
              <a:t>считала себя очень важной. Во-первых, она всё время старалась 	обратить на себя внимание и ко всем обращалась: </a:t>
            </a:r>
            <a:r>
              <a:rPr lang="ru-RU" b="1" dirty="0"/>
              <a:t>«Послушайте! 	Внимание!»</a:t>
            </a:r>
            <a:r>
              <a:rPr lang="ru-RU" dirty="0"/>
              <a:t>. Была категорична, требовательна: «</a:t>
            </a:r>
            <a:r>
              <a:rPr lang="ru-RU" b="1" dirty="0"/>
              <a:t>Отойдите! Не мешайте!»</a:t>
            </a:r>
            <a:r>
              <a:rPr lang="ru-RU" dirty="0"/>
              <a:t>. 	При этом она все время задавала вопросы с вопросительными словами: 	</a:t>
            </a:r>
            <a:r>
              <a:rPr lang="ru-RU" b="1" dirty="0"/>
              <a:t>«Что? Где? Когда?»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25D54-DE07-4D7A-8898-0510229A7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56591"/>
            <a:ext cx="9601200" cy="5711687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	ИК-3 </a:t>
            </a:r>
            <a:r>
              <a:rPr lang="ru-RU" dirty="0"/>
              <a:t>тоже была любознательна. Она тоже задавала вопросы, но другие, без 	вопросительных слов: </a:t>
            </a:r>
            <a:r>
              <a:rPr lang="ru-RU" b="1" dirty="0"/>
              <a:t>«Это гараж? Это ваш подъезд?»</a:t>
            </a:r>
            <a:r>
              <a:rPr lang="ru-RU" dirty="0"/>
              <a:t>. Вообще у неё был 	мягкий характер. Если ИК-2 была требовательна, то </a:t>
            </a:r>
            <a:r>
              <a:rPr lang="ru-RU" b="1" dirty="0"/>
              <a:t>ИК-3 </a:t>
            </a:r>
            <a:r>
              <a:rPr lang="ru-RU" dirty="0"/>
              <a:t>была очень 	вежлива: </a:t>
            </a:r>
            <a:r>
              <a:rPr lang="ru-RU" b="1" dirty="0"/>
              <a:t>«Извините, пожалуйста!»</a:t>
            </a:r>
            <a:r>
              <a:rPr lang="ru-RU" dirty="0"/>
              <a:t>. 16 </a:t>
            </a:r>
          </a:p>
          <a:p>
            <a:endParaRPr lang="en-US" dirty="0"/>
          </a:p>
          <a:p>
            <a:pPr marL="0" indent="0">
              <a:buNone/>
            </a:pPr>
            <a:r>
              <a:rPr lang="ru-RU" dirty="0"/>
              <a:t>	А </a:t>
            </a:r>
            <a:r>
              <a:rPr lang="ru-RU" b="1" dirty="0"/>
              <a:t>ИК-4? </a:t>
            </a:r>
            <a:r>
              <a:rPr lang="ru-RU" dirty="0"/>
              <a:t>Она любила появляться вместо ИК-3 в официальной речи. Всех 	поучала. Даже вопросы ИК-4 задавала официальным тоном! «</a:t>
            </a:r>
            <a:r>
              <a:rPr lang="ru-RU" b="1" dirty="0"/>
              <a:t>Ваша 	фамилия? Ваше имя?»</a:t>
            </a:r>
            <a:r>
              <a:rPr lang="ru-RU" dirty="0"/>
              <a:t>. ИК-3 спрашивала: «Дважды два четыре?» а </a:t>
            </a:r>
            <a:r>
              <a:rPr lang="ru-RU" b="1" dirty="0"/>
              <a:t>ИК-4: 	«Дважды два четыре?»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/>
              <a:t>	ИК-5 </a:t>
            </a:r>
            <a:r>
              <a:rPr lang="ru-RU" dirty="0"/>
              <a:t>была самой восторженной </a:t>
            </a:r>
            <a:r>
              <a:rPr lang="ru-RU" b="1" dirty="0"/>
              <a:t>«Как хорошо!» </a:t>
            </a:r>
            <a:r>
              <a:rPr lang="ru-RU" dirty="0"/>
              <a:t>– любила говорить она. </a:t>
            </a:r>
          </a:p>
          <a:p>
            <a:pPr marL="0" indent="0">
              <a:buNone/>
            </a:pPr>
            <a:r>
              <a:rPr lang="ru-RU" b="1" dirty="0"/>
              <a:t>	ИК-6 </a:t>
            </a:r>
            <a:r>
              <a:rPr lang="ru-RU" dirty="0"/>
              <a:t>тоже восхищалась, но более сдержанно: </a:t>
            </a:r>
            <a:r>
              <a:rPr lang="ru-RU" b="1" dirty="0"/>
              <a:t>«Как хорошо! Погода 	сегодня!»</a:t>
            </a:r>
            <a:r>
              <a:rPr lang="ru-RU" dirty="0"/>
              <a:t>. Она часто стремилась быть немногословной. Ей не хватало 	уверенности в себе, она сомневалась, переспрашивала: «Что вы сказали?». 	Кроме того, </a:t>
            </a:r>
            <a:r>
              <a:rPr lang="ru-RU" b="1" dirty="0"/>
              <a:t>ИК-6 </a:t>
            </a:r>
            <a:r>
              <a:rPr lang="ru-RU" dirty="0"/>
              <a:t>обладала неважной памятью и часто с трудом что-нибудь 	вспоминала: </a:t>
            </a:r>
            <a:r>
              <a:rPr lang="ru-RU" b="1" dirty="0"/>
              <a:t>«Куда я положила ключи?»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2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4154E-417F-47EE-8DBB-D6C9C16AA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14400"/>
            <a:ext cx="9601200" cy="454549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Весело, радостно было ИК друг с другом. И жили бы все дружно, не зная 	хлопот, если бы не </a:t>
            </a:r>
            <a:r>
              <a:rPr lang="ru-RU" b="1" dirty="0"/>
              <a:t>ИК-7</a:t>
            </a:r>
            <a:r>
              <a:rPr lang="ru-RU" dirty="0"/>
              <a:t>. У неё был ужасный характер, она вечно была 	недовольна, постоянно всё отрицала: «</a:t>
            </a:r>
            <a:r>
              <a:rPr lang="ru-RU" b="1" dirty="0"/>
              <a:t>Какие вы отличники! Какой это обед!» 	</a:t>
            </a:r>
            <a:r>
              <a:rPr lang="ru-RU" dirty="0"/>
              <a:t>Правда, иногда ей становилось стыдно за своё поведение. Тогда она, 	наоборот, принималась утверждать! </a:t>
            </a:r>
            <a:r>
              <a:rPr lang="ru-RU" b="1" dirty="0"/>
              <a:t>«Да! Хорошо!» </a:t>
            </a:r>
            <a:r>
              <a:rPr lang="ru-RU" dirty="0"/>
              <a:t>И делала это не спокойно, 	а эмоционально, экспрессивно» 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Итак, рассмотрим представленные интонационные конструкции более подробно.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79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A4A2-59F0-494C-BC40-3E5EEF56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8687"/>
          </a:xfrm>
        </p:spPr>
        <p:txBody>
          <a:bodyPr/>
          <a:lstStyle/>
          <a:p>
            <a:r>
              <a:rPr lang="ru-RU" dirty="0"/>
              <a:t>ИК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38974-560E-4774-A55B-DA3A044B6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Предцентровая</a:t>
            </a:r>
            <a:r>
              <a:rPr lang="ru-RU" dirty="0"/>
              <a:t> часть ― ровный средний тон </a:t>
            </a:r>
          </a:p>
          <a:p>
            <a:r>
              <a:rPr lang="ru-RU" dirty="0"/>
              <a:t>Центр ― постепенное понижение тона </a:t>
            </a:r>
          </a:p>
          <a:p>
            <a:r>
              <a:rPr lang="ru-RU" dirty="0" err="1"/>
              <a:t>Постцентровая</a:t>
            </a:r>
            <a:r>
              <a:rPr lang="ru-RU" dirty="0"/>
              <a:t> часть ― ровный низкий тон 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52C5558-F115-4080-B6BC-60C0F8C67B90}"/>
              </a:ext>
            </a:extLst>
          </p:cNvPr>
          <p:cNvCxnSpPr/>
          <p:nvPr/>
        </p:nvCxnSpPr>
        <p:spPr>
          <a:xfrm>
            <a:off x="2173357" y="2067339"/>
            <a:ext cx="145773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94D8B8-93C8-4CC0-8FDA-AC2561E4D976}"/>
              </a:ext>
            </a:extLst>
          </p:cNvPr>
          <p:cNvCxnSpPr/>
          <p:nvPr/>
        </p:nvCxnSpPr>
        <p:spPr>
          <a:xfrm>
            <a:off x="3843130" y="2252870"/>
            <a:ext cx="901148" cy="609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34B7157-848C-4947-963D-5CF4259D3E63}"/>
              </a:ext>
            </a:extLst>
          </p:cNvPr>
          <p:cNvCxnSpPr/>
          <p:nvPr/>
        </p:nvCxnSpPr>
        <p:spPr>
          <a:xfrm>
            <a:off x="5035826" y="3034748"/>
            <a:ext cx="176253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31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A9C08-931D-49A4-834E-4E8F86B6D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83096"/>
            <a:ext cx="9601200" cy="5284304"/>
          </a:xfrm>
        </p:spPr>
        <p:txBody>
          <a:bodyPr/>
          <a:lstStyle/>
          <a:p>
            <a:r>
              <a:rPr lang="ru-RU" dirty="0"/>
              <a:t>ИК 1 употребляется в нейтральных ответах.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- Где ты будешь меня ждать?</a:t>
            </a:r>
          </a:p>
          <a:p>
            <a:pPr marL="0" indent="0">
              <a:buNone/>
            </a:pPr>
            <a:r>
              <a:rPr lang="ru-RU" i="1" dirty="0"/>
              <a:t>	- В </a:t>
            </a:r>
            <a:r>
              <a:rPr lang="ru-RU" b="1" i="1" dirty="0"/>
              <a:t>па</a:t>
            </a:r>
            <a:r>
              <a:rPr lang="ru-RU" i="1" dirty="0"/>
              <a:t>рке.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- Когда экзамен по математике?</a:t>
            </a:r>
          </a:p>
          <a:p>
            <a:pPr marL="0" indent="0">
              <a:buNone/>
            </a:pPr>
            <a:r>
              <a:rPr lang="ru-RU" i="1" dirty="0"/>
              <a:t>	- На следующей не</a:t>
            </a:r>
            <a:r>
              <a:rPr lang="ru-RU" b="1" i="1" dirty="0"/>
              <a:t>де</a:t>
            </a:r>
            <a:r>
              <a:rPr lang="ru-RU" i="1" dirty="0"/>
              <a:t>ле.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- Когда ты уезжаешь?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b="1" i="1" dirty="0"/>
              <a:t>- За</a:t>
            </a:r>
            <a:r>
              <a:rPr lang="ru-RU" i="1" dirty="0"/>
              <a:t>втра. В десять часов </a:t>
            </a:r>
            <a:r>
              <a:rPr lang="ru-RU" b="1" i="1" dirty="0"/>
              <a:t>ве</a:t>
            </a:r>
            <a:r>
              <a:rPr lang="ru-RU" i="1" dirty="0"/>
              <a:t>чера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74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91F60-8768-48AF-A6DF-43D06D227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03583"/>
            <a:ext cx="9601200" cy="5870713"/>
          </a:xfrm>
        </p:spPr>
        <p:txBody>
          <a:bodyPr>
            <a:normAutofit/>
          </a:bodyPr>
          <a:lstStyle/>
          <a:p>
            <a:r>
              <a:rPr lang="ru-RU" dirty="0"/>
              <a:t>ИК 1 употребляется в конечных синтагмах простых и сложных повествовательных предложений</a:t>
            </a:r>
            <a:r>
              <a:rPr lang="tr-TR" dirty="0"/>
              <a:t> </a:t>
            </a:r>
            <a:r>
              <a:rPr lang="ru-RU" dirty="0"/>
              <a:t>при выражении завершенности.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Мой друг любит читать </a:t>
            </a:r>
            <a:r>
              <a:rPr lang="ru-RU" b="1" i="1" dirty="0"/>
              <a:t>кни</a:t>
            </a:r>
            <a:r>
              <a:rPr lang="ru-RU" i="1" dirty="0"/>
              <a:t>ги.</a:t>
            </a:r>
          </a:p>
          <a:p>
            <a:pPr marL="0" indent="0">
              <a:buNone/>
            </a:pPr>
            <a:r>
              <a:rPr lang="ru-RU" i="1" dirty="0"/>
              <a:t>	Я приехал в Анкару у</a:t>
            </a:r>
            <a:r>
              <a:rPr lang="ru-RU" b="1" i="1" dirty="0"/>
              <a:t>чи</a:t>
            </a:r>
            <a:r>
              <a:rPr lang="ru-RU" i="1" dirty="0"/>
              <a:t>ться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Учитель вышел из </a:t>
            </a:r>
            <a:r>
              <a:rPr lang="ru-RU" b="1" i="1" dirty="0"/>
              <a:t>кла</a:t>
            </a:r>
            <a:r>
              <a:rPr lang="ru-RU" i="1" dirty="0"/>
              <a:t>сса. </a:t>
            </a:r>
          </a:p>
          <a:p>
            <a:pPr marL="0" indent="0">
              <a:buNone/>
            </a:pPr>
            <a:r>
              <a:rPr lang="ru-RU" i="1" dirty="0"/>
              <a:t>	У меня скоро кон</a:t>
            </a:r>
            <a:r>
              <a:rPr lang="ru-RU" b="1" i="1" dirty="0"/>
              <a:t>церт</a:t>
            </a:r>
            <a:r>
              <a:rPr lang="ru-RU" i="1" dirty="0"/>
              <a:t>.</a:t>
            </a:r>
          </a:p>
          <a:p>
            <a:pPr marL="0" indent="0">
              <a:buNone/>
            </a:pPr>
            <a:r>
              <a:rPr lang="ru-RU" i="1" dirty="0"/>
              <a:t>	Анна знала, что он обязательно позво</a:t>
            </a:r>
            <a:r>
              <a:rPr lang="ru-RU" b="1" i="1" dirty="0"/>
              <a:t>нит</a:t>
            </a:r>
            <a:r>
              <a:rPr lang="ru-RU" i="1" dirty="0"/>
              <a:t>.</a:t>
            </a:r>
          </a:p>
          <a:p>
            <a:pPr marL="0" indent="0">
              <a:buNone/>
            </a:pPr>
            <a:r>
              <a:rPr lang="ru-RU" i="1" dirty="0"/>
              <a:t>	Эта была дорога, которая вела в де</a:t>
            </a:r>
            <a:r>
              <a:rPr lang="ru-RU" b="1" dirty="0"/>
              <a:t>ре</a:t>
            </a:r>
            <a:r>
              <a:rPr lang="ru-RU" i="1" dirty="0"/>
              <a:t>вню. </a:t>
            </a:r>
          </a:p>
          <a:p>
            <a:pPr marL="0" indent="0">
              <a:buNone/>
            </a:pPr>
            <a:r>
              <a:rPr lang="ru-RU" i="1" dirty="0"/>
              <a:t>	Мы все собрались в актовом </a:t>
            </a:r>
            <a:r>
              <a:rPr lang="ru-RU" b="1" i="1" dirty="0"/>
              <a:t>за</a:t>
            </a:r>
            <a:r>
              <a:rPr lang="ru-RU" i="1" dirty="0"/>
              <a:t>ле, чтобы послушать нового ди</a:t>
            </a:r>
            <a:r>
              <a:rPr lang="ru-RU" b="1" i="1" dirty="0"/>
              <a:t>ре</a:t>
            </a:r>
            <a:r>
              <a:rPr lang="ru-RU" i="1" dirty="0"/>
              <a:t>ктора. </a:t>
            </a:r>
          </a:p>
          <a:p>
            <a:pPr marL="0" indent="0">
              <a:buNone/>
            </a:pPr>
            <a:r>
              <a:rPr lang="ru-RU" i="1" dirty="0"/>
              <a:t>	Дождь прекра</a:t>
            </a:r>
            <a:r>
              <a:rPr lang="ru-RU" b="1" i="1" dirty="0"/>
              <a:t>ти</a:t>
            </a:r>
            <a:r>
              <a:rPr lang="ru-RU" i="1" dirty="0"/>
              <a:t>лся, и мы про</a:t>
            </a:r>
            <a:r>
              <a:rPr lang="ru-RU" b="1" i="1" dirty="0"/>
              <a:t>до</a:t>
            </a:r>
            <a:r>
              <a:rPr lang="ru-RU" i="1" dirty="0"/>
              <a:t>лжили свой путь.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15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82317-5FC9-4191-A45F-406A5CFC2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36104"/>
            <a:ext cx="9601200" cy="5459896"/>
          </a:xfrm>
        </p:spPr>
        <p:txBody>
          <a:bodyPr/>
          <a:lstStyle/>
          <a:p>
            <a:r>
              <a:rPr lang="ru-RU" dirty="0"/>
              <a:t>ИК 1 употребляется при произнесении заглавий, названий и объявлений.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Роман Л.Н. Толстого «Война и мир».</a:t>
            </a:r>
          </a:p>
          <a:p>
            <a:pPr marL="0" indent="0">
              <a:buNone/>
            </a:pPr>
            <a:r>
              <a:rPr lang="ru-RU" dirty="0"/>
              <a:t>	Передача «На даче».</a:t>
            </a:r>
          </a:p>
          <a:p>
            <a:pPr marL="0" indent="0">
              <a:buNone/>
            </a:pPr>
            <a:r>
              <a:rPr lang="ru-RU" dirty="0"/>
              <a:t>	Балет «Лебединое озеро».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ИК 1 употребляется при передаче желания, совета.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	Под</a:t>
            </a:r>
            <a:r>
              <a:rPr lang="en-US" i="1" dirty="0"/>
              <a:t>á</a:t>
            </a:r>
            <a:r>
              <a:rPr lang="ru-RU" i="1" dirty="0"/>
              <a:t>й мне </a:t>
            </a:r>
            <a:r>
              <a:rPr lang="ru-RU" b="1" i="1" dirty="0"/>
              <a:t>су</a:t>
            </a:r>
            <a:r>
              <a:rPr lang="ru-RU" i="1" dirty="0"/>
              <a:t>мку.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Я бы хотел с вами погово</a:t>
            </a:r>
            <a:r>
              <a:rPr lang="ru-RU" b="1" i="1" dirty="0"/>
              <a:t>рит</a:t>
            </a:r>
            <a:r>
              <a:rPr lang="ru-RU" i="1" dirty="0"/>
              <a:t>ь.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Откр</a:t>
            </a:r>
            <a:r>
              <a:rPr lang="en-US" i="1" dirty="0"/>
              <a:t>ó</a:t>
            </a:r>
            <a:r>
              <a:rPr lang="ru-RU" i="1" dirty="0" err="1"/>
              <a:t>йте</a:t>
            </a:r>
            <a:r>
              <a:rPr lang="ru-RU" i="1" dirty="0"/>
              <a:t> тет</a:t>
            </a:r>
            <a:r>
              <a:rPr lang="ru-RU" b="1" i="1" dirty="0"/>
              <a:t>ра</a:t>
            </a:r>
            <a:r>
              <a:rPr lang="ru-RU" i="1" dirty="0"/>
              <a:t>ди.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Отойдите от ок</a:t>
            </a:r>
            <a:r>
              <a:rPr lang="ru-RU" b="1" i="1" dirty="0"/>
              <a:t>на</a:t>
            </a:r>
            <a:r>
              <a:rPr lang="ru-RU" i="1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29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B359E-19F0-44A4-8E48-8CBFC2725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97565"/>
            <a:ext cx="9601200" cy="5469835"/>
          </a:xfrm>
        </p:spPr>
        <p:txBody>
          <a:bodyPr/>
          <a:lstStyle/>
          <a:p>
            <a:r>
              <a:rPr lang="ru-RU" dirty="0"/>
              <a:t>Интонационный центр в повествовательном предложении обычно совпадает с последним словом. Однако центр ИК-1 может перемещаться в зависимости от смыслового акцента. 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Ахмет купил </a:t>
            </a:r>
            <a:r>
              <a:rPr lang="ru-RU" b="1" i="1" dirty="0"/>
              <a:t>кни</a:t>
            </a:r>
            <a:r>
              <a:rPr lang="ru-RU" i="1" dirty="0"/>
              <a:t>гу.</a:t>
            </a:r>
          </a:p>
          <a:p>
            <a:pPr marL="0" indent="0">
              <a:buNone/>
            </a:pPr>
            <a:r>
              <a:rPr lang="ru-RU" i="1" dirty="0"/>
              <a:t>	Ахмет ку</a:t>
            </a:r>
            <a:r>
              <a:rPr lang="ru-RU" b="1" i="1" dirty="0"/>
              <a:t>пил</a:t>
            </a:r>
            <a:r>
              <a:rPr lang="ru-RU" i="1" dirty="0"/>
              <a:t> книгу.</a:t>
            </a:r>
          </a:p>
          <a:p>
            <a:pPr marL="0" indent="0">
              <a:buNone/>
            </a:pPr>
            <a:r>
              <a:rPr lang="ru-RU" i="1" dirty="0"/>
              <a:t>	Ах</a:t>
            </a:r>
            <a:r>
              <a:rPr lang="ru-RU" b="1" i="1" dirty="0"/>
              <a:t>мет</a:t>
            </a:r>
            <a:r>
              <a:rPr lang="ru-RU" i="1" dirty="0"/>
              <a:t> купил книгу.</a:t>
            </a:r>
          </a:p>
          <a:p>
            <a:r>
              <a:rPr lang="ru-RU" i="1" dirty="0"/>
              <a:t>ИК-1 употребляется в предложениях с прямой речью, когда слова автора находятся в препозиции. 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	Отец </a:t>
            </a:r>
            <a:r>
              <a:rPr lang="ru-RU" i="1" dirty="0" err="1"/>
              <a:t>ска</a:t>
            </a:r>
            <a:r>
              <a:rPr lang="ru-RU" b="1" i="1" dirty="0" err="1"/>
              <a:t>зáл</a:t>
            </a:r>
            <a:r>
              <a:rPr lang="ru-RU" i="1" dirty="0"/>
              <a:t>: «</a:t>
            </a:r>
            <a:r>
              <a:rPr lang="ru-RU" i="1" dirty="0" err="1"/>
              <a:t>Зáвтра</a:t>
            </a:r>
            <a:r>
              <a:rPr lang="ru-RU" i="1" dirty="0"/>
              <a:t> пойдём на стади</a:t>
            </a:r>
            <a:r>
              <a:rPr lang="ru-RU" b="1" i="1" dirty="0"/>
              <a:t>он</a:t>
            </a:r>
            <a:r>
              <a:rPr lang="ru-RU" i="1" dirty="0"/>
              <a:t>».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7098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510</TotalTime>
  <Words>1089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Franklin Gothic Book</vt:lpstr>
      <vt:lpstr>Crop</vt:lpstr>
      <vt:lpstr>Фонетика II</vt:lpstr>
      <vt:lpstr>Интонация</vt:lpstr>
      <vt:lpstr>PowerPoint Presentation</vt:lpstr>
      <vt:lpstr>PowerPoint Presentation</vt:lpstr>
      <vt:lpstr>ИК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64</cp:revision>
  <dcterms:created xsi:type="dcterms:W3CDTF">2020-03-24T12:01:02Z</dcterms:created>
  <dcterms:modified xsi:type="dcterms:W3CDTF">2020-05-04T16:42:56Z</dcterms:modified>
</cp:coreProperties>
</file>