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485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47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574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088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064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289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488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776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373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84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414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5/22/2020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598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59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700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125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13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53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82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  <p:sldLayoutId id="214748374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763836" y="1900238"/>
            <a:ext cx="6815669" cy="2486551"/>
          </a:xfrm>
        </p:spPr>
        <p:txBody>
          <a:bodyPr/>
          <a:lstStyle/>
          <a:p>
            <a:r>
              <a:rPr lang="tr-TR" b="1" dirty="0" smtClean="0"/>
              <a:t>ESTILO INDIRECTO</a:t>
            </a:r>
            <a:br>
              <a:rPr lang="tr-TR" b="1" dirty="0" smtClean="0"/>
            </a:br>
            <a:r>
              <a:rPr lang="tr-TR" b="1" dirty="0" smtClean="0"/>
              <a:t>VERBOS </a:t>
            </a:r>
            <a:r>
              <a:rPr lang="es-ES" b="1" dirty="0" smtClean="0"/>
              <a:t>ÚTILES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58031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81128" y="2771775"/>
            <a:ext cx="9601196" cy="2085974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Hay verbos que resumen muy bien las ideas y los contextos que queremos transmitir.</a:t>
            </a:r>
            <a:br>
              <a:rPr lang="es-ES" b="1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099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890588" y="766796"/>
            <a:ext cx="4581524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/>
              <a:t>r</a:t>
            </a:r>
            <a:r>
              <a:rPr lang="es-ES" sz="2800" b="1" dirty="0" smtClean="0"/>
              <a:t>ecomendar algo </a:t>
            </a:r>
            <a:r>
              <a:rPr lang="es-ES" sz="2800" b="1" u="sng" dirty="0" smtClean="0"/>
              <a:t>a</a:t>
            </a:r>
            <a:r>
              <a:rPr lang="es-ES" sz="2800" b="1" dirty="0" smtClean="0"/>
              <a:t> alguien</a:t>
            </a:r>
            <a:endParaRPr lang="tr-TR" sz="2800" b="1" dirty="0"/>
          </a:p>
        </p:txBody>
      </p:sp>
      <p:sp>
        <p:nvSpPr>
          <p:cNvPr id="7" name="Dikdörtgen 6"/>
          <p:cNvSpPr/>
          <p:nvPr/>
        </p:nvSpPr>
        <p:spPr>
          <a:xfrm>
            <a:off x="1066802" y="4920151"/>
            <a:ext cx="3286125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saludar </a:t>
            </a:r>
            <a:r>
              <a:rPr lang="es-ES" sz="2800" b="1" u="sng" dirty="0" smtClean="0"/>
              <a:t>a</a:t>
            </a:r>
            <a:r>
              <a:rPr lang="es-ES" sz="2800" b="1" dirty="0" smtClean="0"/>
              <a:t> alguien</a:t>
            </a:r>
            <a:endParaRPr lang="tr-TR" sz="2800" b="1" dirty="0"/>
          </a:p>
        </p:txBody>
      </p:sp>
      <p:sp>
        <p:nvSpPr>
          <p:cNvPr id="8" name="Dikdörtgen 7"/>
          <p:cNvSpPr/>
          <p:nvPr/>
        </p:nvSpPr>
        <p:spPr>
          <a:xfrm>
            <a:off x="1123951" y="1881182"/>
            <a:ext cx="3662363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/>
              <a:t>p</a:t>
            </a:r>
            <a:r>
              <a:rPr lang="es-ES" sz="2800" b="1" dirty="0" smtClean="0"/>
              <a:t>edir algo </a:t>
            </a:r>
            <a:r>
              <a:rPr lang="es-ES" sz="2800" b="1" u="sng" dirty="0" smtClean="0"/>
              <a:t>a</a:t>
            </a:r>
            <a:r>
              <a:rPr lang="es-ES" sz="2800" b="1" dirty="0" smtClean="0"/>
              <a:t> alguien</a:t>
            </a:r>
            <a:endParaRPr lang="tr-TR" sz="2800" b="1" dirty="0"/>
          </a:p>
        </p:txBody>
      </p:sp>
      <p:sp>
        <p:nvSpPr>
          <p:cNvPr id="9" name="Dikdörtgen 8"/>
          <p:cNvSpPr/>
          <p:nvPr/>
        </p:nvSpPr>
        <p:spPr>
          <a:xfrm>
            <a:off x="1171573" y="2952125"/>
            <a:ext cx="3895726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/>
              <a:t>p</a:t>
            </a:r>
            <a:r>
              <a:rPr lang="es-ES" sz="2800" b="1" dirty="0" smtClean="0"/>
              <a:t>rometer algo </a:t>
            </a:r>
            <a:r>
              <a:rPr lang="es-ES" sz="2800" b="1" u="sng" dirty="0" smtClean="0"/>
              <a:t>a</a:t>
            </a:r>
            <a:r>
              <a:rPr lang="es-ES" sz="2800" b="1" dirty="0" smtClean="0"/>
              <a:t> alguien</a:t>
            </a:r>
            <a:endParaRPr lang="tr-TR" sz="2800" b="1" dirty="0"/>
          </a:p>
        </p:txBody>
      </p:sp>
      <p:sp>
        <p:nvSpPr>
          <p:cNvPr id="10" name="Dikdörtgen 9"/>
          <p:cNvSpPr/>
          <p:nvPr/>
        </p:nvSpPr>
        <p:spPr>
          <a:xfrm>
            <a:off x="5472112" y="3716447"/>
            <a:ext cx="3043237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/>
              <a:t>p</a:t>
            </a:r>
            <a:r>
              <a:rPr lang="es-ES" sz="2800" b="1" dirty="0" smtClean="0"/>
              <a:t>rotestar </a:t>
            </a:r>
            <a:r>
              <a:rPr lang="es-ES" sz="2800" b="1" u="sng" dirty="0" smtClean="0"/>
              <a:t>por</a:t>
            </a:r>
            <a:r>
              <a:rPr lang="es-ES" sz="2800" b="1" dirty="0" smtClean="0"/>
              <a:t> algo</a:t>
            </a:r>
            <a:endParaRPr lang="tr-TR" sz="2800" b="1" dirty="0"/>
          </a:p>
        </p:txBody>
      </p:sp>
      <p:sp>
        <p:nvSpPr>
          <p:cNvPr id="11" name="Dikdörtgen 10"/>
          <p:cNvSpPr/>
          <p:nvPr/>
        </p:nvSpPr>
        <p:spPr>
          <a:xfrm>
            <a:off x="6263875" y="2702612"/>
            <a:ext cx="4386263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/>
              <a:t>i</a:t>
            </a:r>
            <a:r>
              <a:rPr lang="es-ES" sz="2800" b="1" dirty="0" smtClean="0"/>
              <a:t>nvitar </a:t>
            </a:r>
            <a:r>
              <a:rPr lang="es-ES" sz="2800" b="1" u="sng" dirty="0" smtClean="0"/>
              <a:t>a</a:t>
            </a:r>
            <a:r>
              <a:rPr lang="es-ES" sz="2800" b="1" dirty="0" smtClean="0"/>
              <a:t> alguien </a:t>
            </a:r>
            <a:r>
              <a:rPr lang="es-ES" sz="2800" b="1" u="sng" dirty="0" smtClean="0"/>
              <a:t>a</a:t>
            </a:r>
            <a:r>
              <a:rPr lang="es-ES" sz="2800" b="1" dirty="0" smtClean="0"/>
              <a:t> algo</a:t>
            </a:r>
            <a:endParaRPr lang="tr-TR" sz="2800" b="1" dirty="0"/>
          </a:p>
        </p:txBody>
      </p:sp>
      <p:sp>
        <p:nvSpPr>
          <p:cNvPr id="12" name="Dikdörtgen 11"/>
          <p:cNvSpPr/>
          <p:nvPr/>
        </p:nvSpPr>
        <p:spPr>
          <a:xfrm>
            <a:off x="5757861" y="1713731"/>
            <a:ext cx="4572000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felicitar </a:t>
            </a:r>
            <a:r>
              <a:rPr lang="es-ES" sz="2800" b="1" u="sng" dirty="0" smtClean="0"/>
              <a:t>a</a:t>
            </a:r>
            <a:r>
              <a:rPr lang="es-ES" sz="2800" b="1" dirty="0" smtClean="0"/>
              <a:t> alguien </a:t>
            </a:r>
            <a:r>
              <a:rPr lang="es-ES" sz="2800" b="1" u="sng" dirty="0" smtClean="0"/>
              <a:t>por</a:t>
            </a:r>
            <a:r>
              <a:rPr lang="es-ES" sz="2800" b="1" dirty="0" smtClean="0"/>
              <a:t> algo</a:t>
            </a:r>
            <a:endParaRPr lang="tr-TR" sz="2800" b="1" dirty="0"/>
          </a:p>
        </p:txBody>
      </p:sp>
      <p:sp>
        <p:nvSpPr>
          <p:cNvPr id="13" name="Dikdörtgen 12"/>
          <p:cNvSpPr/>
          <p:nvPr/>
        </p:nvSpPr>
        <p:spPr>
          <a:xfrm>
            <a:off x="6386513" y="621164"/>
            <a:ext cx="3714749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/>
              <a:t>d</a:t>
            </a:r>
            <a:r>
              <a:rPr lang="es-ES" sz="2800" b="1" dirty="0" smtClean="0"/>
              <a:t>espedirse </a:t>
            </a:r>
            <a:r>
              <a:rPr lang="es-ES" sz="2800" b="1" u="sng" dirty="0" smtClean="0"/>
              <a:t>de</a:t>
            </a:r>
            <a:r>
              <a:rPr lang="es-ES" sz="2800" b="1" dirty="0" smtClean="0"/>
              <a:t> alguien</a:t>
            </a:r>
            <a:endParaRPr lang="tr-TR" sz="2800" b="1" dirty="0"/>
          </a:p>
        </p:txBody>
      </p:sp>
      <p:sp>
        <p:nvSpPr>
          <p:cNvPr id="14" name="Dikdörtgen 13"/>
          <p:cNvSpPr/>
          <p:nvPr/>
        </p:nvSpPr>
        <p:spPr>
          <a:xfrm>
            <a:off x="1007269" y="3936138"/>
            <a:ext cx="3895726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proponer algo </a:t>
            </a:r>
            <a:r>
              <a:rPr lang="es-ES" sz="2800" b="1" u="sng" dirty="0" smtClean="0"/>
              <a:t>a</a:t>
            </a:r>
            <a:r>
              <a:rPr lang="es-ES" sz="2800" b="1" dirty="0" smtClean="0"/>
              <a:t> alguien</a:t>
            </a:r>
            <a:endParaRPr lang="tr-TR" sz="2800" b="1" dirty="0"/>
          </a:p>
        </p:txBody>
      </p:sp>
      <p:sp>
        <p:nvSpPr>
          <p:cNvPr id="15" name="Dikdörtgen 14"/>
          <p:cNvSpPr/>
          <p:nvPr/>
        </p:nvSpPr>
        <p:spPr>
          <a:xfrm>
            <a:off x="7115173" y="4636252"/>
            <a:ext cx="4241007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disculparse </a:t>
            </a:r>
            <a:r>
              <a:rPr lang="es-ES" sz="2800" b="1" u="sng" dirty="0" smtClean="0"/>
              <a:t>por</a:t>
            </a:r>
            <a:r>
              <a:rPr lang="es-ES" sz="2800" b="1" dirty="0" smtClean="0"/>
              <a:t> algo</a:t>
            </a:r>
            <a:endParaRPr lang="tr-TR" sz="2800" b="1" dirty="0"/>
          </a:p>
        </p:txBody>
      </p:sp>
      <p:sp>
        <p:nvSpPr>
          <p:cNvPr id="16" name="Dikdörtgen 15"/>
          <p:cNvSpPr/>
          <p:nvPr/>
        </p:nvSpPr>
        <p:spPr>
          <a:xfrm>
            <a:off x="4600577" y="5516097"/>
            <a:ext cx="3886197" cy="785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/>
              <a:t>d</a:t>
            </a:r>
            <a:r>
              <a:rPr lang="es-ES" sz="2800" b="1" dirty="0" smtClean="0"/>
              <a:t>ar las gracias </a:t>
            </a:r>
            <a:r>
              <a:rPr lang="es-ES" sz="2800" b="1" u="sng" dirty="0" smtClean="0"/>
              <a:t>por</a:t>
            </a:r>
            <a:r>
              <a:rPr lang="es-ES" sz="2800" b="1" dirty="0" smtClean="0"/>
              <a:t> algo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31962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1140" y="2443163"/>
            <a:ext cx="9601196" cy="2085974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¿Qué verbos anteriores reflejan mejor el mensaje?</a:t>
            </a:r>
            <a:br>
              <a:rPr lang="es-ES" b="1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406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7264" y="996420"/>
            <a:ext cx="10472736" cy="1303867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“¡Hola, Montse! ¿Qué tal estás? ¿Qué es de tu vida?”</a:t>
            </a:r>
            <a:endParaRPr lang="tr-TR" sz="3600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57264" y="3006195"/>
            <a:ext cx="10472736" cy="230875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600" b="1" dirty="0" smtClean="0">
                <a:solidFill>
                  <a:srgbClr val="002060"/>
                </a:solidFill>
              </a:rPr>
              <a:t>SALUDAR</a:t>
            </a:r>
          </a:p>
          <a:p>
            <a:endParaRPr lang="es-ES" sz="3600" b="1" dirty="0" smtClean="0">
              <a:solidFill>
                <a:srgbClr val="002060"/>
              </a:solidFill>
            </a:endParaRPr>
          </a:p>
          <a:p>
            <a:r>
              <a:rPr lang="es-ES" sz="3600" b="1" dirty="0" smtClean="0">
                <a:solidFill>
                  <a:schemeClr val="tx1"/>
                </a:solidFill>
              </a:rPr>
              <a:t>Me saludó...</a:t>
            </a:r>
            <a:endParaRPr lang="tr-T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75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7264" y="996420"/>
            <a:ext cx="10472736" cy="1303867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“Tienes que leer la última novela de mi autor favorito. Es fantástica”.</a:t>
            </a:r>
            <a:endParaRPr lang="tr-TR" sz="3600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57264" y="3006195"/>
            <a:ext cx="10472736" cy="178011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600" b="1" dirty="0" smtClean="0">
                <a:solidFill>
                  <a:srgbClr val="002060"/>
                </a:solidFill>
              </a:rPr>
              <a:t>RECOMENDAR</a:t>
            </a:r>
          </a:p>
          <a:p>
            <a:endParaRPr lang="es-ES" sz="3600" b="1" dirty="0">
              <a:solidFill>
                <a:srgbClr val="002060"/>
              </a:solidFill>
            </a:endParaRPr>
          </a:p>
          <a:p>
            <a:r>
              <a:rPr lang="es-ES" sz="3600" b="1" dirty="0" smtClean="0">
                <a:solidFill>
                  <a:schemeClr val="tx1"/>
                </a:solidFill>
              </a:rPr>
              <a:t>Me recomendó que leyera la última novela de su autor favorito.</a:t>
            </a:r>
            <a:endParaRPr lang="tr-T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42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7264" y="996420"/>
            <a:ext cx="10472736" cy="1303867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“Hasta luego entonces. Nos vemos el lunes”</a:t>
            </a:r>
            <a:endParaRPr lang="tr-TR" sz="3600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57264" y="3006195"/>
            <a:ext cx="1047273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600" b="1" dirty="0" smtClean="0">
                <a:solidFill>
                  <a:srgbClr val="002060"/>
                </a:solidFill>
              </a:rPr>
              <a:t>DESPEDIRSE</a:t>
            </a:r>
          </a:p>
          <a:p>
            <a:endParaRPr lang="es-ES" sz="3600" b="1" dirty="0">
              <a:solidFill>
                <a:srgbClr val="002060"/>
              </a:solidFill>
            </a:endParaRPr>
          </a:p>
          <a:p>
            <a:r>
              <a:rPr lang="es-ES" sz="3600" b="1" dirty="0" smtClean="0">
                <a:solidFill>
                  <a:schemeClr val="tx1"/>
                </a:solidFill>
              </a:rPr>
              <a:t>Se despidió rápidamente y se fue</a:t>
            </a:r>
            <a:r>
              <a:rPr lang="es-ES" sz="3600" b="1" dirty="0" smtClean="0">
                <a:solidFill>
                  <a:srgbClr val="002060"/>
                </a:solidFill>
              </a:rPr>
              <a:t>.</a:t>
            </a:r>
            <a:endParaRPr lang="tr-TR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27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7264" y="996420"/>
            <a:ext cx="10472736" cy="1303867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“¿Quieres venir al cine mañana por la noche?</a:t>
            </a:r>
            <a:endParaRPr lang="tr-TR" sz="3600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57264" y="3006195"/>
            <a:ext cx="1047273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600" b="1" dirty="0" smtClean="0">
                <a:solidFill>
                  <a:srgbClr val="002060"/>
                </a:solidFill>
              </a:rPr>
              <a:t>INVITAR</a:t>
            </a:r>
          </a:p>
          <a:p>
            <a:endParaRPr lang="es-ES" sz="3600" b="1" dirty="0">
              <a:solidFill>
                <a:srgbClr val="002060"/>
              </a:solidFill>
            </a:endParaRPr>
          </a:p>
          <a:p>
            <a:r>
              <a:rPr lang="es-ES" sz="3600" b="1" dirty="0" smtClean="0">
                <a:solidFill>
                  <a:schemeClr val="tx1"/>
                </a:solidFill>
              </a:rPr>
              <a:t>Me invitó a ir al cine mañana por la noche. </a:t>
            </a:r>
            <a:endParaRPr lang="tr-T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1488" y="996420"/>
            <a:ext cx="10958512" cy="1303867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“Muchísimas gracias por haberme acompañado a casa”.</a:t>
            </a:r>
            <a:endParaRPr lang="tr-TR" sz="3600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57264" y="3006195"/>
            <a:ext cx="1047273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600" b="1" dirty="0" smtClean="0">
                <a:solidFill>
                  <a:srgbClr val="002060"/>
                </a:solidFill>
              </a:rPr>
              <a:t>DAR LAS GRACIAS</a:t>
            </a:r>
          </a:p>
          <a:p>
            <a:endParaRPr lang="es-ES" sz="3600" b="1" dirty="0">
              <a:solidFill>
                <a:srgbClr val="002060"/>
              </a:solidFill>
            </a:endParaRPr>
          </a:p>
          <a:p>
            <a:r>
              <a:rPr lang="es-ES" sz="3600" b="1" dirty="0" smtClean="0">
                <a:solidFill>
                  <a:schemeClr val="tx1"/>
                </a:solidFill>
              </a:rPr>
              <a:t>Me dio las gracias por haberle acompañado a casa.</a:t>
            </a:r>
            <a:endParaRPr lang="tr-T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08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7264" y="996420"/>
            <a:ext cx="10472736" cy="1303867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“¿Por qué no vamos mañana a cenar fuera?”</a:t>
            </a:r>
            <a:endParaRPr lang="tr-TR" sz="3600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57264" y="3006195"/>
            <a:ext cx="1047273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600" b="1" dirty="0" smtClean="0">
                <a:solidFill>
                  <a:srgbClr val="002060"/>
                </a:solidFill>
              </a:rPr>
              <a:t>PROPONER</a:t>
            </a:r>
          </a:p>
          <a:p>
            <a:endParaRPr lang="es-ES" sz="3600" b="1" dirty="0">
              <a:solidFill>
                <a:srgbClr val="002060"/>
              </a:solidFill>
            </a:endParaRPr>
          </a:p>
          <a:p>
            <a:r>
              <a:rPr lang="es-ES" sz="3600" b="1" dirty="0" smtClean="0">
                <a:solidFill>
                  <a:schemeClr val="tx1"/>
                </a:solidFill>
              </a:rPr>
              <a:t>Me propuso ir a cenar fuera mañana.</a:t>
            </a:r>
            <a:endParaRPr lang="tr-T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93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7264" y="996420"/>
            <a:ext cx="10472736" cy="1303867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“Enhorabuena por tu ascenso, te lo merecías”.</a:t>
            </a:r>
            <a:endParaRPr lang="tr-TR" sz="3600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57264" y="3006195"/>
            <a:ext cx="1047273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600" b="1" dirty="0" smtClean="0">
                <a:solidFill>
                  <a:srgbClr val="002060"/>
                </a:solidFill>
              </a:rPr>
              <a:t>FELICITAR</a:t>
            </a:r>
          </a:p>
          <a:p>
            <a:endParaRPr lang="es-ES" sz="3600" b="1" dirty="0">
              <a:solidFill>
                <a:srgbClr val="002060"/>
              </a:solidFill>
            </a:endParaRPr>
          </a:p>
          <a:p>
            <a:r>
              <a:rPr lang="es-ES" sz="3600" b="1" dirty="0" smtClean="0">
                <a:solidFill>
                  <a:schemeClr val="tx1"/>
                </a:solidFill>
              </a:rPr>
              <a:t>Me felicitó por mi ascenso.</a:t>
            </a:r>
            <a:endParaRPr lang="tr-T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3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¿Estilo directo o indirecto? </a:t>
            </a:r>
            <a:r>
              <a:rPr lang="es-ES" dirty="0" smtClean="0"/>
              <a:t>Justifica tu respuesta.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295402" y="31919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 smtClean="0"/>
              <a:t>“No llegues tarde, por favor”.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125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7264" y="996420"/>
            <a:ext cx="10472736" cy="1303867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“Siento mucho no haberte llamado antes”.</a:t>
            </a:r>
            <a:endParaRPr lang="tr-TR" sz="3600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57264" y="3006195"/>
            <a:ext cx="1047273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600" b="1" dirty="0" smtClean="0">
                <a:solidFill>
                  <a:srgbClr val="002060"/>
                </a:solidFill>
              </a:rPr>
              <a:t>DISCULPARSE</a:t>
            </a:r>
          </a:p>
          <a:p>
            <a:endParaRPr lang="es-ES" sz="3600" b="1" dirty="0">
              <a:solidFill>
                <a:srgbClr val="002060"/>
              </a:solidFill>
            </a:endParaRPr>
          </a:p>
          <a:p>
            <a:r>
              <a:rPr lang="es-ES" sz="3600" b="1" dirty="0" smtClean="0">
                <a:solidFill>
                  <a:schemeClr val="tx1"/>
                </a:solidFill>
              </a:rPr>
              <a:t>Se disculpó por no haberme llamado antes.</a:t>
            </a:r>
            <a:endParaRPr lang="tr-T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09689" y="2568044"/>
            <a:ext cx="9601196" cy="1303867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Ahora vamos a escuchar una canción para practicar el estilo indirecto.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14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¿Estilo directo o indirecto? </a:t>
            </a:r>
            <a:r>
              <a:rPr lang="es-ES" dirty="0" smtClean="0"/>
              <a:t>Justifica tu respuesta.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295402" y="31919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 smtClean="0"/>
              <a:t>Y entonces me dijo que no llegara tarde.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0369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1140" y="2557463"/>
            <a:ext cx="9601196" cy="2085974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¿Recordáis las reglas para transformar de estilo directo a indirecto?</a:t>
            </a:r>
            <a:br>
              <a:rPr lang="es-ES" b="1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584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En caso de utilizar el verbo introductorio en </a:t>
            </a:r>
            <a:r>
              <a:rPr lang="es-ES" b="1" dirty="0" smtClean="0"/>
              <a:t>presente o pretérito perfecto...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083470" y="2606145"/>
            <a:ext cx="10025060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dirty="0">
                <a:solidFill>
                  <a:srgbClr val="C00000"/>
                </a:solidFill>
              </a:rPr>
              <a:t>d</a:t>
            </a:r>
            <a:r>
              <a:rPr lang="es-ES" b="1" dirty="0" smtClean="0">
                <a:solidFill>
                  <a:srgbClr val="C00000"/>
                </a:solidFill>
              </a:rPr>
              <a:t>ice que / ha dicho que/ pregunta que/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083470" y="4130145"/>
            <a:ext cx="10025060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dirty="0" smtClean="0"/>
              <a:t>Los tiempos verbales no cambian, solamente el sujeto (dependiendo del contexto)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717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66852" y="3168120"/>
            <a:ext cx="9601196" cy="1303867"/>
          </a:xfrm>
        </p:spPr>
        <p:txBody>
          <a:bodyPr/>
          <a:lstStyle/>
          <a:p>
            <a:r>
              <a:rPr lang="es-ES" b="1" dirty="0" smtClean="0"/>
              <a:t>Juana </a:t>
            </a:r>
            <a:r>
              <a:rPr lang="es-ES" b="1" dirty="0" smtClean="0">
                <a:solidFill>
                  <a:srgbClr val="C00000"/>
                </a:solidFill>
              </a:rPr>
              <a:t>dice que </a:t>
            </a:r>
            <a:r>
              <a:rPr lang="es-ES" b="1" u="sng" dirty="0" smtClean="0"/>
              <a:t>está</a:t>
            </a:r>
            <a:r>
              <a:rPr lang="es-ES" b="1" dirty="0" smtClean="0"/>
              <a:t> muy cansada.</a:t>
            </a:r>
            <a:endParaRPr lang="tr-TR" b="1" dirty="0"/>
          </a:p>
        </p:txBody>
      </p:sp>
      <p:sp>
        <p:nvSpPr>
          <p:cNvPr id="5" name="Oval Belirtme Çizgisi 4"/>
          <p:cNvSpPr/>
          <p:nvPr/>
        </p:nvSpPr>
        <p:spPr>
          <a:xfrm>
            <a:off x="6124575" y="528637"/>
            <a:ext cx="3362325" cy="1657351"/>
          </a:xfrm>
          <a:prstGeom prst="wedgeEllipseCallout">
            <a:avLst>
              <a:gd name="adj1" fmla="val -73894"/>
              <a:gd name="adj2" fmla="val -661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“Estoy muy cansada”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36346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En caso de utilizar el verbo introductorio en </a:t>
            </a:r>
            <a:r>
              <a:rPr lang="es-ES" b="1" dirty="0" smtClean="0"/>
              <a:t>pasado...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614363" y="2606145"/>
            <a:ext cx="10815637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dirty="0" smtClean="0">
                <a:solidFill>
                  <a:srgbClr val="C00000"/>
                </a:solidFill>
              </a:rPr>
              <a:t>dijo que / preguntó que/ comentó que / etc.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083470" y="4130145"/>
            <a:ext cx="10025060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dirty="0" smtClean="0"/>
              <a:t>Los tiempos verbales dan un paso atrás en el tiempo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488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603006"/>
              </p:ext>
            </p:extLst>
          </p:nvPr>
        </p:nvGraphicFramePr>
        <p:xfrm>
          <a:off x="1817688" y="1571626"/>
          <a:ext cx="8612188" cy="4733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6094">
                  <a:extLst>
                    <a:ext uri="{9D8B030D-6E8A-4147-A177-3AD203B41FA5}">
                      <a16:colId xmlns:a16="http://schemas.microsoft.com/office/drawing/2014/main" val="1238179423"/>
                    </a:ext>
                  </a:extLst>
                </a:gridCol>
                <a:gridCol w="4306094">
                  <a:extLst>
                    <a:ext uri="{9D8B030D-6E8A-4147-A177-3AD203B41FA5}">
                      <a16:colId xmlns:a16="http://schemas.microsoft.com/office/drawing/2014/main" val="1752551209"/>
                    </a:ext>
                  </a:extLst>
                </a:gridCol>
              </a:tblGrid>
              <a:tr h="493348">
                <a:tc>
                  <a:txBody>
                    <a:bodyPr/>
                    <a:lstStyle/>
                    <a:p>
                      <a:r>
                        <a:rPr lang="es-ES" sz="2400" dirty="0" smtClean="0">
                          <a:solidFill>
                            <a:schemeClr val="tx2"/>
                          </a:solidFill>
                        </a:rPr>
                        <a:t>En</a:t>
                      </a:r>
                      <a:r>
                        <a:rPr lang="es-ES" sz="2400" baseline="0" dirty="0" smtClean="0">
                          <a:solidFill>
                            <a:schemeClr val="tx2"/>
                          </a:solidFill>
                        </a:rPr>
                        <a:t> estilo directo</a:t>
                      </a:r>
                      <a:endParaRPr lang="tr-TR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400" dirty="0" smtClean="0">
                          <a:solidFill>
                            <a:schemeClr val="tx2"/>
                          </a:solidFill>
                        </a:rPr>
                        <a:t>En</a:t>
                      </a:r>
                      <a:r>
                        <a:rPr lang="es-ES" sz="2400" baseline="0" dirty="0" smtClean="0">
                          <a:solidFill>
                            <a:schemeClr val="tx2"/>
                          </a:solidFill>
                        </a:rPr>
                        <a:t> estilo indirecto</a:t>
                      </a:r>
                      <a:endParaRPr lang="tr-TR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01874"/>
                  </a:ext>
                </a:extLst>
              </a:tr>
              <a:tr h="493348">
                <a:tc>
                  <a:txBody>
                    <a:bodyPr/>
                    <a:lstStyle/>
                    <a:p>
                      <a:r>
                        <a:rPr lang="es-ES" b="1" dirty="0" smtClean="0"/>
                        <a:t>PRESENTE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IMPERFECTO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323689"/>
                  </a:ext>
                </a:extLst>
              </a:tr>
              <a:tr h="493348">
                <a:tc>
                  <a:txBody>
                    <a:bodyPr/>
                    <a:lstStyle/>
                    <a:p>
                      <a:r>
                        <a:rPr lang="es-ES" b="1" dirty="0" smtClean="0"/>
                        <a:t>IMPERFECTO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IMPERFECTO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878122"/>
                  </a:ext>
                </a:extLst>
              </a:tr>
              <a:tr h="493348">
                <a:tc>
                  <a:txBody>
                    <a:bodyPr/>
                    <a:lstStyle/>
                    <a:p>
                      <a:r>
                        <a:rPr lang="es-ES" b="1" dirty="0" smtClean="0"/>
                        <a:t>PRETÉRITO PERFECTO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INDEFINIDO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491230"/>
                  </a:ext>
                </a:extLst>
              </a:tr>
              <a:tr h="559282">
                <a:tc>
                  <a:txBody>
                    <a:bodyPr/>
                    <a:lstStyle/>
                    <a:p>
                      <a:r>
                        <a:rPr lang="es-ES" b="1" dirty="0" smtClean="0"/>
                        <a:t>INDEFINIDO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INDEFINIDO /PLUSCUAMPERFECTO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786342"/>
                  </a:ext>
                </a:extLst>
              </a:tr>
              <a:tr h="493348">
                <a:tc>
                  <a:txBody>
                    <a:bodyPr/>
                    <a:lstStyle/>
                    <a:p>
                      <a:r>
                        <a:rPr lang="es-ES" b="1" dirty="0" smtClean="0"/>
                        <a:t>PLUSCUAMPERFECTO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PLUSCUAMPERFECTO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4095003"/>
                  </a:ext>
                </a:extLst>
              </a:tr>
              <a:tr h="493348">
                <a:tc>
                  <a:txBody>
                    <a:bodyPr/>
                    <a:lstStyle/>
                    <a:p>
                      <a:r>
                        <a:rPr lang="es-ES" b="1" dirty="0" smtClean="0"/>
                        <a:t>FUTURO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FUTURO / CONDICIONAL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99136"/>
                  </a:ext>
                </a:extLst>
              </a:tr>
              <a:tr h="559282">
                <a:tc>
                  <a:txBody>
                    <a:bodyPr/>
                    <a:lstStyle/>
                    <a:p>
                      <a:r>
                        <a:rPr lang="es-ES" b="1" dirty="0" smtClean="0"/>
                        <a:t>CONDICIONAL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CONDICIONAL</a:t>
                      </a:r>
                    </a:p>
                    <a:p>
                      <a:r>
                        <a:rPr lang="es-ES" b="1" dirty="0" smtClean="0"/>
                        <a:t>CONDICIONAL PERFECTO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926366"/>
                  </a:ext>
                </a:extLst>
              </a:tr>
              <a:tr h="493348">
                <a:tc>
                  <a:txBody>
                    <a:bodyPr/>
                    <a:lstStyle/>
                    <a:p>
                      <a:r>
                        <a:rPr lang="es-ES" b="1" dirty="0" smtClean="0"/>
                        <a:t>IMPERATIVO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IMPERFECTO DE SUBJUNTIVO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70653"/>
                  </a:ext>
                </a:extLst>
              </a:tr>
            </a:tbl>
          </a:graphicData>
        </a:graphic>
      </p:graphicFrame>
      <p:sp>
        <p:nvSpPr>
          <p:cNvPr id="5" name="Unvan 1"/>
          <p:cNvSpPr txBox="1">
            <a:spLocks/>
          </p:cNvSpPr>
          <p:nvPr/>
        </p:nvSpPr>
        <p:spPr>
          <a:xfrm>
            <a:off x="857251" y="615950"/>
            <a:ext cx="10744200" cy="95567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rgbClr val="C00000"/>
                </a:solidFill>
              </a:rPr>
              <a:t>dijo que / preguntó que/ comentó que / etc</a:t>
            </a:r>
            <a:r>
              <a:rPr lang="es-ES" b="1" dirty="0" smtClean="0">
                <a:solidFill>
                  <a:srgbClr val="C00000"/>
                </a:solidFill>
              </a:rPr>
              <a:t>.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6" name="Sağ Ok 5"/>
          <p:cNvSpPr/>
          <p:nvPr/>
        </p:nvSpPr>
        <p:spPr>
          <a:xfrm>
            <a:off x="5072063" y="1727202"/>
            <a:ext cx="800100" cy="2714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72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1140" y="2443163"/>
            <a:ext cx="9601196" cy="2085974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¿Qué otros verbos introductorios conocéis, además de “decir”, “preguntar”?</a:t>
            </a:r>
            <a:br>
              <a:rPr lang="es-ES" b="1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545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k">
  <a:themeElements>
    <a:clrScheme name="Organik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k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k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33</TotalTime>
  <Words>431</Words>
  <Application>Microsoft Office PowerPoint</Application>
  <PresentationFormat>Geniş ekran</PresentationFormat>
  <Paragraphs>81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4" baseType="lpstr">
      <vt:lpstr>Arial</vt:lpstr>
      <vt:lpstr>Garamond</vt:lpstr>
      <vt:lpstr>Organik</vt:lpstr>
      <vt:lpstr>ESTILO INDIRECTO VERBOS ÚTILES</vt:lpstr>
      <vt:lpstr>¿Estilo directo o indirecto? Justifica tu respuesta.</vt:lpstr>
      <vt:lpstr>¿Estilo directo o indirecto? Justifica tu respuesta.</vt:lpstr>
      <vt:lpstr>¿Recordáis las reglas para transformar de estilo directo a indirecto? </vt:lpstr>
      <vt:lpstr>En caso de utilizar el verbo introductorio en presente o pretérito perfecto...</vt:lpstr>
      <vt:lpstr>Juana dice que está muy cansada.</vt:lpstr>
      <vt:lpstr>En caso de utilizar el verbo introductorio en pasado...</vt:lpstr>
      <vt:lpstr>PowerPoint Sunusu</vt:lpstr>
      <vt:lpstr>¿Qué otros verbos introductorios conocéis, además de “decir”, “preguntar”? </vt:lpstr>
      <vt:lpstr>Hay verbos que resumen muy bien las ideas y los contextos que queremos transmitir. </vt:lpstr>
      <vt:lpstr>PowerPoint Sunusu</vt:lpstr>
      <vt:lpstr>¿Qué verbos anteriores reflejan mejor el mensaje? </vt:lpstr>
      <vt:lpstr>“¡Hola, Montse! ¿Qué tal estás? ¿Qué es de tu vida?”</vt:lpstr>
      <vt:lpstr>“Tienes que leer la última novela de mi autor favorito. Es fantástica”.</vt:lpstr>
      <vt:lpstr>“Hasta luego entonces. Nos vemos el lunes”</vt:lpstr>
      <vt:lpstr>“¿Quieres venir al cine mañana por la noche?</vt:lpstr>
      <vt:lpstr>“Muchísimas gracias por haberme acompañado a casa”.</vt:lpstr>
      <vt:lpstr>“¿Por qué no vamos mañana a cenar fuera?”</vt:lpstr>
      <vt:lpstr>“Enhorabuena por tu ascenso, te lo merecías”.</vt:lpstr>
      <vt:lpstr>“Siento mucho no haberte llamado antes”.</vt:lpstr>
      <vt:lpstr>Ahora vamos a escuchar una canción para practicar el estilo indirecto.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ESTILO INDIRECTO VERBOS ÚTILES</dc:title>
  <dc:creator>Windows Kullanıcısı</dc:creator>
  <cp:lastModifiedBy>Windows Kullanıcısı</cp:lastModifiedBy>
  <cp:revision>9</cp:revision>
  <dcterms:created xsi:type="dcterms:W3CDTF">2020-05-22T14:30:17Z</dcterms:created>
  <dcterms:modified xsi:type="dcterms:W3CDTF">2020-05-22T15:03:33Z</dcterms:modified>
</cp:coreProperties>
</file>