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1.05.2020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HAKKIN TANIMI VE TÜRLERİ</a:t>
            </a:r>
            <a:endParaRPr lang="tr-T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143F81-4A51-47A2-B42D-4D861FDDE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HAKKIN TANIMI VE TÜRLERİ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13208-BE3C-49D0-996B-8C74F961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4620766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b="1" dirty="0"/>
              <a:t>Hak; </a:t>
            </a:r>
            <a:r>
              <a:rPr lang="tr-TR" dirty="0"/>
              <a:t>Hukuk düzeni tarafından şahıslara tanınmış yetkilerdir. </a:t>
            </a:r>
          </a:p>
          <a:p>
            <a:pPr algn="just"/>
            <a:r>
              <a:rPr lang="tr-TR" dirty="0"/>
              <a:t>Hakkın mahiyetini açıklamak için ortaya atılmış görüşler;</a:t>
            </a:r>
          </a:p>
          <a:p>
            <a:pPr marL="0" indent="0" algn="just">
              <a:buNone/>
            </a:pPr>
            <a:endParaRPr lang="tr-TR" b="1" dirty="0"/>
          </a:p>
          <a:p>
            <a:pPr lvl="1" algn="just"/>
            <a:r>
              <a:rPr lang="tr-TR" sz="2000" dirty="0"/>
              <a:t>İrade Teorisi</a:t>
            </a:r>
          </a:p>
          <a:p>
            <a:pPr lvl="1" algn="just"/>
            <a:r>
              <a:rPr lang="tr-TR" sz="2000" dirty="0"/>
              <a:t>Menfaat Teorisi</a:t>
            </a:r>
          </a:p>
          <a:p>
            <a:pPr lvl="1" algn="just"/>
            <a:r>
              <a:rPr lang="tr-TR" sz="2000" dirty="0"/>
              <a:t>Hürriyet Teorisi</a:t>
            </a:r>
          </a:p>
          <a:p>
            <a:pPr lvl="1" algn="just"/>
            <a:r>
              <a:rPr lang="tr-TR" sz="2000" dirty="0"/>
              <a:t>Karma Teori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C4F3B4-4C3B-445C-A790-8140F5C7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B87991-6DA7-45DB-AC59-4F0F0252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68D7DB-B9B9-41BE-8E73-4803BE94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1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4E46A6-43FA-4D81-80EE-05E954C84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Kişisel Haklar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Sosyal ve Ekonomik Haklar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Siyası Haklar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9CF5EE7-FB8F-409F-8A06-1D819569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KAMU HAKLARI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F9E49B-250C-463A-BED1-604113C6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8D34B7-2A03-4A2E-BEE3-62DF824D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C5F419-3E6E-4E92-997B-036E632D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9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0342C0-2FC8-4826-BF3C-7C185B70C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6120492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Şahıslarla devlet arasındaki ilişkiden yani kamu hukukundan doğan haklardır.</a:t>
            </a:r>
          </a:p>
          <a:p>
            <a:pPr algn="just"/>
            <a:r>
              <a:rPr lang="tr-TR" b="1" dirty="0"/>
              <a:t>Kişisel Haklar: </a:t>
            </a:r>
            <a:r>
              <a:rPr lang="tr-TR" dirty="0"/>
              <a:t>Kişilerin maddi ve manevi varlığıyla ilgili olan haklardır. </a:t>
            </a:r>
            <a:r>
              <a:rPr lang="tr-TR" b="1" dirty="0">
                <a:solidFill>
                  <a:srgbClr val="0070C0"/>
                </a:solidFill>
              </a:rPr>
              <a:t>Örneğin: </a:t>
            </a:r>
            <a:r>
              <a:rPr lang="tr-TR" dirty="0"/>
              <a:t>Kişi dokunulmazlığı, özel hayatın gizliliği, din ve vicdan hürriyeti, düşünce hürriyeti, haberleşme hürriyeti, konut dokunulmazlığı, toplantı ve gösteri yürüyüşü hakkı gibi.</a:t>
            </a:r>
          </a:p>
          <a:p>
            <a:pPr algn="just"/>
            <a:r>
              <a:rPr lang="tr-TR" b="1" dirty="0"/>
              <a:t>Sosyal ve Ekonomik Haklar: </a:t>
            </a:r>
            <a:r>
              <a:rPr lang="tr-TR" dirty="0"/>
              <a:t>Kişilerin sosyal ve ekonomik Faaliyetleri ile ilgili haklardır. </a:t>
            </a:r>
            <a:r>
              <a:rPr lang="tr-TR" b="1" dirty="0">
                <a:solidFill>
                  <a:srgbClr val="0070C0"/>
                </a:solidFill>
              </a:rPr>
              <a:t>Örneğin:</a:t>
            </a:r>
            <a:r>
              <a:rPr lang="tr-TR" dirty="0"/>
              <a:t> Eğitim ve öğrenim hakkı, çalışma hakkı, dinlenme hakkı, grev ve lokavt hakkı, konut hakkı, sosyal güvenlik hakkı.</a:t>
            </a:r>
          </a:p>
          <a:p>
            <a:pPr algn="just"/>
            <a:r>
              <a:rPr lang="tr-TR" b="1" dirty="0"/>
              <a:t>Siyasi Haklar: </a:t>
            </a:r>
            <a:r>
              <a:rPr lang="tr-TR" dirty="0"/>
              <a:t>Devlet yönetimine ve siyasi kuruluşlara katılmaya yönelik haklardır. </a:t>
            </a:r>
            <a:r>
              <a:rPr lang="tr-TR" b="1" dirty="0">
                <a:solidFill>
                  <a:srgbClr val="0070C0"/>
                </a:solidFill>
              </a:rPr>
              <a:t>Örneğin: </a:t>
            </a:r>
            <a:r>
              <a:rPr lang="tr-TR" dirty="0"/>
              <a:t>Seçme ve seçilme hakkı, dilekçe hakkı, siyasi parti kurma hakkı, vatandaşlık hakkı. 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72FAC879-9776-4228-B42D-607398C7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chemeClr val="bg1">
                    <a:shade val="97000"/>
                    <a:satMod val="150000"/>
                  </a:schemeClr>
                </a:solidFill>
              </a:rPr>
              <a:t>KAMU HAKLARI (TEMEL HAKLAR)</a:t>
            </a:r>
            <a:endParaRPr lang="tr-TR" sz="30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541580-1CC4-47AC-9C4D-B834A5C0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FEEB7D-4B29-4B22-AA4E-1600C543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C59332-9360-49AE-B6CE-B0730739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1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503E4E-5D41-4E50-8002-2BA2AD09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dirty="0"/>
              <a:t>1. </a:t>
            </a:r>
            <a:r>
              <a:rPr lang="tr-TR" b="1" dirty="0"/>
              <a:t>Mahiyetlerine Göre Özel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Mutlak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Nisbi Haklar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b="1" dirty="0"/>
              <a:t>Konularına Göre Özel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Mamelek (Malvarlığı Hakları)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Şahıs Varlığı Hakları</a:t>
            </a:r>
          </a:p>
          <a:p>
            <a:pPr marL="0" indent="0">
              <a:buNone/>
            </a:pPr>
            <a:r>
              <a:rPr lang="tr-TR" dirty="0"/>
              <a:t>3. </a:t>
            </a:r>
            <a:r>
              <a:rPr lang="tr-TR" b="1" dirty="0"/>
              <a:t>Kullanımlarına Göre Özel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Devredilebilen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Devredilemeyen Haklar</a:t>
            </a:r>
          </a:p>
          <a:p>
            <a:pPr marL="0" indent="0">
              <a:buNone/>
            </a:pPr>
            <a:r>
              <a:rPr lang="tr-TR" dirty="0"/>
              <a:t>4. </a:t>
            </a:r>
            <a:r>
              <a:rPr lang="tr-TR" b="1" dirty="0"/>
              <a:t>Gayelerine Göre Özel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Yenilik Doğuran Haklar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tr-TR" sz="2000" dirty="0"/>
              <a:t>Alelade Haklar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C110447-3D34-4BA0-AB3C-058F09B2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ÖZEL HAKLAR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009656-21E3-4AD2-8692-8FC70422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43917A-C615-436F-A3F8-6B49FFC6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D8AF88-54FE-44E6-9BE5-A8A03EE5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09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Kayan Yaz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270</Words>
  <Application>Microsoft Office PowerPoint</Application>
  <PresentationFormat>Geniş ekran</PresentationFormat>
  <Paragraphs>47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Calibri</vt:lpstr>
      <vt:lpstr>Rockwell Extra Bold</vt:lpstr>
      <vt:lpstr>Times New Roman</vt:lpstr>
      <vt:lpstr>Wingdings</vt:lpstr>
      <vt:lpstr>Tahta Yazı</vt:lpstr>
      <vt:lpstr>TEMEL HUKUK</vt:lpstr>
      <vt:lpstr>HAKKIN TANIMI VE TÜRLERİ</vt:lpstr>
      <vt:lpstr>KAMU HAKLARI</vt:lpstr>
      <vt:lpstr>KAMU HAKLARI (TEMEL HAKLAR)</vt:lpstr>
      <vt:lpstr>ÖZEL HAKLAR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1</cp:revision>
  <dcterms:created xsi:type="dcterms:W3CDTF">2020-04-30T21:18:52Z</dcterms:created>
  <dcterms:modified xsi:type="dcterms:W3CDTF">2020-04-30T21:21:38Z</dcterms:modified>
</cp:coreProperties>
</file>