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52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874" autoAdjust="0"/>
    <p:restoredTop sz="94660"/>
  </p:normalViewPr>
  <p:slideViewPr>
    <p:cSldViewPr snapToGrid="0">
      <p:cViewPr varScale="1">
        <p:scale>
          <a:sx n="87" d="100"/>
          <a:sy n="87" d="100"/>
        </p:scale>
        <p:origin x="76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3BAEE-E0CE-4FDA-B66D-C741E8289069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35CEBE-4123-4F6C-8D2D-D342FD211FF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6201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4F11-EA90-48E4-A693-24693E19C8D3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0599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68143-73A0-4883-8B22-9297F2E29AD8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70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7F440-0546-4D91-A2FB-C2DFB431C496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3077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CD5ED-6047-4065-9C36-9012CAD8985D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5264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3EAC7B48-416B-47BA-BE37-207077F44BFA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811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872B-20FD-44C2-BBB8-E51930FC709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5854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47ABC-1797-46E8-AB1D-B639827F8F4E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4081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E2810-350B-487F-AEA2-61C49AE4F5F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152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FA61C-9530-4B4B-8AAB-BF69B6D3B17B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1612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61F70-9420-41D8-B270-0BCEAE7D09A9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818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5A5AF-2E6A-4628-BFAF-2E7890853203}" type="datetime1">
              <a:rPr lang="tr-TR" smtClean="0"/>
              <a:t>1.05.2020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6777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1098D8D8-CC34-43DF-B4BC-70B679F2ED28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r>
              <a:rPr lang="sv-SE"/>
              <a:t>Öğr. Gör.Av. Emrullah MANAV</a:t>
            </a:r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768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3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8035907-EB9C-4E11-8A9B-D25B0AD8D7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5023E776-45C0-4AD4-BBE6-9B98964E25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37524" y="2064729"/>
            <a:ext cx="3676960" cy="3193069"/>
          </a:xfrm>
        </p:spPr>
        <p:txBody>
          <a:bodyPr anchor="ctr"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lumMod val="50000"/>
                  </a:schemeClr>
                </a:solidFill>
              </a:rPr>
              <a:t>HAKKIN TANIMI VE TÜRLERİ</a:t>
            </a:r>
            <a:endParaRPr lang="tr-TR" sz="30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4CFDD4A-4FA1-4CD9-90D5-E253C2040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314818" y="720071"/>
            <a:ext cx="5417868" cy="5417858"/>
            <a:chOff x="1311770" y="720071"/>
            <a:chExt cx="5417868" cy="5417858"/>
          </a:xfrm>
        </p:grpSpPr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AB5B6FA-7B4F-437A-9C78-144C7DCD1EC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311770" y="720071"/>
              <a:ext cx="5417868" cy="5417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A4199C21-6AE0-4F6F-AA96-6FFF97BB9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8390" y="1006688"/>
              <a:ext cx="4844628" cy="4844620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D44FA44-40AD-4670-A004-39E255C3E3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17507" y="1316890"/>
            <a:ext cx="4606394" cy="4224216"/>
          </a:xfrm>
        </p:spPr>
        <p:txBody>
          <a:bodyPr>
            <a:normAutofit/>
          </a:bodyPr>
          <a:lstStyle/>
          <a:p>
            <a:pPr algn="ctr"/>
            <a:r>
              <a:rPr lang="tr-TR" sz="6000" dirty="0">
                <a:solidFill>
                  <a:srgbClr val="FFFFFF"/>
                </a:solidFill>
              </a:rPr>
              <a:t>TEMEL HUKUK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9C69FA7-0958-4ED9-A0DF-E87A0C137B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5208" y="3388657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E8762B4-87F9-4A7C-A6AC-13E708DCF6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4D7A48-49B1-4825-83F5-4CCE9D6EE3C5}" type="datetime1">
              <a:rPr lang="tr-TR" smtClean="0"/>
              <a:t>1.05.2020</a:t>
            </a:fld>
            <a:endParaRPr lang="en-US" dirty="0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D912884-6990-4461-AE1F-05A2EDB23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sv-SE"/>
              <a:t>Öğr. Gör.Av. Emrullah MANAV</a:t>
            </a:r>
            <a:endParaRPr lang="en-US" dirty="0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C3DD15E5-88B5-4184-9B07-B9C838494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6583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3048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E799C3D5-7D55-4046-808C-F290F456D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061035" y="1679569"/>
            <a:ext cx="3498864" cy="3498858"/>
            <a:chOff x="1061035" y="1679569"/>
            <a:chExt cx="3498864" cy="3498858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61035" y="1679569"/>
              <a:ext cx="3498864" cy="3498858"/>
            </a:xfrm>
            <a:prstGeom prst="ellipse">
              <a:avLst/>
            </a:prstGeom>
            <a:blipFill dpi="0" rotWithShape="1">
              <a:blip r:embed="rId2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3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46134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D143F81-4A51-47A2-B42D-4D861FDDE8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0145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rgbClr val="FFFFFF"/>
                </a:solidFill>
              </a:rPr>
              <a:t>HAKKIN TANIMI VE TÜRLERİ</a:t>
            </a:r>
            <a:endParaRPr lang="tr-TR" sz="3000" dirty="0">
              <a:solidFill>
                <a:srgbClr val="FFFFFF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502277" y="3388659"/>
            <a:ext cx="3657600" cy="80683"/>
          </a:xfrm>
          <a:prstGeom prst="rect">
            <a:avLst/>
          </a:prstGeom>
          <a:blipFill dpi="0" rotWithShape="1">
            <a:blip r:embed="rId4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C013208-BE3C-49D0-996B-8C74F9616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81089" y="725394"/>
            <a:ext cx="4620766" cy="5407212"/>
          </a:xfrm>
        </p:spPr>
        <p:txBody>
          <a:bodyPr anchor="ctr">
            <a:normAutofit/>
          </a:bodyPr>
          <a:lstStyle/>
          <a:p>
            <a:pPr algn="just"/>
            <a:r>
              <a:rPr lang="tr-TR" b="1" dirty="0"/>
              <a:t>Hak; </a:t>
            </a:r>
            <a:r>
              <a:rPr lang="tr-TR" dirty="0"/>
              <a:t>Hukuk düzeni tarafından şahıslara tanınmış yetkilerdir. </a:t>
            </a:r>
          </a:p>
          <a:p>
            <a:pPr algn="just"/>
            <a:r>
              <a:rPr lang="tr-TR" dirty="0"/>
              <a:t>Hakkın mahiyetini açıklamak için ortaya atılmış görüşler;</a:t>
            </a:r>
          </a:p>
          <a:p>
            <a:pPr marL="0" indent="0" algn="just">
              <a:buNone/>
            </a:pPr>
            <a:endParaRPr lang="tr-TR" b="1" dirty="0"/>
          </a:p>
          <a:p>
            <a:pPr lvl="1" algn="just"/>
            <a:r>
              <a:rPr lang="tr-TR" sz="2000" dirty="0"/>
              <a:t>İrade Teorisi</a:t>
            </a:r>
          </a:p>
          <a:p>
            <a:pPr lvl="1" algn="just"/>
            <a:r>
              <a:rPr lang="tr-TR" sz="2000" dirty="0"/>
              <a:t>Menfaat Teorisi</a:t>
            </a:r>
          </a:p>
          <a:p>
            <a:pPr lvl="1" algn="just"/>
            <a:r>
              <a:rPr lang="tr-TR" sz="2000" dirty="0"/>
              <a:t>Hürriyet Teorisi</a:t>
            </a:r>
          </a:p>
          <a:p>
            <a:pPr lvl="1" algn="just"/>
            <a:r>
              <a:rPr lang="tr-TR" sz="2000" dirty="0"/>
              <a:t>Karma Teori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C4F3B4-4C3B-445C-A790-8140F5C74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FB87991-6DA7-45DB-AC59-4F0F0252DB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C68D7DB-B9B9-41BE-8E73-4803BE948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4014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14E46A6-43FA-4D81-80EE-05E954C84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tr-TR" dirty="0"/>
              <a:t>Kişisel Haklar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Sosyal ve Ekonomik Haklar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Siyası Haklar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69CF5EE7-FB8F-409F-8A06-1D819569F7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KAMU HAKLARI</a:t>
            </a:r>
            <a:endParaRPr lang="tr-TR" sz="3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EF9E49B-250C-463A-BED1-604113C63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8D34B7-2A03-4A2E-BEE3-62DF824DEA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8C5F419-3E6E-4E92-997B-036E632D0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1936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A0342C0-2FC8-4826-BF3C-7C185B70CE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6120492" cy="5168196"/>
          </a:xfrm>
        </p:spPr>
        <p:txBody>
          <a:bodyPr anchor="ctr">
            <a:normAutofit/>
          </a:bodyPr>
          <a:lstStyle/>
          <a:p>
            <a:pPr algn="just"/>
            <a:r>
              <a:rPr lang="tr-TR" dirty="0"/>
              <a:t>Şahıslarla devlet arasındaki ilişkiden yani kamu hukukundan doğan haklardır.</a:t>
            </a:r>
          </a:p>
          <a:p>
            <a:pPr algn="just"/>
            <a:r>
              <a:rPr lang="tr-TR" b="1" dirty="0"/>
              <a:t>Kişisel Haklar: </a:t>
            </a:r>
            <a:r>
              <a:rPr lang="tr-TR" dirty="0"/>
              <a:t>Kişilerin maddi ve manevi varlığıyla ilgili olan haklardır. </a:t>
            </a:r>
            <a:r>
              <a:rPr lang="tr-TR" b="1" dirty="0">
                <a:solidFill>
                  <a:srgbClr val="0070C0"/>
                </a:solidFill>
              </a:rPr>
              <a:t>Örneğin: </a:t>
            </a:r>
            <a:r>
              <a:rPr lang="tr-TR" dirty="0"/>
              <a:t>Kişi dokunulmazlığı, özel hayatın gizliliği, din ve vicdan hürriyeti, düşünce hürriyeti, haberleşme hürriyeti, konut dokunulmazlığı, toplantı ve gösteri yürüyüşü hakkı gibi.</a:t>
            </a:r>
          </a:p>
          <a:p>
            <a:pPr algn="just"/>
            <a:r>
              <a:rPr lang="tr-TR" b="1" dirty="0"/>
              <a:t>Sosyal ve Ekonomik Haklar: </a:t>
            </a:r>
            <a:r>
              <a:rPr lang="tr-TR" dirty="0"/>
              <a:t>Kişilerin sosyal ve ekonomik Faaliyetleri ile ilgili haklardır. </a:t>
            </a:r>
            <a:r>
              <a:rPr lang="tr-TR" b="1" dirty="0">
                <a:solidFill>
                  <a:srgbClr val="0070C0"/>
                </a:solidFill>
              </a:rPr>
              <a:t>Örneğin:</a:t>
            </a:r>
            <a:r>
              <a:rPr lang="tr-TR" dirty="0"/>
              <a:t> Eğitim ve öğrenim hakkı, çalışma hakkı, dinlenme hakkı, grev ve lokavt hakkı, konut hakkı, sosyal güvenlik hakkı.</a:t>
            </a:r>
          </a:p>
          <a:p>
            <a:pPr algn="just"/>
            <a:r>
              <a:rPr lang="tr-TR" b="1" dirty="0"/>
              <a:t>Siyasi Haklar: </a:t>
            </a:r>
            <a:r>
              <a:rPr lang="tr-TR" dirty="0"/>
              <a:t>Devlet yönetimine ve siyasi kuruluşlara katılmaya yönelik haklardır. </a:t>
            </a:r>
            <a:r>
              <a:rPr lang="tr-TR" b="1" dirty="0">
                <a:solidFill>
                  <a:srgbClr val="0070C0"/>
                </a:solidFill>
              </a:rPr>
              <a:t>Örneğin: </a:t>
            </a:r>
            <a:r>
              <a:rPr lang="tr-TR" dirty="0"/>
              <a:t>Seçme ve seçilme hakkı, dilekçe hakkı, siyasi parti kurma hakkı, vatandaşlık hakkı. .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72FAC879-9776-4228-B42D-607398C76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>
                <a:solidFill>
                  <a:schemeClr val="bg1">
                    <a:shade val="97000"/>
                    <a:satMod val="150000"/>
                  </a:schemeClr>
                </a:solidFill>
              </a:rPr>
              <a:t>KAMU HAKLARI (TEMEL HAKLAR)</a:t>
            </a:r>
            <a:endParaRPr lang="tr-TR" sz="300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C541580-1CC4-47AC-9C4D-B834A5C0A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5FEEB7D-4B29-4B22-AA4E-1600C5433D4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5C59332-9360-49AE-B6CE-B07307394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713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5118BA95-03E7-41B7-B442-0AF8C0A7FF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88952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B503E4E-5D41-4E50-8002-2BA2AD09EC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50" y="844902"/>
            <a:ext cx="5818858" cy="516819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dirty="0"/>
              <a:t>1. </a:t>
            </a:r>
            <a:r>
              <a:rPr lang="tr-TR" b="1" dirty="0"/>
              <a:t>Mahiyetlerine Göre Özel Haklar</a:t>
            </a:r>
          </a:p>
          <a:p>
            <a:pPr marL="731520" lvl="1" indent="-457200">
              <a:buFont typeface="+mj-lt"/>
              <a:buAutoNum type="alphaLcPeriod"/>
            </a:pPr>
            <a:r>
              <a:rPr lang="tr-TR" sz="2000" dirty="0"/>
              <a:t>Mutlak Haklar</a:t>
            </a:r>
          </a:p>
          <a:p>
            <a:pPr marL="731520" lvl="1" indent="-457200">
              <a:buFont typeface="+mj-lt"/>
              <a:buAutoNum type="alphaLcPeriod"/>
            </a:pPr>
            <a:r>
              <a:rPr lang="tr-TR" sz="2000" dirty="0"/>
              <a:t>Nisbi Haklar</a:t>
            </a:r>
          </a:p>
          <a:p>
            <a:pPr marL="0" indent="0">
              <a:buNone/>
            </a:pPr>
            <a:r>
              <a:rPr lang="tr-TR" dirty="0"/>
              <a:t>2. </a:t>
            </a:r>
            <a:r>
              <a:rPr lang="tr-TR" b="1" dirty="0"/>
              <a:t>Konularına Göre Özel Haklar</a:t>
            </a:r>
          </a:p>
          <a:p>
            <a:pPr marL="731520" lvl="1" indent="-457200">
              <a:buFont typeface="+mj-lt"/>
              <a:buAutoNum type="alphaLcPeriod"/>
            </a:pPr>
            <a:r>
              <a:rPr lang="tr-TR" sz="2000" dirty="0"/>
              <a:t>Mamelek (Malvarlığı Hakları)</a:t>
            </a:r>
          </a:p>
          <a:p>
            <a:pPr marL="731520" lvl="1" indent="-457200">
              <a:buFont typeface="+mj-lt"/>
              <a:buAutoNum type="alphaLcPeriod"/>
            </a:pPr>
            <a:r>
              <a:rPr lang="tr-TR" sz="2000" dirty="0"/>
              <a:t>Şahıs Varlığı Hakları</a:t>
            </a:r>
          </a:p>
          <a:p>
            <a:pPr marL="0" indent="0">
              <a:buNone/>
            </a:pPr>
            <a:r>
              <a:rPr lang="tr-TR" dirty="0"/>
              <a:t>3. </a:t>
            </a:r>
            <a:r>
              <a:rPr lang="tr-TR" b="1" dirty="0"/>
              <a:t>Kullanımlarına Göre Özel Haklar</a:t>
            </a:r>
          </a:p>
          <a:p>
            <a:pPr marL="731520" lvl="1" indent="-457200">
              <a:buFont typeface="+mj-lt"/>
              <a:buAutoNum type="alphaLcPeriod"/>
            </a:pPr>
            <a:r>
              <a:rPr lang="tr-TR" sz="2000" dirty="0"/>
              <a:t>Devredilebilen Haklar</a:t>
            </a:r>
          </a:p>
          <a:p>
            <a:pPr marL="731520" lvl="1" indent="-457200">
              <a:buFont typeface="+mj-lt"/>
              <a:buAutoNum type="alphaLcPeriod"/>
            </a:pPr>
            <a:r>
              <a:rPr lang="tr-TR" sz="2000" dirty="0"/>
              <a:t>Devredilemeyen Haklar</a:t>
            </a:r>
          </a:p>
          <a:p>
            <a:pPr marL="0" indent="0">
              <a:buNone/>
            </a:pPr>
            <a:r>
              <a:rPr lang="tr-TR" dirty="0"/>
              <a:t>4. </a:t>
            </a:r>
            <a:r>
              <a:rPr lang="tr-TR" b="1" dirty="0"/>
              <a:t>Gayelerine Göre Özel Haklar</a:t>
            </a:r>
          </a:p>
          <a:p>
            <a:pPr marL="731520" lvl="1" indent="-457200">
              <a:buFont typeface="+mj-lt"/>
              <a:buAutoNum type="alphaLcPeriod"/>
            </a:pPr>
            <a:r>
              <a:rPr lang="tr-TR" sz="2000" dirty="0"/>
              <a:t>Yenilik Doğuran Haklar</a:t>
            </a:r>
          </a:p>
          <a:p>
            <a:pPr marL="731520" lvl="1" indent="-457200">
              <a:buFont typeface="+mj-lt"/>
              <a:buAutoNum type="alphaLcPeriod"/>
            </a:pPr>
            <a:r>
              <a:rPr lang="tr-TR" sz="2000" dirty="0"/>
              <a:t>Alelade Haklar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AD9B3EAD-A2B3-42C4-927C-3455E3E69E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86983" y="3388659"/>
            <a:ext cx="3657600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4BF9B298-BC35-4C0F-8301-5D63A1E6D2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7942859" y="1679571"/>
            <a:ext cx="3498864" cy="3498858"/>
            <a:chOff x="7942859" y="1679571"/>
            <a:chExt cx="3498864" cy="3498858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059D8741-EAD6-41B1-A882-70D70FC358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942859" y="1679571"/>
              <a:ext cx="3498864" cy="3498858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400000"/>
                        </a14:imgEffect>
                        <a14:imgEffect>
                          <a14:brightnessContrast bright="-40000" contrast="40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ckwell Extra Bold" pitchFamily="18" charset="0"/>
                <a:ea typeface="+mn-ea"/>
                <a:cs typeface="+mn-cs"/>
              </a:endParaRPr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45444F36-3103-4D11-A25F-C054D4606DA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127958" y="1864667"/>
              <a:ext cx="3128666" cy="312866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2" name="Başlık 1">
            <a:extLst>
              <a:ext uri="{FF2B5EF4-FFF2-40B4-BE49-F238E27FC236}">
                <a16:creationId xmlns:a16="http://schemas.microsoft.com/office/drawing/2014/main" id="{8C110447-3D34-4BA0-AB3C-058F09B28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71968" y="2376862"/>
            <a:ext cx="2640646" cy="2104273"/>
          </a:xfrm>
          <a:noFill/>
        </p:spPr>
        <p:txBody>
          <a:bodyPr>
            <a:normAutofit/>
          </a:bodyPr>
          <a:lstStyle/>
          <a:p>
            <a:pPr algn="ctr"/>
            <a:r>
              <a:rPr lang="tr-TR" sz="3000" b="1" dirty="0">
                <a:solidFill>
                  <a:schemeClr val="bg1">
                    <a:shade val="97000"/>
                    <a:satMod val="150000"/>
                  </a:schemeClr>
                </a:solidFill>
              </a:rPr>
              <a:t>ÖZEL HAKLAR</a:t>
            </a:r>
            <a:endParaRPr lang="tr-TR" sz="3000" dirty="0">
              <a:solidFill>
                <a:schemeClr val="bg1">
                  <a:shade val="97000"/>
                  <a:satMod val="150000"/>
                </a:schemeClr>
              </a:solidFill>
            </a:endParaRP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5009656-21E3-4AD2-8692-8FC704225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88136" y="6272784"/>
            <a:ext cx="6327648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v-SE"/>
              <a:t>Öğr. Gör.Av. Emrullah MANAV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B43917A-C615-436F-A3F8-6B49FFC6F0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964424" y="6272784"/>
            <a:ext cx="3273552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C2CD5ED-6047-4065-9C36-9012CAD8985D}" type="datetime1">
              <a:rPr lang="tr-TR" smtClean="0"/>
              <a:pPr>
                <a:spcAft>
                  <a:spcPts val="600"/>
                </a:spcAft>
              </a:pPr>
              <a:t>1.05.2020</a:t>
            </a:fld>
            <a:endParaRPr lang="en-US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8D8AF88-54FE-44E6-9BE5-A8A03EE53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1128" y="6272784"/>
            <a:ext cx="640080" cy="36512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4FAB73BC-B049-4115-A692-8D63A059BFB8}" type="slidenum">
              <a:rPr lang="en-US" sz="1900">
                <a:solidFill>
                  <a:schemeClr val="accent1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en-US" sz="190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1099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hta Yazı">
  <a:themeElements>
    <a:clrScheme name="Kayan Yazı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Özel 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Tahta Yazı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270</Words>
  <Application>Microsoft Office PowerPoint</Application>
  <PresentationFormat>Geniş ekran</PresentationFormat>
  <Paragraphs>47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0" baseType="lpstr">
      <vt:lpstr>Calibri</vt:lpstr>
      <vt:lpstr>Rockwell Extra Bold</vt:lpstr>
      <vt:lpstr>Times New Roman</vt:lpstr>
      <vt:lpstr>Wingdings</vt:lpstr>
      <vt:lpstr>Tahta Yazı</vt:lpstr>
      <vt:lpstr>TEMEL HUKUK</vt:lpstr>
      <vt:lpstr>HAKKIN TANIMI VE TÜRLERİ</vt:lpstr>
      <vt:lpstr>KAMU HAKLARI</vt:lpstr>
      <vt:lpstr>KAMU HAKLARI (TEMEL HAKLAR)</vt:lpstr>
      <vt:lpstr>ÖZEL HAKLAR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TEMEL HUKUK</dc:title>
  <dc:creator>hüseyin k.erdem</dc:creator>
  <cp:lastModifiedBy>hüseyin k.erdem</cp:lastModifiedBy>
  <cp:revision>1</cp:revision>
  <dcterms:created xsi:type="dcterms:W3CDTF">2020-04-30T21:18:52Z</dcterms:created>
  <dcterms:modified xsi:type="dcterms:W3CDTF">2020-04-30T21:21:38Z</dcterms:modified>
</cp:coreProperties>
</file>