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1" r:id="rId8"/>
    <p:sldId id="264"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5/8/2020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5/8/2020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5/8/2020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5/8/2020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5/8/2020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485900" y="660400"/>
            <a:ext cx="9601200" cy="1485900"/>
          </a:xfrm>
        </p:spPr>
        <p:txBody>
          <a:bodyPr/>
          <a:lstStyle/>
          <a:p>
            <a:r>
              <a:rPr lang="tr-TR" b="1" dirty="0"/>
              <a:t/>
            </a:r>
            <a:br>
              <a:rPr lang="tr-TR" b="1" dirty="0"/>
            </a:br>
            <a:r>
              <a:rPr lang="tr-TR" b="1" dirty="0" smtClean="0"/>
              <a:t>MARKA YÖNETİMİ</a:t>
            </a:r>
            <a:endParaRPr lang="tr-TR" b="1" dirty="0"/>
          </a:p>
        </p:txBody>
      </p:sp>
    </p:spTree>
    <p:extLst>
      <p:ext uri="{BB962C8B-B14F-4D97-AF65-F5344CB8AC3E}">
        <p14:creationId xmlns:p14="http://schemas.microsoft.com/office/powerpoint/2010/main" val="583340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1155700"/>
          </a:xfrm>
        </p:spPr>
        <p:txBody>
          <a:bodyPr/>
          <a:lstStyle/>
          <a:p>
            <a:r>
              <a:rPr lang="tr-TR" dirty="0"/>
              <a:t>MARKA YÖNETİMİ</a:t>
            </a:r>
          </a:p>
        </p:txBody>
      </p:sp>
      <p:sp>
        <p:nvSpPr>
          <p:cNvPr id="3" name="İçerik Yer Tutucusu 2"/>
          <p:cNvSpPr>
            <a:spLocks noGrp="1"/>
          </p:cNvSpPr>
          <p:nvPr>
            <p:ph idx="1"/>
          </p:nvPr>
        </p:nvSpPr>
        <p:spPr>
          <a:xfrm>
            <a:off x="1371600" y="1981200"/>
            <a:ext cx="9601200" cy="3886200"/>
          </a:xfrm>
        </p:spPr>
        <p:txBody>
          <a:bodyPr>
            <a:normAutofit fontScale="85000" lnSpcReduction="10000"/>
          </a:bodyPr>
          <a:lstStyle/>
          <a:p>
            <a:pPr marL="0" indent="0" algn="just">
              <a:lnSpc>
                <a:spcPct val="150000"/>
              </a:lnSpc>
              <a:buNone/>
            </a:pPr>
            <a:r>
              <a:rPr lang="tr-TR" sz="2800" dirty="0" smtClean="0"/>
              <a:t>      Günümüzde, gelişen teknoloji </a:t>
            </a:r>
            <a:r>
              <a:rPr lang="tr-TR" sz="2800" dirty="0"/>
              <a:t>tüketicilerin istedikleri ürüne kolaylıkla ulaşmalarına, bu ürünleri diledikleri gibi karşılaştırma imkanı bulmalarına olanak sağlamaktadır. Rekabetin her geçen gün hızla arttığı günümüz dünyasında firmaların pazarlama stratejileri içerisinde, rakiplerinden farklılaşmasına olanak sağlayan marka kavramının da yeri sürekli genişlemekte ve dolayısıyla bu süreci bilimsel aşamalar izlenilerek yönetmek gerekmektedir.</a:t>
            </a:r>
          </a:p>
        </p:txBody>
      </p:sp>
    </p:spTree>
    <p:extLst>
      <p:ext uri="{BB962C8B-B14F-4D97-AF65-F5344CB8AC3E}">
        <p14:creationId xmlns:p14="http://schemas.microsoft.com/office/powerpoint/2010/main" val="135516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08100" y="1600200"/>
            <a:ext cx="9664700" cy="2677656"/>
          </a:xfrm>
          <a:prstGeom prst="rect">
            <a:avLst/>
          </a:prstGeom>
        </p:spPr>
        <p:txBody>
          <a:bodyPr wrap="square">
            <a:spAutoFit/>
          </a:bodyPr>
          <a:lstStyle/>
          <a:p>
            <a:pPr algn="just">
              <a:lnSpc>
                <a:spcPct val="150000"/>
              </a:lnSpc>
            </a:pPr>
            <a:r>
              <a:rPr lang="tr-TR" sz="2800" b="1" dirty="0" smtClean="0"/>
              <a:t>Marka yönetimi</a:t>
            </a:r>
            <a:r>
              <a:rPr lang="tr-TR" sz="2800" b="1" dirty="0"/>
              <a:t>, </a:t>
            </a:r>
            <a:r>
              <a:rPr lang="tr-TR" sz="2800" dirty="0"/>
              <a:t>bir markanın </a:t>
            </a:r>
            <a:r>
              <a:rPr lang="tr-TR" sz="2800" dirty="0" smtClean="0"/>
              <a:t>yaratılması yani yapılandırılmasından</a:t>
            </a:r>
            <a:r>
              <a:rPr lang="tr-TR" sz="2800" dirty="0"/>
              <a:t>, sahip olunan marka adının ürünlere taşınması ve uygun, güçlü markanın satın alınmasına kadar tüm çalışmaları planlama ve yürütme sürecidir. </a:t>
            </a:r>
          </a:p>
        </p:txBody>
      </p:sp>
    </p:spTree>
    <p:extLst>
      <p:ext uri="{BB962C8B-B14F-4D97-AF65-F5344CB8AC3E}">
        <p14:creationId xmlns:p14="http://schemas.microsoft.com/office/powerpoint/2010/main" val="242955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5500" y="1767006"/>
            <a:ext cx="9779000" cy="3323987"/>
          </a:xfrm>
          <a:prstGeom prst="rect">
            <a:avLst/>
          </a:prstGeom>
        </p:spPr>
        <p:txBody>
          <a:bodyPr wrap="square">
            <a:spAutoFit/>
          </a:bodyPr>
          <a:lstStyle/>
          <a:p>
            <a:pPr algn="just">
              <a:lnSpc>
                <a:spcPct val="150000"/>
              </a:lnSpc>
            </a:pPr>
            <a:r>
              <a:rPr lang="tr-TR" sz="2800" b="1" dirty="0" smtClean="0"/>
              <a:t>          Markanın </a:t>
            </a:r>
            <a:r>
              <a:rPr lang="tr-TR" sz="2800" b="1" dirty="0"/>
              <a:t>sadece bir isim olmadığı, yönetilmesi gereken bir varlık olduğu anlaşılmıştır. </a:t>
            </a:r>
            <a:endParaRPr lang="tr-TR" sz="2800" b="1" dirty="0" smtClean="0"/>
          </a:p>
          <a:p>
            <a:pPr algn="just">
              <a:lnSpc>
                <a:spcPct val="150000"/>
              </a:lnSpc>
            </a:pPr>
            <a:r>
              <a:rPr lang="tr-TR" sz="2800" b="1" dirty="0" smtClean="0"/>
              <a:t>       </a:t>
            </a:r>
            <a:endParaRPr lang="tr-TR" sz="2800" b="1" dirty="0"/>
          </a:p>
          <a:p>
            <a:pPr algn="just">
              <a:lnSpc>
                <a:spcPct val="150000"/>
              </a:lnSpc>
            </a:pPr>
            <a:r>
              <a:rPr lang="tr-TR" sz="2800" b="1" dirty="0" smtClean="0">
                <a:solidFill>
                  <a:srgbClr val="FF0000"/>
                </a:solidFill>
              </a:rPr>
              <a:t>          Marka </a:t>
            </a:r>
            <a:r>
              <a:rPr lang="tr-TR" sz="2800" b="1" dirty="0">
                <a:solidFill>
                  <a:srgbClr val="FF0000"/>
                </a:solidFill>
              </a:rPr>
              <a:t>yönetimi, markayla ilgili olan her şeyi kontrol altına alan bir yönetim sürecidir. </a:t>
            </a:r>
          </a:p>
        </p:txBody>
      </p:sp>
    </p:spTree>
    <p:extLst>
      <p:ext uri="{BB962C8B-B14F-4D97-AF65-F5344CB8AC3E}">
        <p14:creationId xmlns:p14="http://schemas.microsoft.com/office/powerpoint/2010/main" val="2309952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1003300"/>
          </a:xfrm>
        </p:spPr>
        <p:txBody>
          <a:bodyPr/>
          <a:lstStyle/>
          <a:p>
            <a:r>
              <a:rPr lang="tr-TR" dirty="0"/>
              <a:t>Marka Yönetiminin Faydaları </a:t>
            </a:r>
          </a:p>
        </p:txBody>
      </p:sp>
      <p:sp>
        <p:nvSpPr>
          <p:cNvPr id="3" name="İçerik Yer Tutucusu 2"/>
          <p:cNvSpPr>
            <a:spLocks noGrp="1"/>
          </p:cNvSpPr>
          <p:nvPr>
            <p:ph idx="1"/>
          </p:nvPr>
        </p:nvSpPr>
        <p:spPr>
          <a:xfrm>
            <a:off x="1371600" y="1689100"/>
            <a:ext cx="9740900" cy="4178300"/>
          </a:xfrm>
        </p:spPr>
        <p:txBody>
          <a:bodyPr>
            <a:noAutofit/>
          </a:bodyPr>
          <a:lstStyle/>
          <a:p>
            <a:r>
              <a:rPr lang="tr-TR" dirty="0" smtClean="0"/>
              <a:t>Ürüne ilişkin bilgileri taşır, ürün-tüketici iletişimini sağlar.</a:t>
            </a:r>
          </a:p>
          <a:p>
            <a:r>
              <a:rPr lang="tr-TR" dirty="0" smtClean="0"/>
              <a:t>Ürünler arasında belirgin farklılıklar oluşturur, ürünün kişiselleştirilmesine yardımcı olur.</a:t>
            </a:r>
          </a:p>
          <a:p>
            <a:r>
              <a:rPr lang="tr-TR" dirty="0" smtClean="0"/>
              <a:t>Marka bağımlılığı yaratarak sabit bir tüketici grubuna sahip olma şansını verir.</a:t>
            </a:r>
          </a:p>
          <a:p>
            <a:r>
              <a:rPr lang="tr-TR" dirty="0" smtClean="0"/>
              <a:t>Yasal avantaj sağlar.</a:t>
            </a:r>
          </a:p>
          <a:p>
            <a:r>
              <a:rPr lang="tr-TR" dirty="0" smtClean="0"/>
              <a:t>Tüketiciyi korur, satın alımında kolaylık ve uyum sağlar.</a:t>
            </a:r>
          </a:p>
          <a:p>
            <a:r>
              <a:rPr lang="tr-TR" dirty="0" smtClean="0"/>
              <a:t>Tanınmış bir pazarda imajı güçlü bir marka ile yeni ürün sunumunu kolaylaştırır.</a:t>
            </a:r>
          </a:p>
          <a:p>
            <a:r>
              <a:rPr lang="tr-TR" dirty="0" smtClean="0"/>
              <a:t>Kurum imajı oluşturulmasına, firmanın devamlılığına katkıda bulunur.</a:t>
            </a:r>
          </a:p>
          <a:p>
            <a:r>
              <a:rPr lang="tr-TR" dirty="0" smtClean="0"/>
              <a:t>Karlı bir hedef Pazar oluşturulmasına yardım eder.</a:t>
            </a:r>
          </a:p>
          <a:p>
            <a:r>
              <a:rPr lang="tr-TR" dirty="0" smtClean="0"/>
              <a:t>Tanıtım çalışmalarına yardım eder.</a:t>
            </a:r>
          </a:p>
          <a:p>
            <a:r>
              <a:rPr lang="tr-TR" dirty="0" smtClean="0"/>
              <a:t>Aynı markaya ait diğer ürünlerin satın alımını kolaylaştırır.</a:t>
            </a:r>
          </a:p>
        </p:txBody>
      </p:sp>
    </p:spTree>
    <p:extLst>
      <p:ext uri="{BB962C8B-B14F-4D97-AF65-F5344CB8AC3E}">
        <p14:creationId xmlns:p14="http://schemas.microsoft.com/office/powerpoint/2010/main" val="2564625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85800"/>
            <a:ext cx="9486900" cy="5909310"/>
          </a:xfrm>
          <a:prstGeom prst="rect">
            <a:avLst/>
          </a:prstGeom>
        </p:spPr>
        <p:txBody>
          <a:bodyPr wrap="square">
            <a:spAutoFit/>
          </a:bodyPr>
          <a:lstStyle/>
          <a:p>
            <a:pPr algn="just">
              <a:lnSpc>
                <a:spcPct val="150000"/>
              </a:lnSpc>
            </a:pPr>
            <a:r>
              <a:rPr lang="tr-TR" sz="2800" dirty="0"/>
              <a:t>Markalaşma, işletmeler için farklı yönlerden yararlar sağlarken dikkat edilmesi gereken </a:t>
            </a:r>
            <a:r>
              <a:rPr lang="tr-TR" sz="2800" dirty="0" smtClean="0"/>
              <a:t>bir konu </a:t>
            </a:r>
            <a:r>
              <a:rPr lang="tr-TR" sz="2800" dirty="0"/>
              <a:t>da markanın doğru bir şekilde yönetilmesidir. İyi yönetilen bir marka, işletme </a:t>
            </a:r>
            <a:r>
              <a:rPr lang="tr-TR" sz="2800" dirty="0" smtClean="0"/>
              <a:t>için değerli </a:t>
            </a:r>
            <a:r>
              <a:rPr lang="tr-TR" sz="2800" dirty="0"/>
              <a:t>bir varlık </a:t>
            </a:r>
            <a:r>
              <a:rPr lang="tr-TR" sz="2800" dirty="0" smtClean="0"/>
              <a:t>konumundadır. </a:t>
            </a:r>
            <a:r>
              <a:rPr lang="tr-TR" sz="2800" dirty="0"/>
              <a:t>Marka yöneticileri, </a:t>
            </a:r>
            <a:r>
              <a:rPr lang="tr-TR" sz="2800" dirty="0" smtClean="0"/>
              <a:t>müşteriye odaklanmanın </a:t>
            </a:r>
            <a:r>
              <a:rPr lang="tr-TR" sz="2800" dirty="0"/>
              <a:t>artmasından dolayı, tüm markalama stratejilerinin operasyonel başarısı </a:t>
            </a:r>
            <a:r>
              <a:rPr lang="tr-TR" sz="2800" dirty="0" smtClean="0"/>
              <a:t>için müşteri </a:t>
            </a:r>
            <a:r>
              <a:rPr lang="tr-TR" sz="2800" dirty="0"/>
              <a:t>memnuniyetini ölçü olarak baz </a:t>
            </a:r>
            <a:r>
              <a:rPr lang="tr-TR" sz="2800" dirty="0" smtClean="0"/>
              <a:t>almaktadır. </a:t>
            </a:r>
            <a:r>
              <a:rPr lang="tr-TR" sz="2800" dirty="0"/>
              <a:t>Bu </a:t>
            </a:r>
            <a:r>
              <a:rPr lang="tr-TR" sz="2800" dirty="0" smtClean="0"/>
              <a:t>pek çok </a:t>
            </a:r>
            <a:r>
              <a:rPr lang="tr-TR" sz="2800" dirty="0"/>
              <a:t>yolla başarılabilmektedir. Öncelikle müşteriyi dinlemeyi ve müşterilerle ilişki </a:t>
            </a:r>
            <a:r>
              <a:rPr lang="tr-TR" sz="2800" dirty="0" smtClean="0"/>
              <a:t>kurmayı gerektirmektedir</a:t>
            </a:r>
            <a:r>
              <a:rPr lang="tr-TR" sz="2800" dirty="0"/>
              <a:t>. </a:t>
            </a:r>
          </a:p>
        </p:txBody>
      </p:sp>
    </p:spTree>
    <p:extLst>
      <p:ext uri="{BB962C8B-B14F-4D97-AF65-F5344CB8AC3E}">
        <p14:creationId xmlns:p14="http://schemas.microsoft.com/office/powerpoint/2010/main" val="1815315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39800" y="624007"/>
            <a:ext cx="10401300" cy="5355312"/>
          </a:xfrm>
          <a:prstGeom prst="rect">
            <a:avLst/>
          </a:prstGeom>
        </p:spPr>
        <p:txBody>
          <a:bodyPr wrap="square">
            <a:spAutoFit/>
          </a:bodyPr>
          <a:lstStyle/>
          <a:p>
            <a:pPr algn="just"/>
            <a:r>
              <a:rPr lang="tr-TR" sz="2800" dirty="0" smtClean="0"/>
              <a:t>Marka </a:t>
            </a:r>
            <a:r>
              <a:rPr lang="tr-TR" sz="2800" dirty="0"/>
              <a:t>yöneticisinin sorumlulukları 6 temel </a:t>
            </a:r>
            <a:r>
              <a:rPr lang="tr-TR" sz="2800" dirty="0" smtClean="0"/>
              <a:t>görevi kapsamaktadır</a:t>
            </a:r>
            <a:r>
              <a:rPr lang="tr-TR" sz="2800" dirty="0"/>
              <a:t>. </a:t>
            </a:r>
            <a:r>
              <a:rPr lang="tr-TR" sz="2800" dirty="0" smtClean="0"/>
              <a:t>Bunlar:</a:t>
            </a:r>
          </a:p>
          <a:p>
            <a:pPr algn="just"/>
            <a:endParaRPr lang="tr-TR" sz="2800" dirty="0" smtClean="0"/>
          </a:p>
          <a:p>
            <a:pPr marL="457200" indent="-504000" algn="just">
              <a:buFont typeface="Arial" panose="020B0604020202020204" pitchFamily="34" charset="0"/>
              <a:buChar char="•"/>
            </a:pPr>
            <a:r>
              <a:rPr lang="tr-TR" sz="2400" dirty="0"/>
              <a:t>Bir markanın; satış, kar ve pazar payı hedeflerine ulaşabilmesi için uzun </a:t>
            </a:r>
            <a:r>
              <a:rPr lang="tr-TR" sz="2400" dirty="0" smtClean="0"/>
              <a:t>dönemli rekabetçi </a:t>
            </a:r>
            <a:r>
              <a:rPr lang="tr-TR" sz="2400" dirty="0"/>
              <a:t>stratejileri </a:t>
            </a:r>
            <a:r>
              <a:rPr lang="tr-TR" sz="2400" dirty="0" smtClean="0"/>
              <a:t>geliştirmek,</a:t>
            </a:r>
          </a:p>
          <a:p>
            <a:pPr marL="457200" indent="-504000" algn="just">
              <a:buFont typeface="Arial" panose="020B0604020202020204" pitchFamily="34" charset="0"/>
              <a:buChar char="•"/>
            </a:pPr>
            <a:r>
              <a:rPr lang="tr-TR" sz="2400" dirty="0" smtClean="0"/>
              <a:t>Yıllık </a:t>
            </a:r>
            <a:r>
              <a:rPr lang="tr-TR" sz="2400" dirty="0"/>
              <a:t>pazarlama planları, satış tahminleri ve bütçeler </a:t>
            </a:r>
            <a:r>
              <a:rPr lang="tr-TR" sz="2400" dirty="0" smtClean="0"/>
              <a:t>hazırlamak,</a:t>
            </a:r>
          </a:p>
          <a:p>
            <a:pPr marL="457200" indent="-504000" algn="just">
              <a:buFont typeface="Arial" panose="020B0604020202020204" pitchFamily="34" charset="0"/>
              <a:buChar char="•"/>
            </a:pPr>
            <a:r>
              <a:rPr lang="tr-TR" sz="2400" dirty="0" smtClean="0"/>
              <a:t>Reklâm </a:t>
            </a:r>
            <a:r>
              <a:rPr lang="tr-TR" sz="2400" dirty="0"/>
              <a:t>metnini ve kampanyayı hazırlamak için reklâm ajansı ile birlikte </a:t>
            </a:r>
            <a:r>
              <a:rPr lang="tr-TR" sz="2400" dirty="0" smtClean="0"/>
              <a:t>çalışmak,</a:t>
            </a:r>
          </a:p>
          <a:p>
            <a:pPr marL="457200" indent="-504000" algn="just">
              <a:buFont typeface="Arial" panose="020B0604020202020204" pitchFamily="34" charset="0"/>
              <a:buChar char="•"/>
            </a:pPr>
            <a:r>
              <a:rPr lang="tr-TR" sz="2400" dirty="0" smtClean="0"/>
              <a:t>Müşteriler</a:t>
            </a:r>
            <a:r>
              <a:rPr lang="tr-TR" sz="2400" dirty="0"/>
              <a:t>, müşteri olmayanlar, aracılar, rakipler, ürünün performansı, yeni fırsatlar </a:t>
            </a:r>
            <a:r>
              <a:rPr lang="tr-TR" sz="2400" dirty="0" smtClean="0"/>
              <a:t>ve problemler </a:t>
            </a:r>
            <a:r>
              <a:rPr lang="tr-TR" sz="2400" dirty="0"/>
              <a:t>hakkında sürekli pazarlama araştırması bilgileri </a:t>
            </a:r>
            <a:r>
              <a:rPr lang="tr-TR" sz="2400" dirty="0" smtClean="0"/>
              <a:t>toplamak,</a:t>
            </a:r>
          </a:p>
          <a:p>
            <a:pPr marL="457200" indent="-504000" algn="just">
              <a:buFont typeface="Arial" panose="020B0604020202020204" pitchFamily="34" charset="0"/>
              <a:buChar char="•"/>
            </a:pPr>
            <a:r>
              <a:rPr lang="tr-TR" sz="2400" dirty="0" smtClean="0"/>
              <a:t>Ürün </a:t>
            </a:r>
            <a:r>
              <a:rPr lang="tr-TR" sz="2400" dirty="0"/>
              <a:t>için işletmenin satış gücünden ve aracılardan destek </a:t>
            </a:r>
            <a:r>
              <a:rPr lang="tr-TR" sz="2400" dirty="0" smtClean="0"/>
              <a:t>sağlamak,</a:t>
            </a:r>
          </a:p>
          <a:p>
            <a:pPr marL="457200" indent="-504000" algn="just">
              <a:buFont typeface="Arial" panose="020B0604020202020204" pitchFamily="34" charset="0"/>
              <a:buChar char="•"/>
            </a:pPr>
            <a:r>
              <a:rPr lang="tr-TR" sz="2400" dirty="0" smtClean="0"/>
              <a:t>Mevcut </a:t>
            </a:r>
            <a:r>
              <a:rPr lang="tr-TR" sz="2400" dirty="0"/>
              <a:t>ürünleri geliştirmek ve yeni ürünler yaratmaktır.</a:t>
            </a:r>
            <a:endParaRPr lang="tr-TR" sz="2400" dirty="0" smtClean="0"/>
          </a:p>
          <a:p>
            <a:endParaRPr lang="tr-TR" dirty="0"/>
          </a:p>
        </p:txBody>
      </p:sp>
    </p:spTree>
    <p:extLst>
      <p:ext uri="{BB962C8B-B14F-4D97-AF65-F5344CB8AC3E}">
        <p14:creationId xmlns:p14="http://schemas.microsoft.com/office/powerpoint/2010/main" val="190201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4524315"/>
          </a:xfrm>
          <a:prstGeom prst="rect">
            <a:avLst/>
          </a:prstGeom>
        </p:spPr>
        <p:txBody>
          <a:bodyPr wrap="square">
            <a:spAutoFit/>
          </a:bodyPr>
          <a:lstStyle/>
          <a:p>
            <a:pPr algn="just">
              <a:lnSpc>
                <a:spcPct val="150000"/>
              </a:lnSpc>
            </a:pPr>
            <a:r>
              <a:rPr lang="tr-TR" dirty="0" smtClean="0"/>
              <a:t>         </a:t>
            </a:r>
            <a:r>
              <a:rPr lang="tr-TR" sz="2400" dirty="0" smtClean="0"/>
              <a:t>Markalama </a:t>
            </a:r>
            <a:r>
              <a:rPr lang="tr-TR" sz="2400" dirty="0"/>
              <a:t>süreci pazarlama yöneticilerinin çok çeşitli kararlar almasını gerektiren stratejik bir uygulamadır. Temel markalama </a:t>
            </a:r>
            <a:r>
              <a:rPr lang="tr-TR" sz="2400" dirty="0" smtClean="0"/>
              <a:t>stratejileri:</a:t>
            </a:r>
          </a:p>
          <a:p>
            <a:pPr algn="just">
              <a:lnSpc>
                <a:spcPct val="150000"/>
              </a:lnSpc>
            </a:pPr>
            <a:endParaRPr lang="tr-TR" sz="2400" dirty="0" smtClean="0"/>
          </a:p>
          <a:p>
            <a:pPr marL="285750" indent="-285750" algn="just">
              <a:lnSpc>
                <a:spcPct val="150000"/>
              </a:lnSpc>
              <a:buFont typeface="Arial" panose="020B0604020202020204" pitchFamily="34" charset="0"/>
              <a:buChar char="•"/>
            </a:pPr>
            <a:r>
              <a:rPr lang="tr-TR" sz="2400" dirty="0"/>
              <a:t>Marka Konumlandırma </a:t>
            </a:r>
            <a:endParaRPr lang="tr-TR" sz="2400" dirty="0" smtClean="0"/>
          </a:p>
          <a:p>
            <a:pPr marL="285750" indent="-285750" algn="just">
              <a:lnSpc>
                <a:spcPct val="150000"/>
              </a:lnSpc>
              <a:buFont typeface="Arial" panose="020B0604020202020204" pitchFamily="34" charset="0"/>
              <a:buChar char="•"/>
            </a:pPr>
            <a:r>
              <a:rPr lang="tr-TR" sz="2400" dirty="0"/>
              <a:t>Marka İsmi Seçimi </a:t>
            </a:r>
            <a:endParaRPr lang="tr-TR" sz="2400" dirty="0" smtClean="0"/>
          </a:p>
          <a:p>
            <a:pPr marL="285750" indent="-285750" algn="just">
              <a:lnSpc>
                <a:spcPct val="150000"/>
              </a:lnSpc>
              <a:buFont typeface="Arial" panose="020B0604020202020204" pitchFamily="34" charset="0"/>
              <a:buChar char="•"/>
            </a:pPr>
            <a:r>
              <a:rPr lang="tr-TR" sz="2400" dirty="0"/>
              <a:t>Marka Sponsorluğu </a:t>
            </a:r>
            <a:endParaRPr lang="tr-TR" sz="2400" dirty="0" smtClean="0"/>
          </a:p>
          <a:p>
            <a:pPr marL="285750" indent="-285750" algn="just">
              <a:lnSpc>
                <a:spcPct val="150000"/>
              </a:lnSpc>
              <a:buFont typeface="Arial" panose="020B0604020202020204" pitchFamily="34" charset="0"/>
              <a:buChar char="•"/>
            </a:pPr>
            <a:r>
              <a:rPr lang="tr-TR" sz="2400" dirty="0"/>
              <a:t>Marka Geliştirme </a:t>
            </a:r>
          </a:p>
        </p:txBody>
      </p:sp>
    </p:spTree>
    <p:extLst>
      <p:ext uri="{BB962C8B-B14F-4D97-AF65-F5344CB8AC3E}">
        <p14:creationId xmlns:p14="http://schemas.microsoft.com/office/powerpoint/2010/main" val="3336795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dirty="0" smtClean="0"/>
              <a:t>KAYNAKÇA</a:t>
            </a:r>
            <a:endParaRPr lang="tr-TR" dirty="0"/>
          </a:p>
        </p:txBody>
      </p:sp>
      <p:sp>
        <p:nvSpPr>
          <p:cNvPr id="3" name="İçerik Yer Tutucusu 2"/>
          <p:cNvSpPr>
            <a:spLocks noGrp="1"/>
          </p:cNvSpPr>
          <p:nvPr>
            <p:ph idx="1"/>
          </p:nvPr>
        </p:nvSpPr>
        <p:spPr/>
        <p:txBody>
          <a:bodyPr/>
          <a:lstStyle/>
          <a:p>
            <a:endParaRPr lang="tr-TR" dirty="0" smtClean="0"/>
          </a:p>
          <a:p>
            <a:r>
              <a:rPr lang="tr-TR" dirty="0" smtClean="0"/>
              <a:t>Marka Yönetimi, Işıl KARPAT AKTUĞLU, İletişim Yayınları, İstanbul, 2004</a:t>
            </a:r>
          </a:p>
          <a:p>
            <a:r>
              <a:rPr lang="tr-TR" dirty="0" smtClean="0"/>
              <a:t>Marka </a:t>
            </a:r>
            <a:r>
              <a:rPr lang="tr-TR" dirty="0"/>
              <a:t>Uygulamaları ve Önemi, Yakup DURMAZ, Süleyman </a:t>
            </a:r>
            <a:r>
              <a:rPr lang="tr-TR" dirty="0" smtClean="0"/>
              <a:t>ERTÜRK, </a:t>
            </a:r>
            <a:r>
              <a:rPr lang="en-US" dirty="0" err="1"/>
              <a:t>Internatonal</a:t>
            </a:r>
            <a:r>
              <a:rPr lang="en-US" dirty="0"/>
              <a:t> Journal of Academic Value Studies, 2016 / 2 (2): 82-93</a:t>
            </a:r>
            <a:r>
              <a:rPr lang="en-US" dirty="0" smtClean="0"/>
              <a:t>.</a:t>
            </a:r>
            <a:endParaRPr lang="tr-TR" dirty="0" smtClean="0"/>
          </a:p>
          <a:p>
            <a:r>
              <a:rPr lang="tr-TR" dirty="0"/>
              <a:t>Marka Yönetimi, ATATÜRK ÜNİVERSİTESİ AÇIKÖĞRETİM FAKÜLTESİ </a:t>
            </a:r>
            <a:r>
              <a:rPr lang="tr-TR" dirty="0" smtClean="0"/>
              <a:t>YAYINI, ERZURUM</a:t>
            </a:r>
            <a:r>
              <a:rPr lang="tr-TR" dirty="0"/>
              <a:t>, </a:t>
            </a:r>
            <a:r>
              <a:rPr lang="tr-TR" dirty="0" smtClean="0"/>
              <a:t>2020</a:t>
            </a:r>
          </a:p>
          <a:p>
            <a:r>
              <a:rPr lang="tr-TR" dirty="0"/>
              <a:t>Marka </a:t>
            </a:r>
            <a:r>
              <a:rPr lang="tr-TR" dirty="0" smtClean="0"/>
              <a:t>ve </a:t>
            </a:r>
            <a:r>
              <a:rPr lang="tr-TR" dirty="0"/>
              <a:t>Yönetimi, T.C. ANADOLU ÜNİVERSİTESİ YAYINI NO: 1993, ESKİŞEHİR</a:t>
            </a:r>
            <a:r>
              <a:rPr lang="tr-TR" dirty="0" smtClean="0"/>
              <a:t>, </a:t>
            </a:r>
            <a:r>
              <a:rPr lang="tr-TR" dirty="0"/>
              <a:t>2019 </a:t>
            </a:r>
            <a:endParaRPr lang="tr-TR" dirty="0" smtClean="0"/>
          </a:p>
          <a:p>
            <a:r>
              <a:rPr lang="tr-TR" dirty="0" smtClean="0"/>
              <a:t>Küresel Marka, </a:t>
            </a:r>
            <a:r>
              <a:rPr lang="tr-TR" dirty="0" err="1" smtClean="0"/>
              <a:t>Nigel</a:t>
            </a:r>
            <a:r>
              <a:rPr lang="tr-TR" dirty="0" smtClean="0"/>
              <a:t> HOLLIS, </a:t>
            </a:r>
            <a:r>
              <a:rPr lang="tr-TR" dirty="0" err="1" smtClean="0"/>
              <a:t>Brandage</a:t>
            </a:r>
            <a:r>
              <a:rPr lang="tr-TR" dirty="0" smtClean="0"/>
              <a:t> Yayınları, İstanbul, 2011</a:t>
            </a:r>
          </a:p>
          <a:p>
            <a:endParaRPr lang="tr-TR" dirty="0"/>
          </a:p>
        </p:txBody>
      </p:sp>
    </p:spTree>
    <p:extLst>
      <p:ext uri="{BB962C8B-B14F-4D97-AF65-F5344CB8AC3E}">
        <p14:creationId xmlns:p14="http://schemas.microsoft.com/office/powerpoint/2010/main" val="243937633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234</TotalTime>
  <Words>475</Words>
  <Application>Microsoft Office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Franklin Gothic Book</vt:lpstr>
      <vt:lpstr>Crop</vt:lpstr>
      <vt:lpstr> MARKA YÖNETİMİ</vt:lpstr>
      <vt:lpstr>MARKA YÖNETİMİ</vt:lpstr>
      <vt:lpstr>PowerPoint Sunusu</vt:lpstr>
      <vt:lpstr>PowerPoint Sunusu</vt:lpstr>
      <vt:lpstr>Marka Yönetiminin Faydaları </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 YÖNETİMİ</dc:title>
  <dc:creator>mehtap uğur</dc:creator>
  <cp:lastModifiedBy>mehtap uğur</cp:lastModifiedBy>
  <cp:revision>11</cp:revision>
  <dcterms:created xsi:type="dcterms:W3CDTF">2020-05-08T15:17:09Z</dcterms:created>
  <dcterms:modified xsi:type="dcterms:W3CDTF">2020-05-08T19:11:57Z</dcterms:modified>
</cp:coreProperties>
</file>