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1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797675" cy="9928225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>
        <p:scale>
          <a:sx n="66" d="100"/>
          <a:sy n="66" d="100"/>
        </p:scale>
        <p:origin x="-1120" y="-1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F3CADE-26FD-47CE-99D6-FA5BD8D91B87}" type="datetimeFigureOut">
              <a:rPr lang="tr-TR" smtClean="0"/>
              <a:pPr/>
              <a:t>18.12.2018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2"/>
          </p:nvPr>
        </p:nvSpPr>
        <p:spPr>
          <a:xfrm>
            <a:off x="0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3"/>
          </p:nvPr>
        </p:nvSpPr>
        <p:spPr>
          <a:xfrm>
            <a:off x="3850443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C326204-6148-4D05-A3D8-7A8330BA3BB9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139130556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D98EF7-64BE-49BA-AE51-3115EFA7142D}" type="datetimeFigureOut">
              <a:rPr lang="tr-TR" smtClean="0"/>
              <a:pPr/>
              <a:t>18.12.2018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C42FE6-CDBB-4F9B-B3F0-558F63F2A4D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D98EF7-64BE-49BA-AE51-3115EFA7142D}" type="datetimeFigureOut">
              <a:rPr lang="tr-TR" smtClean="0"/>
              <a:pPr/>
              <a:t>18.12.2018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C42FE6-CDBB-4F9B-B3F0-558F63F2A4D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D98EF7-64BE-49BA-AE51-3115EFA7142D}" type="datetimeFigureOut">
              <a:rPr lang="tr-TR" smtClean="0"/>
              <a:pPr/>
              <a:t>18.12.2018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C42FE6-CDBB-4F9B-B3F0-558F63F2A4D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D98EF7-64BE-49BA-AE51-3115EFA7142D}" type="datetimeFigureOut">
              <a:rPr lang="tr-TR" smtClean="0"/>
              <a:pPr/>
              <a:t>18.12.2018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C42FE6-CDBB-4F9B-B3F0-558F63F2A4D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D98EF7-64BE-49BA-AE51-3115EFA7142D}" type="datetimeFigureOut">
              <a:rPr lang="tr-TR" smtClean="0"/>
              <a:pPr/>
              <a:t>18.12.2018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C42FE6-CDBB-4F9B-B3F0-558F63F2A4D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D98EF7-64BE-49BA-AE51-3115EFA7142D}" type="datetimeFigureOut">
              <a:rPr lang="tr-TR" smtClean="0"/>
              <a:pPr/>
              <a:t>18.12.2018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C42FE6-CDBB-4F9B-B3F0-558F63F2A4D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D98EF7-64BE-49BA-AE51-3115EFA7142D}" type="datetimeFigureOut">
              <a:rPr lang="tr-TR" smtClean="0"/>
              <a:pPr/>
              <a:t>18.12.2018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C42FE6-CDBB-4F9B-B3F0-558F63F2A4D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D98EF7-64BE-49BA-AE51-3115EFA7142D}" type="datetimeFigureOut">
              <a:rPr lang="tr-TR" smtClean="0"/>
              <a:pPr/>
              <a:t>18.12.2018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C42FE6-CDBB-4F9B-B3F0-558F63F2A4D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D98EF7-64BE-49BA-AE51-3115EFA7142D}" type="datetimeFigureOut">
              <a:rPr lang="tr-TR" smtClean="0"/>
              <a:pPr/>
              <a:t>18.12.2018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C42FE6-CDBB-4F9B-B3F0-558F63F2A4D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D98EF7-64BE-49BA-AE51-3115EFA7142D}" type="datetimeFigureOut">
              <a:rPr lang="tr-TR" smtClean="0"/>
              <a:pPr/>
              <a:t>18.12.2018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C42FE6-CDBB-4F9B-B3F0-558F63F2A4D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D98EF7-64BE-49BA-AE51-3115EFA7142D}" type="datetimeFigureOut">
              <a:rPr lang="tr-TR" smtClean="0"/>
              <a:pPr/>
              <a:t>18.12.2018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C42FE6-CDBB-4F9B-B3F0-558F63F2A4D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D98EF7-64BE-49BA-AE51-3115EFA7142D}" type="datetimeFigureOut">
              <a:rPr lang="tr-TR" smtClean="0"/>
              <a:pPr/>
              <a:t>18.12.2018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C42FE6-CDBB-4F9B-B3F0-558F63F2A4D3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DERS 5 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Dışsallıklar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Dışsallık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 </a:t>
            </a:r>
            <a:r>
              <a:rPr lang="tr-TR" dirty="0" smtClean="0"/>
              <a:t>Dışsallık, bir ekonomik birimin (firma, </a:t>
            </a:r>
            <a:r>
              <a:rPr lang="tr-TR" dirty="0" smtClean="0"/>
              <a:t>tüketici) </a:t>
            </a:r>
            <a:r>
              <a:rPr lang="tr-TR" dirty="0" smtClean="0"/>
              <a:t>kendi getirisini artırmak </a:t>
            </a:r>
            <a:r>
              <a:rPr lang="tr-TR" dirty="0"/>
              <a:t>için aldığı kararın, </a:t>
            </a:r>
            <a:r>
              <a:rPr lang="tr-TR" dirty="0" smtClean="0"/>
              <a:t>başka </a:t>
            </a:r>
            <a:r>
              <a:rPr lang="tr-TR" dirty="0"/>
              <a:t>bir </a:t>
            </a:r>
            <a:r>
              <a:rPr lang="tr-TR" dirty="0" smtClean="0"/>
              <a:t>ekonomik birimi </a:t>
            </a:r>
            <a:r>
              <a:rPr lang="tr-TR" dirty="0"/>
              <a:t>o</a:t>
            </a:r>
            <a:r>
              <a:rPr lang="tr-TR" dirty="0" smtClean="0"/>
              <a:t>lumlu ya da olumsuz </a:t>
            </a:r>
            <a:r>
              <a:rPr lang="tr-TR" dirty="0" smtClean="0"/>
              <a:t>yönde etkilemesidir</a:t>
            </a:r>
            <a:r>
              <a:rPr lang="tr-TR" dirty="0" smtClean="0"/>
              <a:t>. </a:t>
            </a:r>
          </a:p>
          <a:p>
            <a:r>
              <a:rPr lang="tr-TR" dirty="0" smtClean="0"/>
              <a:t>Diğer ekonomik birimi olumlu etkilemesi pozitif dışsallık, olumsuz etkilemesi ise negatif dışsallık olarak ifade edilir.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MÖM (x), </a:t>
            </a:r>
            <a:r>
              <a:rPr lang="tr-TR" dirty="0" smtClean="0"/>
              <a:t>MDM(x</a:t>
            </a:r>
            <a:r>
              <a:rPr lang="tr-TR" dirty="0" smtClean="0"/>
              <a:t>) ve MSM(x) fonksiyonları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dirty="0" smtClean="0"/>
              <a:t>Ü</a:t>
            </a:r>
            <a:r>
              <a:rPr lang="tr-TR" dirty="0" smtClean="0"/>
              <a:t>retimin </a:t>
            </a:r>
            <a:r>
              <a:rPr lang="tr-TR" dirty="0" smtClean="0"/>
              <a:t>diğer </a:t>
            </a:r>
            <a:r>
              <a:rPr lang="tr-TR" dirty="0" smtClean="0"/>
              <a:t>birimlerde yol açtığı maliyet dikkate alınmaksızın sadece firmaya yüklediği maliyet, </a:t>
            </a:r>
            <a:r>
              <a:rPr lang="tr-TR" i="1" dirty="0" smtClean="0"/>
              <a:t>marjinal özel maliyet fonksiyonu</a:t>
            </a:r>
            <a:r>
              <a:rPr lang="tr-TR" dirty="0" smtClean="0"/>
              <a:t> MÖM(x) </a:t>
            </a:r>
            <a:r>
              <a:rPr lang="tr-TR" dirty="0" smtClean="0"/>
              <a:t>ile ifade edilir. </a:t>
            </a:r>
            <a:r>
              <a:rPr lang="tr-TR" dirty="0" smtClean="0"/>
              <a:t>Bu fonksiyon </a:t>
            </a:r>
            <a:r>
              <a:rPr lang="tr-TR" dirty="0" smtClean="0"/>
              <a:t>aslında firmanın </a:t>
            </a:r>
            <a:r>
              <a:rPr lang="tr-TR" dirty="0" smtClean="0"/>
              <a:t>klasik marjinal maliyet fonksiyonudur.</a:t>
            </a:r>
          </a:p>
          <a:p>
            <a:r>
              <a:rPr lang="tr-TR" dirty="0" smtClean="0"/>
              <a:t>Firmanın yaptığı üretimin diğer </a:t>
            </a:r>
            <a:r>
              <a:rPr lang="tr-TR" dirty="0" smtClean="0"/>
              <a:t>birimlere olan </a:t>
            </a:r>
            <a:r>
              <a:rPr lang="tr-TR" dirty="0" smtClean="0"/>
              <a:t>maliyetini </a:t>
            </a:r>
            <a:r>
              <a:rPr lang="tr-TR" i="1" dirty="0" smtClean="0"/>
              <a:t>marjinal dışsal maliyet fonksiyonu</a:t>
            </a:r>
            <a:r>
              <a:rPr lang="tr-TR" dirty="0" smtClean="0"/>
              <a:t> MDM(x) gösterir. MDM(x), firma </a:t>
            </a:r>
            <a:r>
              <a:rPr lang="tr-TR" b="1" dirty="0" smtClean="0"/>
              <a:t>x</a:t>
            </a:r>
            <a:r>
              <a:rPr lang="tr-TR" dirty="0" smtClean="0"/>
              <a:t> birim üretim </a:t>
            </a:r>
            <a:r>
              <a:rPr lang="tr-TR" dirty="0" smtClean="0"/>
              <a:t>yaptığı anda üretimi </a:t>
            </a:r>
            <a:r>
              <a:rPr lang="tr-TR" dirty="0" smtClean="0"/>
              <a:t>bir birim artırmasının diğer birimlerde yol açacağı maliyeti </a:t>
            </a:r>
            <a:r>
              <a:rPr lang="tr-TR" dirty="0" smtClean="0"/>
              <a:t>göstermektedir</a:t>
            </a:r>
            <a:r>
              <a:rPr lang="tr-TR" dirty="0" smtClean="0"/>
              <a:t>.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MÖM (x),  MDM(x) ve MSM(x) fonksiyonları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dirty="0" smtClean="0"/>
              <a:t>Eğer bir firma negatif dışsallık sağlıyorsa, yani firmanın üretimi diğer birimleri olumsuz etkiliyorsa, MDM(x) fonksiyonu pozitif değer alır.</a:t>
            </a:r>
          </a:p>
          <a:p>
            <a:r>
              <a:rPr lang="tr-TR" dirty="0" smtClean="0"/>
              <a:t>Eğer bir firma pozitif dışsallık sağlıyorsa, yani firmanın üretimi diğer birimleri olumlu etkiliyorsa, MDM(x) fonksiyonu </a:t>
            </a:r>
            <a:r>
              <a:rPr lang="tr-TR" dirty="0" smtClean="0"/>
              <a:t>negatif </a:t>
            </a:r>
            <a:r>
              <a:rPr lang="tr-TR" dirty="0" smtClean="0"/>
              <a:t>değer alır.</a:t>
            </a:r>
          </a:p>
          <a:p>
            <a:r>
              <a:rPr lang="tr-TR" dirty="0" smtClean="0"/>
              <a:t>Marjinal sosyal maliyet fonksiyonu, MSM(x) ise marjinal özel maliyet ve marjinal dışsal maliyet fonksiyonlarının toplamına eşittir.</a:t>
            </a:r>
          </a:p>
          <a:p>
            <a:pPr algn="ctr">
              <a:buNone/>
            </a:pPr>
            <a:r>
              <a:rPr lang="tr-TR" dirty="0" smtClean="0"/>
              <a:t>	</a:t>
            </a:r>
            <a:r>
              <a:rPr lang="tr-TR" i="1" dirty="0" smtClean="0"/>
              <a:t>MSM(x)=MÖM(x)+MDM(x</a:t>
            </a:r>
            <a:r>
              <a:rPr lang="tr-TR" i="1" dirty="0" smtClean="0"/>
              <a:t>)</a:t>
            </a:r>
            <a:endParaRPr lang="tr-TR" i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Sosyal olarak etkin üretim miktarı </a:t>
            </a:r>
            <a:r>
              <a:rPr lang="tr-TR" dirty="0"/>
              <a:t>(</a:t>
            </a:r>
            <a:r>
              <a:rPr lang="tr-TR" dirty="0" err="1"/>
              <a:t>q</a:t>
            </a:r>
            <a:r>
              <a:rPr lang="tr-TR" baseline="30000" dirty="0" err="1"/>
              <a:t>e</a:t>
            </a:r>
            <a:r>
              <a:rPr lang="tr-TR" dirty="0" smtClean="0"/>
              <a:t>),</a:t>
            </a:r>
            <a:r>
              <a:rPr lang="tr-TR" dirty="0"/>
              <a:t/>
            </a:r>
            <a:br>
              <a:rPr lang="tr-TR" dirty="0"/>
            </a:br>
            <a:r>
              <a:rPr lang="tr-TR" dirty="0" smtClean="0"/>
              <a:t>Piyasada oluşacak üretim miktarı (q</a:t>
            </a:r>
            <a:r>
              <a:rPr lang="tr-TR" baseline="30000" dirty="0"/>
              <a:t>*</a:t>
            </a:r>
            <a:r>
              <a:rPr lang="tr-TR" dirty="0" smtClean="0"/>
              <a:t>)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dirty="0" smtClean="0"/>
              <a:t>Piyasada oluşacak üretim miktarı (q</a:t>
            </a:r>
            <a:r>
              <a:rPr lang="tr-TR" baseline="30000" dirty="0" smtClean="0"/>
              <a:t>*</a:t>
            </a:r>
            <a:r>
              <a:rPr lang="tr-TR" dirty="0" smtClean="0"/>
              <a:t>), MÖM(x) ve piyasadaki talep fonksiyonu aracılığıyla belirlenir. Çünkü firma karını en yükseğe çıkarmayı </a:t>
            </a:r>
            <a:r>
              <a:rPr lang="tr-TR" dirty="0" smtClean="0"/>
              <a:t>hedeflerken, </a:t>
            </a:r>
            <a:r>
              <a:rPr lang="tr-TR" dirty="0" smtClean="0"/>
              <a:t>üretimin yola açacağı negatif veya pozitif dışsallığı düşünmez.</a:t>
            </a:r>
          </a:p>
          <a:p>
            <a:r>
              <a:rPr lang="tr-TR" dirty="0" smtClean="0"/>
              <a:t>Sosyal olarak etkin üretim miktarı (</a:t>
            </a:r>
            <a:r>
              <a:rPr lang="tr-TR" dirty="0" err="1" smtClean="0"/>
              <a:t>q</a:t>
            </a:r>
            <a:r>
              <a:rPr lang="tr-TR" baseline="30000" dirty="0" err="1" smtClean="0"/>
              <a:t>e</a:t>
            </a:r>
            <a:r>
              <a:rPr lang="tr-TR" dirty="0" smtClean="0"/>
              <a:t>) ise MSM(x) ve piyasadaki talep fonksiyonu aracılığıyla belirlenir. MSM(x) fonksiyonu dışsal maliyeti de içerdiğinden sosyal olarak etkin üretim miktarı belirlenirken firmanın üretiminin yol açacağı dışsal maliyet de dikkate alınır. 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Negatif </a:t>
            </a:r>
            <a:r>
              <a:rPr lang="tr-TR" dirty="0" smtClean="0"/>
              <a:t>dışsallık varsa </a:t>
            </a:r>
            <a:r>
              <a:rPr lang="tr-TR" dirty="0" err="1" smtClean="0"/>
              <a:t>q</a:t>
            </a:r>
            <a:r>
              <a:rPr lang="tr-TR" baseline="30000" dirty="0" err="1" smtClean="0"/>
              <a:t>e</a:t>
            </a:r>
            <a:r>
              <a:rPr lang="tr-TR" dirty="0" smtClean="0"/>
              <a:t> &lt; q</a:t>
            </a:r>
            <a:r>
              <a:rPr lang="tr-TR" baseline="30000" dirty="0"/>
              <a:t>*</a:t>
            </a:r>
            <a:r>
              <a:rPr lang="tr-TR" dirty="0" smtClean="0"/>
              <a:t> olur.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Firmanın üretimi negatif dışsallık sağlıyorsa etkin üretim </a:t>
            </a:r>
            <a:r>
              <a:rPr lang="tr-TR" dirty="0" smtClean="0"/>
              <a:t>miktarı, piyasada oluşan </a:t>
            </a:r>
            <a:r>
              <a:rPr lang="tr-TR" dirty="0" smtClean="0"/>
              <a:t>üretim miktarından daha düşüktür. </a:t>
            </a:r>
          </a:p>
          <a:p>
            <a:r>
              <a:rPr lang="tr-TR" dirty="0" smtClean="0"/>
              <a:t>Yani firma üretim yaparken negatif dışsallığı düşünmediği için etkin üretim miktarından daha çok üretmektedir.</a:t>
            </a:r>
          </a:p>
          <a:p>
            <a:r>
              <a:rPr lang="tr-TR" dirty="0" smtClean="0"/>
              <a:t>Bu durum aşağıdaki şekilde gösterilmiştir. 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2800" dirty="0" smtClean="0"/>
              <a:t>Negatif dışsallık </a:t>
            </a:r>
            <a:r>
              <a:rPr lang="tr-TR" sz="2800" dirty="0" smtClean="0"/>
              <a:t>varsa </a:t>
            </a:r>
            <a:r>
              <a:rPr lang="tr-TR" sz="2800" dirty="0" err="1" smtClean="0"/>
              <a:t>q</a:t>
            </a:r>
            <a:r>
              <a:rPr lang="tr-TR" sz="2800" baseline="30000" dirty="0" err="1" smtClean="0"/>
              <a:t>e</a:t>
            </a:r>
            <a:r>
              <a:rPr lang="tr-TR" sz="2800" dirty="0" smtClean="0"/>
              <a:t> &lt; q</a:t>
            </a:r>
            <a:r>
              <a:rPr lang="tr-TR" sz="2800" baseline="30000" dirty="0" smtClean="0"/>
              <a:t>*</a:t>
            </a:r>
            <a:r>
              <a:rPr lang="tr-TR" sz="2800" dirty="0" smtClean="0"/>
              <a:t> olur.</a:t>
            </a:r>
            <a:endParaRPr lang="tr-TR" sz="2800" dirty="0"/>
          </a:p>
        </p:txBody>
      </p:sp>
      <p:graphicFrame>
        <p:nvGraphicFramePr>
          <p:cNvPr id="4" name="Nesne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4039516669"/>
              </p:ext>
            </p:extLst>
          </p:nvPr>
        </p:nvGraphicFramePr>
        <p:xfrm>
          <a:off x="1115616" y="1772816"/>
          <a:ext cx="8856984" cy="4774468"/>
        </p:xfrm>
        <a:graphic>
          <a:graphicData uri="http://schemas.openxmlformats.org/presentationml/2006/ole">
            <p:oleObj spid="_x0000_s1027" name="Graph sistemi" r:id="rId3" imgW="18313920" imgH="9864360" progId="GraphFile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Pozitif dışsallık </a:t>
            </a:r>
            <a:r>
              <a:rPr lang="tr-TR" dirty="0" smtClean="0"/>
              <a:t>varsa</a:t>
            </a:r>
            <a:r>
              <a:rPr lang="tr-TR" dirty="0" smtClean="0"/>
              <a:t> </a:t>
            </a:r>
            <a:r>
              <a:rPr lang="tr-TR" dirty="0" err="1" smtClean="0"/>
              <a:t>q</a:t>
            </a:r>
            <a:r>
              <a:rPr lang="tr-TR" baseline="30000" dirty="0" err="1" smtClean="0"/>
              <a:t>e</a:t>
            </a:r>
            <a:r>
              <a:rPr lang="tr-TR" dirty="0" smtClean="0"/>
              <a:t> &gt; q</a:t>
            </a:r>
            <a:r>
              <a:rPr lang="tr-TR" baseline="30000" dirty="0"/>
              <a:t>*</a:t>
            </a:r>
            <a:r>
              <a:rPr lang="tr-TR" dirty="0" smtClean="0"/>
              <a:t> olur.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Firmanın üretimi pozitif dışsallık sağlıyorsa etkin üretim </a:t>
            </a:r>
            <a:r>
              <a:rPr lang="tr-TR" dirty="0" smtClean="0"/>
              <a:t>miktarı, piyasada oluşan </a:t>
            </a:r>
            <a:r>
              <a:rPr lang="tr-TR" dirty="0" smtClean="0"/>
              <a:t>üretim miktarından daha yüksektir. </a:t>
            </a:r>
          </a:p>
          <a:p>
            <a:r>
              <a:rPr lang="tr-TR" dirty="0" smtClean="0"/>
              <a:t>Diğer bir deyişle firma üretim yaparken pozitif dışsallığı düşünmediği için etkin üretim miktarından daha düşük seviyede üretim yapmaktadır. Bu durum aşağıdaki şekilde gösterilmiştir. 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2800" dirty="0" smtClean="0"/>
              <a:t>Pozitif dışsallık halinde </a:t>
            </a:r>
            <a:r>
              <a:rPr lang="tr-TR" sz="2800" dirty="0" err="1" smtClean="0"/>
              <a:t>q</a:t>
            </a:r>
            <a:r>
              <a:rPr lang="tr-TR" sz="2800" baseline="30000" dirty="0" err="1" smtClean="0"/>
              <a:t>e</a:t>
            </a:r>
            <a:r>
              <a:rPr lang="tr-TR" sz="2800" dirty="0" smtClean="0"/>
              <a:t> &gt; q</a:t>
            </a:r>
            <a:r>
              <a:rPr lang="tr-TR" sz="2800" baseline="30000" dirty="0" smtClean="0"/>
              <a:t>*</a:t>
            </a:r>
            <a:r>
              <a:rPr lang="tr-TR" sz="2800" dirty="0" smtClean="0"/>
              <a:t> olur.</a:t>
            </a:r>
            <a:endParaRPr lang="tr-TR" sz="2800" dirty="0"/>
          </a:p>
        </p:txBody>
      </p:sp>
      <p:graphicFrame>
        <p:nvGraphicFramePr>
          <p:cNvPr id="4" name="Nesne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1509078335"/>
              </p:ext>
            </p:extLst>
          </p:nvPr>
        </p:nvGraphicFramePr>
        <p:xfrm>
          <a:off x="107504" y="1556792"/>
          <a:ext cx="9793088" cy="5279087"/>
        </p:xfrm>
        <a:graphic>
          <a:graphicData uri="http://schemas.openxmlformats.org/presentationml/2006/ole">
            <p:oleObj spid="_x0000_s2051" name="Graph sistemi" r:id="rId3" imgW="18313920" imgH="9864360" progId="GraphFile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120</TotalTime>
  <Words>349</Words>
  <Application>Microsoft Office PowerPoint</Application>
  <PresentationFormat>Ekran Gösterisi (4:3)</PresentationFormat>
  <Paragraphs>25</Paragraphs>
  <Slides>9</Slides>
  <Notes>0</Notes>
  <HiddenSlides>0</HiddenSlides>
  <MMClips>0</MMClips>
  <ScaleCrop>false</ScaleCrop>
  <HeadingPairs>
    <vt:vector size="6" baseType="variant">
      <vt:variant>
        <vt:lpstr>Tema</vt:lpstr>
      </vt:variant>
      <vt:variant>
        <vt:i4>1</vt:i4>
      </vt:variant>
      <vt:variant>
        <vt:lpstr>Katıştırılmış OLE Hizmet Programları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1" baseType="lpstr">
      <vt:lpstr>Ofis Teması</vt:lpstr>
      <vt:lpstr>Graph sistemi</vt:lpstr>
      <vt:lpstr>DERS 5 </vt:lpstr>
      <vt:lpstr>Dışsallık</vt:lpstr>
      <vt:lpstr>MÖM (x), MDM(x) ve MSM(x) fonksiyonları</vt:lpstr>
      <vt:lpstr>MÖM (x),  MDM(x) ve MSM(x) fonksiyonları</vt:lpstr>
      <vt:lpstr>Sosyal olarak etkin üretim miktarı (qe), Piyasada oluşacak üretim miktarı (q*)</vt:lpstr>
      <vt:lpstr>Negatif dışsallık varsa qe &lt; q* olur.</vt:lpstr>
      <vt:lpstr>Negatif dışsallık varsa qe &lt; q* olur.</vt:lpstr>
      <vt:lpstr>Pozitif dışsallık varsa qe &gt; q* olur.</vt:lpstr>
      <vt:lpstr>Pozitif dışsallık halinde qe &gt; q* olur.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Kadir</dc:creator>
  <cp:lastModifiedBy>Kadir</cp:lastModifiedBy>
  <cp:revision>13</cp:revision>
  <cp:lastPrinted>2018-12-17T14:29:38Z</cp:lastPrinted>
  <dcterms:created xsi:type="dcterms:W3CDTF">2018-12-08T10:25:07Z</dcterms:created>
  <dcterms:modified xsi:type="dcterms:W3CDTF">2018-12-17T23:17:26Z</dcterms:modified>
</cp:coreProperties>
</file>