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  <p:sldId id="256" r:id="rId3"/>
    <p:sldId id="280" r:id="rId4"/>
    <p:sldId id="257" r:id="rId5"/>
    <p:sldId id="281" r:id="rId6"/>
    <p:sldId id="279" r:id="rId7"/>
    <p:sldId id="278" r:id="rId8"/>
    <p:sldId id="277" r:id="rId9"/>
    <p:sldId id="276" r:id="rId10"/>
    <p:sldId id="273" r:id="rId11"/>
  </p:sldIdLst>
  <p:sldSz cx="12192000" cy="6858000"/>
  <p:notesSz cx="6797675" cy="9928225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1F7FD31C-18DE-4D2F-9914-A162679ED86F}" type="datetimeFigureOut">
              <a:rPr lang="tr-TR" smtClean="0"/>
              <a:t>22.10.2020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9629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22.10.2020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6748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22.10.2020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83786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22.10.2020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44287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22.10.2020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65680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22.10.2020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6890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22.10.2020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0489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1F7FD31C-18DE-4D2F-9914-A162679ED86F}" type="datetimeFigureOut">
              <a:rPr lang="tr-TR" smtClean="0"/>
              <a:t>22.10.2020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18783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1F7FD31C-18DE-4D2F-9914-A162679ED86F}" type="datetimeFigureOut">
              <a:rPr lang="tr-TR" smtClean="0"/>
              <a:t>22.10.2020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8309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22.10.2020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4033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22.10.2020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1427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22.10.2020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1701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22.10.2020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1592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22.10.2020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0035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22.10.2020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60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22.10.2020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5057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22.10.2020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5633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1F7FD31C-18DE-4D2F-9914-A162679ED86F}" type="datetimeFigureOut">
              <a:rPr lang="tr-TR" smtClean="0"/>
              <a:t>22.10.2020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2187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2042617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 smtClean="0"/>
              <a:t>TASAVVUF II </a:t>
            </a:r>
            <a:r>
              <a:rPr lang="tr-TR" sz="4400" b="1" dirty="0"/>
              <a:t/>
            </a:r>
            <a:br>
              <a:rPr lang="tr-TR" sz="4400" b="1" dirty="0"/>
            </a:br>
            <a:r>
              <a:rPr lang="tr-TR" sz="4400" b="1" dirty="0" smtClean="0"/>
              <a:t>VII. YARIYIL GÜZ DÖNEMİ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563318"/>
            <a:ext cx="8689976" cy="3591298"/>
          </a:xfrm>
        </p:spPr>
        <p:txBody>
          <a:bodyPr>
            <a:noAutofit/>
          </a:bodyPr>
          <a:lstStyle/>
          <a:p>
            <a:pPr algn="just"/>
            <a:endParaRPr lang="tr-TR" altLang="tr-TR" sz="2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tr-TR" altLang="tr-TR" sz="2900" b="1" cap="none" dirty="0" smtClean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r>
              <a:rPr lang="tr-TR" altLang="tr-TR" sz="2900" b="1" cap="none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DR. ÖĞR. ÜYESİ MEHMET YILDIZ</a:t>
            </a:r>
          </a:p>
          <a:p>
            <a:pPr algn="ctr"/>
            <a:r>
              <a:rPr lang="tr-TR" altLang="tr-TR" sz="2900" b="1" cap="none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(yildizm@ankara.edu.tr)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0696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algn="just"/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952261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225294" y="553915"/>
            <a:ext cx="9738714" cy="1723294"/>
          </a:xfrm>
        </p:spPr>
        <p:txBody>
          <a:bodyPr>
            <a:noAutofit/>
          </a:bodyPr>
          <a:lstStyle/>
          <a:p>
            <a:r>
              <a:rPr lang="tr-TR" altLang="tr-TR" sz="14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3. </a:t>
            </a:r>
            <a:r>
              <a:rPr lang="tr-TR" altLang="tr-TR" sz="14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HAFTA </a:t>
            </a:r>
            <a:r>
              <a:rPr lang="tr-TR" altLang="tr-TR" sz="14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tr-TR" altLang="tr-TR" sz="14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altLang="tr-TR" sz="1400" b="1" cap="none" dirty="0" smtClean="0">
                <a:solidFill>
                  <a:srgbClr val="FF0000"/>
                </a:solidFill>
              </a:rPr>
              <a:t>- </a:t>
            </a:r>
            <a:r>
              <a:rPr lang="tr-TR" altLang="tr-TR" sz="1400" b="1" cap="none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</a:t>
            </a:r>
            <a:br>
              <a:rPr lang="tr-TR" altLang="tr-TR" sz="1400" b="1" cap="none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altLang="tr-TR" sz="14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KAYNAKÇA</a:t>
            </a:r>
            <a:br>
              <a:rPr lang="tr-TR" altLang="tr-TR" sz="14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altLang="tr-TR" sz="14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</a:t>
            </a:r>
            <a:r>
              <a:rPr lang="tr-TR" sz="1400" b="1" dirty="0">
                <a:solidFill>
                  <a:srgbClr val="FF0000"/>
                </a:solidFill>
              </a:rPr>
              <a:t>Ekrem Demirli, “Zahirî İlimlerin Otoritesi Karşısında Tasavvufun Meşruiyet Arayışı”, </a:t>
            </a:r>
            <a:r>
              <a:rPr lang="tr-TR" sz="1400" b="1" i="1" dirty="0">
                <a:solidFill>
                  <a:srgbClr val="FF0000"/>
                </a:solidFill>
              </a:rPr>
              <a:t>EKEV</a:t>
            </a:r>
            <a:r>
              <a:rPr lang="tr-TR" sz="1400" b="1" dirty="0">
                <a:solidFill>
                  <a:srgbClr val="FF0000"/>
                </a:solidFill>
              </a:rPr>
              <a:t>, Erzurum. </a:t>
            </a:r>
            <a:r>
              <a:rPr lang="tr-TR" sz="1200" b="1" dirty="0"/>
              <a:t/>
            </a:r>
            <a:br>
              <a:rPr lang="tr-TR" sz="1200" b="1" dirty="0"/>
            </a:br>
            <a:r>
              <a:rPr lang="tr-TR" altLang="tr-TR" sz="12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tr-TR" altLang="tr-TR" sz="12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altLang="tr-TR" sz="12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tr-TR" altLang="tr-TR" sz="12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endParaRPr lang="tr-TR" sz="1200" b="1" i="1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54955" y="2769577"/>
            <a:ext cx="9879392" cy="2626881"/>
          </a:xfrm>
        </p:spPr>
        <p:txBody>
          <a:bodyPr>
            <a:norm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</a:pPr>
            <a:endParaRPr lang="tr-TR" altLang="tr-TR" sz="2400" b="1" dirty="0" smtClean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</a:pPr>
            <a:r>
              <a:rPr lang="tr-TR" altLang="tr-TR" sz="24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ANA BAŞLIKLAR</a:t>
            </a: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  <a:tabLst>
                <a:tab pos="5754688" algn="r"/>
              </a:tabLst>
            </a:pPr>
            <a:r>
              <a:rPr lang="tr-TR" altLang="tr-TR" sz="2400" b="1" dirty="0" err="1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Sufilerin</a:t>
            </a:r>
            <a:r>
              <a:rPr lang="tr-TR" altLang="tr-TR" sz="24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tasavvufi bilgiyi konumlandırma çabaları</a:t>
            </a: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  <a:tabLst>
                <a:tab pos="5754688" algn="r"/>
              </a:tabLst>
            </a:pPr>
            <a:r>
              <a:rPr lang="tr-TR" altLang="tr-TR" sz="24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Hakîm et-</a:t>
            </a:r>
            <a:r>
              <a:rPr lang="tr-TR" altLang="tr-TR" sz="2400" b="1" dirty="0" err="1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tirmizî</a:t>
            </a:r>
            <a:endParaRPr lang="tr-TR" altLang="tr-TR" sz="2400" b="1" dirty="0" smtClean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091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200" b="1" dirty="0" err="1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Sufilerin</a:t>
            </a:r>
            <a:r>
              <a:rPr lang="tr-TR" altLang="tr-TR" sz="32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tasavvufi bilgiyi konumlandırma çabaları</a:t>
            </a:r>
            <a:endParaRPr lang="tr-TR" sz="3200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algn="just"/>
            <a:r>
              <a:rPr lang="tr-TR" dirty="0" err="1"/>
              <a:t>Sufilerin</a:t>
            </a:r>
            <a:r>
              <a:rPr lang="tr-TR" dirty="0"/>
              <a:t> zahirî ilimler karşısında tasavvufu konumlandırma çabaları üç temel başlıkta incelenebilir:</a:t>
            </a:r>
          </a:p>
          <a:p>
            <a:pPr algn="just"/>
            <a:r>
              <a:rPr lang="tr-TR" b="1" dirty="0"/>
              <a:t>1-Sufilerin kendilerini genel İslâmî ilimler içinde yerleştirirken takip ettikleri yöntemler:</a:t>
            </a:r>
            <a:endParaRPr lang="tr-TR" dirty="0"/>
          </a:p>
          <a:p>
            <a:pPr algn="just"/>
            <a:r>
              <a:rPr lang="tr-TR" dirty="0"/>
              <a:t>Tasavvufun anlam ve mahiyetinin </a:t>
            </a:r>
            <a:r>
              <a:rPr lang="tr-TR" dirty="0" err="1" smtClean="0"/>
              <a:t>tesbiti</a:t>
            </a:r>
            <a:endParaRPr lang="tr-TR" dirty="0" smtClean="0"/>
          </a:p>
          <a:p>
            <a:pPr algn="just"/>
            <a:r>
              <a:rPr lang="tr-TR" dirty="0"/>
              <a:t>Bilginin nesnel imkânına, hakikatlerin sabit olduğuna vurgu yapar ve sofistleri reddederler</a:t>
            </a:r>
            <a:r>
              <a:rPr lang="tr-TR" dirty="0" smtClean="0"/>
              <a:t>.</a:t>
            </a:r>
          </a:p>
          <a:p>
            <a:pPr algn="just"/>
            <a:r>
              <a:rPr lang="tr-TR" dirty="0"/>
              <a:t>Bilgi-amel ilişkisi üzerinden hassasiyetle dururlar</a:t>
            </a:r>
            <a:r>
              <a:rPr lang="tr-TR" dirty="0" smtClean="0"/>
              <a:t>.</a:t>
            </a:r>
          </a:p>
          <a:p>
            <a:pPr algn="just"/>
            <a:r>
              <a:rPr lang="tr-TR" dirty="0"/>
              <a:t>Kendi terminolojilerini oluşturdular. (Birinci aşamada aralarında bu lafızların anlaşılmasını sağlamak, ikinci aşamada ise sahip oldukları hakikatleri ağyara karşı sırlarını korumak gibi gayeler gütmektedirler</a:t>
            </a:r>
            <a:r>
              <a:rPr lang="tr-TR" dirty="0" smtClean="0"/>
              <a:t>.)</a:t>
            </a:r>
          </a:p>
          <a:p>
            <a:pPr algn="just"/>
            <a:r>
              <a:rPr lang="tr-TR" dirty="0"/>
              <a:t>Kendilerine göre bir ilimler tasnifi oluşturdular: Rivayet ilimleri, Fıkıh (dirayet ilimleri), </a:t>
            </a:r>
            <a:r>
              <a:rPr lang="tr-TR" dirty="0" err="1"/>
              <a:t>Cedel</a:t>
            </a:r>
            <a:r>
              <a:rPr lang="tr-TR" dirty="0"/>
              <a:t> (Kelam), Tasavvuf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185386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200" b="1" dirty="0" err="1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Sufilerin</a:t>
            </a:r>
            <a:r>
              <a:rPr lang="tr-TR" altLang="tr-TR" sz="32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tasavvufi bilgiyi konumlandırma </a:t>
            </a:r>
            <a:r>
              <a:rPr lang="tr-TR" altLang="tr-TR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çabaları</a:t>
            </a:r>
            <a:endParaRPr lang="tr-TR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algn="just"/>
            <a:r>
              <a:rPr lang="tr-TR" b="1" dirty="0"/>
              <a:t>2-Tasavvufî Yöntem ve Bu Yöntemle Elde Edilen Bilginin Niteliği</a:t>
            </a:r>
            <a:endParaRPr lang="tr-TR" dirty="0"/>
          </a:p>
          <a:p>
            <a:pPr algn="just"/>
            <a:r>
              <a:rPr lang="tr-TR" dirty="0"/>
              <a:t>Tasavvuf ilk temeli bir </a:t>
            </a:r>
            <a:r>
              <a:rPr lang="tr-TR" dirty="0" err="1"/>
              <a:t>zühd</a:t>
            </a:r>
            <a:r>
              <a:rPr lang="tr-TR" dirty="0"/>
              <a:t> ve ahlak çabasına dayanmaktadır. Dolayısıyla onlara göre bu çaba sonucu ortaya çıkan bir ilim vardı</a:t>
            </a:r>
            <a:r>
              <a:rPr lang="tr-TR" dirty="0" smtClean="0"/>
              <a:t>.</a:t>
            </a:r>
          </a:p>
          <a:p>
            <a:pPr algn="just"/>
            <a:r>
              <a:rPr lang="tr-TR" dirty="0"/>
              <a:t>Bu ilim ise </a:t>
            </a:r>
            <a:r>
              <a:rPr lang="tr-TR" dirty="0" err="1"/>
              <a:t>Serrâc’ın</a:t>
            </a:r>
            <a:r>
              <a:rPr lang="tr-TR" dirty="0"/>
              <a:t> tabiriyle </a:t>
            </a:r>
            <a:r>
              <a:rPr lang="tr-TR" b="1" dirty="0" err="1"/>
              <a:t>istinbât</a:t>
            </a:r>
            <a:r>
              <a:rPr lang="tr-TR" dirty="0"/>
              <a:t> idi. Bu ilme </a:t>
            </a:r>
            <a:r>
              <a:rPr lang="tr-TR" dirty="0" err="1"/>
              <a:t>sufilerin</a:t>
            </a:r>
            <a:r>
              <a:rPr lang="tr-TR" dirty="0"/>
              <a:t> </a:t>
            </a:r>
            <a:r>
              <a:rPr lang="tr-TR" b="1" dirty="0" err="1"/>
              <a:t>müstenbetatı</a:t>
            </a:r>
            <a:r>
              <a:rPr lang="tr-TR" dirty="0"/>
              <a:t> ismini verir. Manevî hal ve makamlarla, ilim ve amel bütünlüğü sonucu ortaya çıkan ilmin adı “</a:t>
            </a:r>
            <a:r>
              <a:rPr lang="tr-TR" b="1" dirty="0" err="1"/>
              <a:t>işâret</a:t>
            </a:r>
            <a:r>
              <a:rPr lang="tr-TR" b="1" dirty="0"/>
              <a:t> </a:t>
            </a:r>
            <a:r>
              <a:rPr lang="tr-TR" b="1" dirty="0" err="1"/>
              <a:t>ilmi</a:t>
            </a:r>
            <a:r>
              <a:rPr lang="tr-TR" dirty="0" err="1"/>
              <a:t>”dir</a:t>
            </a:r>
            <a:r>
              <a:rPr lang="tr-TR" dirty="0"/>
              <a:t>. </a:t>
            </a:r>
            <a:endParaRPr lang="tr-TR" dirty="0" smtClean="0"/>
          </a:p>
          <a:p>
            <a:pPr algn="just"/>
            <a:r>
              <a:rPr lang="tr-TR" dirty="0"/>
              <a:t>Bu ilimle inanca tahkik kazandırılır. </a:t>
            </a:r>
            <a:endParaRPr lang="tr-TR" dirty="0" smtClean="0"/>
          </a:p>
          <a:p>
            <a:pPr algn="just"/>
            <a:r>
              <a:rPr lang="tr-TR" dirty="0"/>
              <a:t>Yaptıkları ayırıma göre Tasavvuf ilmi </a:t>
            </a:r>
            <a:r>
              <a:rPr lang="tr-TR" b="1" dirty="0"/>
              <a:t>İslâm</a:t>
            </a:r>
            <a:r>
              <a:rPr lang="tr-TR" dirty="0"/>
              <a:t>, </a:t>
            </a:r>
            <a:r>
              <a:rPr lang="tr-TR" b="1" dirty="0"/>
              <a:t>iman</a:t>
            </a:r>
            <a:r>
              <a:rPr lang="tr-TR" dirty="0"/>
              <a:t> ve </a:t>
            </a:r>
            <a:r>
              <a:rPr lang="tr-TR" b="1" dirty="0"/>
              <a:t>ihsan</a:t>
            </a:r>
            <a:r>
              <a:rPr lang="tr-TR" dirty="0"/>
              <a:t> üçlüsünden İhsana tekabül etmektedir. </a:t>
            </a:r>
            <a:endParaRPr lang="tr-TR" dirty="0" smtClean="0"/>
          </a:p>
          <a:p>
            <a:pPr algn="just"/>
            <a:r>
              <a:rPr lang="tr-TR" dirty="0"/>
              <a:t>Başka bir tasnife göre </a:t>
            </a:r>
            <a:r>
              <a:rPr lang="tr-TR" b="1" dirty="0" err="1"/>
              <a:t>ilme’l-yakin</a:t>
            </a:r>
            <a:r>
              <a:rPr lang="tr-TR" dirty="0"/>
              <a:t>, </a:t>
            </a:r>
            <a:r>
              <a:rPr lang="tr-TR" b="1" dirty="0" err="1"/>
              <a:t>ayne’l-yakin</a:t>
            </a:r>
            <a:r>
              <a:rPr lang="tr-TR" b="1" dirty="0"/>
              <a:t> </a:t>
            </a:r>
            <a:r>
              <a:rPr lang="tr-TR" dirty="0"/>
              <a:t>ve </a:t>
            </a:r>
            <a:r>
              <a:rPr lang="tr-TR" b="1" dirty="0" err="1"/>
              <a:t>hakka’l-yakin</a:t>
            </a:r>
            <a:r>
              <a:rPr lang="tr-TR" dirty="0"/>
              <a:t> tasnifinde Tasavvuf </a:t>
            </a:r>
            <a:r>
              <a:rPr lang="tr-TR" b="1" dirty="0" err="1"/>
              <a:t>Hakka’l-Yakin</a:t>
            </a:r>
            <a:r>
              <a:rPr lang="tr-TR" dirty="0" err="1"/>
              <a:t>’e</a:t>
            </a:r>
            <a:r>
              <a:rPr lang="tr-TR" dirty="0"/>
              <a:t> tekabül etmektedir. </a:t>
            </a:r>
            <a:endParaRPr lang="tr-TR" dirty="0" smtClean="0"/>
          </a:p>
          <a:p>
            <a:pPr algn="just"/>
            <a:r>
              <a:rPr lang="tr-TR" dirty="0"/>
              <a:t>İlimlerine genellikle ameli gerektirmesi hasebiyle “</a:t>
            </a:r>
            <a:r>
              <a:rPr lang="tr-TR" b="1" dirty="0"/>
              <a:t>Marifet</a:t>
            </a:r>
            <a:r>
              <a:rPr lang="tr-TR" dirty="0"/>
              <a:t>” demektedirler. İlim değil </a:t>
            </a:r>
            <a:r>
              <a:rPr lang="tr-TR" b="1" dirty="0" err="1"/>
              <a:t>irfân</a:t>
            </a:r>
            <a:r>
              <a:rPr lang="tr-TR" dirty="0"/>
              <a:t> kavramını kullanmaktadırlar. 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3821165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200" b="1" dirty="0" err="1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Sufilerin</a:t>
            </a:r>
            <a:r>
              <a:rPr lang="tr-TR" altLang="tr-TR" sz="32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tasavvufi bilgiyi konumlandırma çabaları</a:t>
            </a:r>
            <a:endParaRPr lang="tr-TR" sz="3200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algn="just"/>
            <a:r>
              <a:rPr lang="tr-TR" sz="2000" b="1" dirty="0"/>
              <a:t>3-Tasavvufî Bilginin Sahibi: Velâyet ve </a:t>
            </a:r>
            <a:r>
              <a:rPr lang="tr-TR" sz="2000" b="1" dirty="0" err="1"/>
              <a:t>Velînin</a:t>
            </a:r>
            <a:r>
              <a:rPr lang="tr-TR" sz="2000" b="1" dirty="0"/>
              <a:t> Otoritesi:</a:t>
            </a:r>
            <a:endParaRPr lang="tr-TR" sz="2000" dirty="0"/>
          </a:p>
          <a:p>
            <a:pPr algn="just"/>
            <a:r>
              <a:rPr lang="tr-TR" sz="2000" b="1" dirty="0"/>
              <a:t>Selef geleneğine </a:t>
            </a:r>
            <a:r>
              <a:rPr lang="tr-TR" sz="2000" dirty="0"/>
              <a:t>dayanan bir otorite kurulmaya çalışılmıştır. Tasavvufta Allah-İnsan ilişkisinin bir tezahürü olarak </a:t>
            </a:r>
            <a:r>
              <a:rPr lang="tr-TR" sz="2000" b="1" dirty="0"/>
              <a:t>velayet</a:t>
            </a:r>
            <a:r>
              <a:rPr lang="tr-TR" sz="2000" dirty="0"/>
              <a:t> ve </a:t>
            </a:r>
            <a:r>
              <a:rPr lang="tr-TR" sz="2000" b="1" dirty="0"/>
              <a:t>veli meselesi </a:t>
            </a:r>
            <a:r>
              <a:rPr lang="tr-TR" sz="2000" dirty="0"/>
              <a:t>temellendirilmeye çalışılmıştır. </a:t>
            </a:r>
            <a:endParaRPr lang="tr-TR" sz="2000" dirty="0" smtClean="0"/>
          </a:p>
          <a:p>
            <a:pPr algn="just"/>
            <a:r>
              <a:rPr lang="tr-TR" sz="2000" b="1" dirty="0"/>
              <a:t>Velâyet</a:t>
            </a:r>
            <a:r>
              <a:rPr lang="tr-TR" sz="2000" dirty="0"/>
              <a:t> hakkında ilk kapsamlı görüşler ileri süren </a:t>
            </a:r>
            <a:r>
              <a:rPr lang="tr-TR" sz="2000" b="1" dirty="0"/>
              <a:t>Hakîm </a:t>
            </a:r>
            <a:r>
              <a:rPr lang="tr-TR" sz="2000" b="1" dirty="0" err="1"/>
              <a:t>Tirmizî’dir</a:t>
            </a:r>
            <a:r>
              <a:rPr lang="tr-TR" sz="2000" dirty="0" smtClean="0"/>
              <a:t>.</a:t>
            </a:r>
          </a:p>
          <a:p>
            <a:pPr algn="just"/>
            <a:r>
              <a:rPr lang="tr-TR" sz="2000" dirty="0"/>
              <a:t>Buna göre müminler arasında </a:t>
            </a:r>
            <a:r>
              <a:rPr lang="tr-TR" sz="2000" b="1" dirty="0"/>
              <a:t>ayrıcalıklı</a:t>
            </a:r>
            <a:r>
              <a:rPr lang="tr-TR" sz="2000" dirty="0"/>
              <a:t> bir sınıfın varlığı kabul edilmiştir. Tüm müminlerin </a:t>
            </a:r>
            <a:r>
              <a:rPr lang="tr-TR" sz="2000" dirty="0" err="1"/>
              <a:t>velî</a:t>
            </a:r>
            <a:r>
              <a:rPr lang="tr-TR" sz="2000" dirty="0"/>
              <a:t> olduğu kabul edilmemiştir. </a:t>
            </a:r>
            <a:endParaRPr lang="tr-TR" sz="2000" dirty="0" smtClean="0"/>
          </a:p>
          <a:p>
            <a:pPr algn="just"/>
            <a:r>
              <a:rPr lang="tr-TR" sz="2000" dirty="0" err="1"/>
              <a:t>Sufilere</a:t>
            </a:r>
            <a:r>
              <a:rPr lang="tr-TR" sz="2000" dirty="0"/>
              <a:t> göre bilgide ve bilgi edinme yöntemlerinde bir </a:t>
            </a:r>
            <a:r>
              <a:rPr lang="tr-TR" sz="2000" b="1" dirty="0"/>
              <a:t>derecelendirme</a:t>
            </a:r>
            <a:r>
              <a:rPr lang="tr-TR" sz="2000" dirty="0"/>
              <a:t> söz konusu ise aynı şekilde bu bilgilere sahip olan kişilerde de bir </a:t>
            </a:r>
            <a:r>
              <a:rPr lang="tr-TR" sz="2000" b="1" dirty="0"/>
              <a:t>derecelendirme</a:t>
            </a:r>
            <a:r>
              <a:rPr lang="tr-TR" sz="2000" dirty="0"/>
              <a:t> söz konusu olacaktır. </a:t>
            </a:r>
            <a:endParaRPr lang="tr-TR" sz="2000" dirty="0" smtClean="0"/>
          </a:p>
          <a:p>
            <a:pPr algn="just"/>
            <a:r>
              <a:rPr lang="tr-TR" sz="2000" dirty="0" err="1"/>
              <a:t>Sufiler</a:t>
            </a:r>
            <a:r>
              <a:rPr lang="tr-TR" sz="2000" dirty="0"/>
              <a:t> kendilerine has bir bilgiye sahip oldukları için iç kritiklerini, ilimlerinin değerlendirilmesini yine </a:t>
            </a:r>
            <a:r>
              <a:rPr lang="tr-TR" sz="2000" b="1" dirty="0"/>
              <a:t>kendilerinin</a:t>
            </a:r>
            <a:r>
              <a:rPr lang="tr-TR" sz="2000" dirty="0"/>
              <a:t> yapmaları gerektiği üzerinde önemle durmuşlardır. </a:t>
            </a:r>
          </a:p>
        </p:txBody>
      </p:sp>
    </p:spTree>
    <p:extLst>
      <p:ext uri="{BB962C8B-B14F-4D97-AF65-F5344CB8AC3E}">
        <p14:creationId xmlns:p14="http://schemas.microsoft.com/office/powerpoint/2010/main" val="2185243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200" b="1" dirty="0" err="1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Sufilerin</a:t>
            </a:r>
            <a:r>
              <a:rPr lang="tr-TR" altLang="tr-TR" sz="32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tasavvufi bilgiyi konumlandırma çabaları</a:t>
            </a:r>
            <a:endParaRPr lang="tr-TR" sz="3200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algn="just"/>
            <a:r>
              <a:rPr lang="tr-TR" sz="2000" dirty="0" err="1"/>
              <a:t>Sufilere</a:t>
            </a:r>
            <a:r>
              <a:rPr lang="tr-TR" sz="2000" dirty="0"/>
              <a:t> </a:t>
            </a:r>
            <a:r>
              <a:rPr lang="tr-TR" sz="2000" b="1" dirty="0"/>
              <a:t>velâyet-nübüvvet</a:t>
            </a:r>
            <a:r>
              <a:rPr lang="tr-TR" sz="2000" dirty="0"/>
              <a:t> ve bunun tezahürü olarak </a:t>
            </a:r>
            <a:r>
              <a:rPr lang="tr-TR" sz="2000" b="1" dirty="0"/>
              <a:t>mucize-</a:t>
            </a:r>
            <a:r>
              <a:rPr lang="tr-TR" sz="2000" b="1" dirty="0" err="1"/>
              <a:t>kerâmet</a:t>
            </a:r>
            <a:r>
              <a:rPr lang="tr-TR" sz="2000" dirty="0"/>
              <a:t> farkı üzerinde önemle durmuşlardır. Onlara göre aralarında şu farklar vardır</a:t>
            </a:r>
            <a:r>
              <a:rPr lang="tr-TR" sz="2000" dirty="0" smtClean="0"/>
              <a:t>:</a:t>
            </a:r>
          </a:p>
          <a:p>
            <a:pPr algn="just"/>
            <a:r>
              <a:rPr lang="tr-TR" sz="2000" dirty="0"/>
              <a:t>a-Mucizenin mutlak </a:t>
            </a:r>
            <a:r>
              <a:rPr lang="tr-TR" sz="2000" b="1" dirty="0" err="1"/>
              <a:t>izhâr</a:t>
            </a:r>
            <a:r>
              <a:rPr lang="tr-TR" sz="2000" dirty="0"/>
              <a:t> edilmesi </a:t>
            </a:r>
            <a:r>
              <a:rPr lang="tr-TR" sz="2000" dirty="0" err="1"/>
              <a:t>kerâmetin</a:t>
            </a:r>
            <a:r>
              <a:rPr lang="tr-TR" sz="2000" dirty="0"/>
              <a:t> </a:t>
            </a:r>
            <a:r>
              <a:rPr lang="tr-TR" sz="2000" b="1" dirty="0"/>
              <a:t>saklanması</a:t>
            </a:r>
            <a:r>
              <a:rPr lang="tr-TR" sz="2000" dirty="0"/>
              <a:t> esastır. </a:t>
            </a:r>
          </a:p>
          <a:p>
            <a:pPr algn="just"/>
            <a:r>
              <a:rPr lang="tr-TR" sz="2000" dirty="0"/>
              <a:t>b-Mucizenin muhatabı </a:t>
            </a:r>
            <a:r>
              <a:rPr lang="tr-TR" sz="2000" b="1" dirty="0"/>
              <a:t>insanlar</a:t>
            </a:r>
            <a:r>
              <a:rPr lang="tr-TR" sz="2000" dirty="0"/>
              <a:t>, </a:t>
            </a:r>
            <a:r>
              <a:rPr lang="tr-TR" sz="2000" dirty="0" err="1"/>
              <a:t>kerâmetin</a:t>
            </a:r>
            <a:r>
              <a:rPr lang="tr-TR" sz="2000" dirty="0"/>
              <a:t> muhatabı ise bizzat o </a:t>
            </a:r>
            <a:r>
              <a:rPr lang="tr-TR" sz="2000" b="1" dirty="0" err="1"/>
              <a:t>kerâmete</a:t>
            </a:r>
            <a:r>
              <a:rPr lang="tr-TR" sz="2000" b="1" dirty="0"/>
              <a:t> sahip olan </a:t>
            </a:r>
            <a:r>
              <a:rPr lang="tr-TR" sz="2000" dirty="0"/>
              <a:t>kişidir. </a:t>
            </a:r>
          </a:p>
          <a:p>
            <a:pPr algn="just"/>
            <a:r>
              <a:rPr lang="tr-TR" sz="2000" dirty="0"/>
              <a:t>c-Mucize sahibinin </a:t>
            </a:r>
            <a:r>
              <a:rPr lang="tr-TR" sz="2000" b="1" dirty="0"/>
              <a:t>kemâlinin</a:t>
            </a:r>
            <a:r>
              <a:rPr lang="tr-TR" sz="2000" dirty="0"/>
              <a:t> arttırırken </a:t>
            </a:r>
            <a:r>
              <a:rPr lang="tr-TR" sz="2000" dirty="0" err="1"/>
              <a:t>kerâmet</a:t>
            </a:r>
            <a:r>
              <a:rPr lang="tr-TR" sz="2000" dirty="0"/>
              <a:t> sahibinin </a:t>
            </a:r>
            <a:r>
              <a:rPr lang="tr-TR" sz="2000" b="1" dirty="0" err="1"/>
              <a:t>vecd</a:t>
            </a:r>
            <a:r>
              <a:rPr lang="tr-TR" sz="2000" dirty="0"/>
              <a:t> ve </a:t>
            </a:r>
            <a:r>
              <a:rPr lang="tr-TR" sz="2000" b="1" dirty="0"/>
              <a:t>korkusunu</a:t>
            </a:r>
            <a:r>
              <a:rPr lang="tr-TR" sz="2000" dirty="0"/>
              <a:t> artırır. </a:t>
            </a:r>
          </a:p>
          <a:p>
            <a:pPr algn="just"/>
            <a:r>
              <a:rPr lang="tr-TR" sz="2000" dirty="0"/>
              <a:t>d-Peygamberin insanlara ve topluma karşı bir </a:t>
            </a:r>
            <a:r>
              <a:rPr lang="tr-TR" sz="2000" b="1" dirty="0"/>
              <a:t>sorumluluğu</a:t>
            </a:r>
            <a:r>
              <a:rPr lang="tr-TR" sz="2000" dirty="0"/>
              <a:t> varken velinin </a:t>
            </a:r>
            <a:r>
              <a:rPr lang="tr-TR" sz="2000" b="1" dirty="0"/>
              <a:t>yoktur</a:t>
            </a:r>
            <a:r>
              <a:rPr lang="tr-TR" sz="2000" dirty="0"/>
              <a:t>.</a:t>
            </a:r>
          </a:p>
          <a:p>
            <a:pPr algn="just"/>
            <a:r>
              <a:rPr lang="tr-TR" sz="2000" dirty="0"/>
              <a:t>e-Keramette birtakım </a:t>
            </a:r>
            <a:r>
              <a:rPr lang="tr-TR" sz="2000" b="1" dirty="0"/>
              <a:t>olumsuz</a:t>
            </a:r>
            <a:r>
              <a:rPr lang="tr-TR" sz="2000" dirty="0"/>
              <a:t> sonuçlar çıkabilir. </a:t>
            </a:r>
          </a:p>
          <a:p>
            <a:pPr algn="just"/>
            <a:r>
              <a:rPr lang="tr-TR" sz="2000" dirty="0"/>
              <a:t>f-Peygamberler </a:t>
            </a:r>
            <a:r>
              <a:rPr lang="tr-TR" sz="2000" b="1" dirty="0"/>
              <a:t>masum</a:t>
            </a:r>
            <a:r>
              <a:rPr lang="tr-TR" sz="2000" dirty="0"/>
              <a:t>, veliler </a:t>
            </a:r>
            <a:r>
              <a:rPr lang="tr-TR" sz="2000" b="1" dirty="0"/>
              <a:t>mahfuzdur</a:t>
            </a:r>
            <a:r>
              <a:rPr lang="tr-TR" sz="2000" dirty="0"/>
              <a:t>. </a:t>
            </a:r>
          </a:p>
          <a:p>
            <a:pPr algn="just"/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834609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Hakîm </a:t>
            </a:r>
            <a:r>
              <a:rPr lang="tr-TR" altLang="tr-TR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et-</a:t>
            </a:r>
            <a:r>
              <a:rPr lang="tr-TR" altLang="tr-TR" b="1" dirty="0" err="1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tirmizî</a:t>
            </a:r>
            <a:endParaRPr lang="tr-TR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algn="just"/>
            <a:r>
              <a:rPr lang="tr-TR" b="1" dirty="0"/>
              <a:t>Hakîm </a:t>
            </a:r>
            <a:r>
              <a:rPr lang="tr-TR" b="1" dirty="0" err="1"/>
              <a:t>Tirmizî</a:t>
            </a:r>
            <a:r>
              <a:rPr lang="tr-TR" b="1" dirty="0"/>
              <a:t> (v. 320/932)</a:t>
            </a:r>
            <a:endParaRPr lang="tr-TR" dirty="0"/>
          </a:p>
          <a:p>
            <a:pPr algn="just"/>
            <a:r>
              <a:rPr lang="tr-TR" b="1" dirty="0" err="1"/>
              <a:t>Tirmiz’de</a:t>
            </a:r>
            <a:r>
              <a:rPr lang="tr-TR" dirty="0"/>
              <a:t> doğmuş olup hakkında </a:t>
            </a:r>
            <a:r>
              <a:rPr lang="tr-TR" b="1" dirty="0"/>
              <a:t>İmam, </a:t>
            </a:r>
            <a:r>
              <a:rPr lang="tr-TR" b="1" dirty="0" err="1"/>
              <a:t>Sufi</a:t>
            </a:r>
            <a:r>
              <a:rPr lang="tr-TR" b="1" dirty="0"/>
              <a:t>, </a:t>
            </a:r>
            <a:r>
              <a:rPr lang="tr-TR" b="1" dirty="0" err="1"/>
              <a:t>Zahid</a:t>
            </a:r>
            <a:r>
              <a:rPr lang="tr-TR" b="1" dirty="0"/>
              <a:t>, Muhaddis, Hafız, </a:t>
            </a:r>
            <a:r>
              <a:rPr lang="tr-TR" b="1" dirty="0" err="1"/>
              <a:t>Usulü’d</a:t>
            </a:r>
            <a:r>
              <a:rPr lang="tr-TR" b="1" dirty="0"/>
              <a:t>-din Âlimi</a:t>
            </a:r>
            <a:r>
              <a:rPr lang="tr-TR" dirty="0"/>
              <a:t> gibi çeşitli sıfatları vardır. </a:t>
            </a:r>
            <a:endParaRPr lang="tr-TR" dirty="0" smtClean="0"/>
          </a:p>
          <a:p>
            <a:pPr algn="just"/>
            <a:r>
              <a:rPr lang="tr-TR" dirty="0"/>
              <a:t>Hikmet sahibi bilge manasında kendisine “</a:t>
            </a:r>
            <a:r>
              <a:rPr lang="tr-TR" b="1" dirty="0"/>
              <a:t>Hakîm</a:t>
            </a:r>
            <a:r>
              <a:rPr lang="tr-TR" dirty="0"/>
              <a:t>” denilmiştir. </a:t>
            </a:r>
            <a:endParaRPr lang="tr-TR" dirty="0" smtClean="0"/>
          </a:p>
          <a:p>
            <a:pPr algn="just"/>
            <a:r>
              <a:rPr lang="tr-TR" b="1" dirty="0"/>
              <a:t>Babası ve annesi </a:t>
            </a:r>
            <a:r>
              <a:rPr lang="tr-TR" dirty="0"/>
              <a:t>hadis ilmiyle meşgul olmuşlar, babası </a:t>
            </a:r>
            <a:r>
              <a:rPr lang="tr-TR" dirty="0" err="1"/>
              <a:t>ravilerdendir</a:t>
            </a:r>
            <a:r>
              <a:rPr lang="tr-TR" dirty="0"/>
              <a:t>. Kendisi de babasından rivayetlerde bulunmuştur. </a:t>
            </a:r>
            <a:endParaRPr lang="tr-TR" dirty="0" smtClean="0"/>
          </a:p>
          <a:p>
            <a:pPr algn="just"/>
            <a:r>
              <a:rPr lang="tr-TR" dirty="0"/>
              <a:t>Erken yaşlarda iyi bir bilgi donanımına sahip olmuştur. </a:t>
            </a:r>
            <a:endParaRPr lang="tr-TR" dirty="0" smtClean="0"/>
          </a:p>
          <a:p>
            <a:pPr algn="just"/>
            <a:r>
              <a:rPr lang="tr-TR" dirty="0"/>
              <a:t>İlimle meşgul olurken diğer taraftan </a:t>
            </a:r>
            <a:r>
              <a:rPr lang="tr-TR" b="1" dirty="0"/>
              <a:t>manevî</a:t>
            </a:r>
            <a:r>
              <a:rPr lang="tr-TR" dirty="0"/>
              <a:t> arayışlar içine girmiştir. Kendisinin dediğine göre </a:t>
            </a:r>
            <a:r>
              <a:rPr lang="tr-TR" b="1" dirty="0" err="1"/>
              <a:t>Antakî</a:t>
            </a:r>
            <a:r>
              <a:rPr lang="tr-TR" dirty="0"/>
              <a:t> isimli bir </a:t>
            </a:r>
            <a:r>
              <a:rPr lang="tr-TR" dirty="0" err="1"/>
              <a:t>sufinin</a:t>
            </a:r>
            <a:r>
              <a:rPr lang="tr-TR" dirty="0"/>
              <a:t> eserini okumuş ve bu kitap maneviyat yolundaki ilk rehberi olmuştur. </a:t>
            </a:r>
            <a:endParaRPr lang="tr-TR" dirty="0" smtClean="0"/>
          </a:p>
          <a:p>
            <a:pPr algn="just"/>
            <a:r>
              <a:rPr lang="tr-TR" dirty="0"/>
              <a:t>Şafii </a:t>
            </a:r>
            <a:r>
              <a:rPr lang="tr-TR" dirty="0" err="1"/>
              <a:t>tabakat</a:t>
            </a:r>
            <a:r>
              <a:rPr lang="tr-TR" dirty="0"/>
              <a:t> kitaplarında yer aldığı için mezhep olarak </a:t>
            </a:r>
            <a:r>
              <a:rPr lang="tr-TR" b="1" dirty="0"/>
              <a:t>Şafii</a:t>
            </a:r>
            <a:r>
              <a:rPr lang="tr-TR" dirty="0"/>
              <a:t> olduğu düşünülmektedir. 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4752107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Hakîm </a:t>
            </a:r>
            <a:r>
              <a:rPr lang="tr-TR" altLang="tr-TR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et-</a:t>
            </a:r>
            <a:r>
              <a:rPr lang="tr-TR" altLang="tr-TR" b="1" dirty="0" err="1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tirmizî</a:t>
            </a:r>
            <a:endParaRPr lang="tr-TR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algn="just"/>
            <a:r>
              <a:rPr lang="tr-TR" sz="2000" dirty="0"/>
              <a:t>Kendi sitemine uygun gördüğü fikirleri kaynağı ne olursa olsun almakta bir beis görmemiştir. Bundan dolayı </a:t>
            </a:r>
            <a:r>
              <a:rPr lang="tr-TR" sz="2000" b="1" dirty="0"/>
              <a:t>kendisine has bir tasavvuf ve </a:t>
            </a:r>
            <a:r>
              <a:rPr lang="tr-TR" sz="2000" b="1" dirty="0" err="1"/>
              <a:t>itikadî</a:t>
            </a:r>
            <a:r>
              <a:rPr lang="tr-TR" sz="2000" b="1" dirty="0"/>
              <a:t> </a:t>
            </a:r>
            <a:r>
              <a:rPr lang="tr-TR" sz="2000" dirty="0"/>
              <a:t>anlayış geliştirmiştir. </a:t>
            </a:r>
            <a:endParaRPr lang="tr-TR" sz="2000" dirty="0" smtClean="0"/>
          </a:p>
          <a:p>
            <a:pPr algn="just"/>
            <a:r>
              <a:rPr lang="tr-TR" sz="2000" dirty="0"/>
              <a:t>Kendisinin şeyhi olduğuna dair bir bilgi mevcut değildir. Bu durumda kendisinin ihtiyaç duyduğu her fikre açık olduğu ortaya çıkmaktadır. Sadece </a:t>
            </a:r>
            <a:r>
              <a:rPr lang="tr-TR" sz="2000" b="1" dirty="0"/>
              <a:t>sohbet şeyhlerinden </a:t>
            </a:r>
            <a:r>
              <a:rPr lang="tr-TR" sz="2000" dirty="0"/>
              <a:t>bahsedilebilir</a:t>
            </a:r>
            <a:r>
              <a:rPr lang="tr-TR" sz="2000" dirty="0" smtClean="0"/>
              <a:t>.</a:t>
            </a:r>
          </a:p>
          <a:p>
            <a:pPr algn="just"/>
            <a:r>
              <a:rPr lang="tr-TR" sz="2000" dirty="0"/>
              <a:t>Fikir ve yaşantısından dolayı </a:t>
            </a:r>
            <a:r>
              <a:rPr lang="tr-TR" sz="2000" b="1" dirty="0"/>
              <a:t>sürgüne</a:t>
            </a:r>
            <a:r>
              <a:rPr lang="tr-TR" sz="2000" dirty="0"/>
              <a:t> gönderilmiştir. </a:t>
            </a:r>
            <a:endParaRPr lang="tr-TR" sz="2000" dirty="0" smtClean="0"/>
          </a:p>
          <a:p>
            <a:pPr algn="just"/>
            <a:r>
              <a:rPr lang="tr-TR" sz="2000" dirty="0"/>
              <a:t>Vefat ettikten sonra fikirlerini savunanlar </a:t>
            </a:r>
            <a:r>
              <a:rPr lang="tr-TR" sz="2000" dirty="0" smtClean="0"/>
              <a:t>kendisine </a:t>
            </a:r>
            <a:r>
              <a:rPr lang="tr-TR" sz="2000" dirty="0" err="1"/>
              <a:t>nisbetle</a:t>
            </a:r>
            <a:r>
              <a:rPr lang="tr-TR" sz="2000" dirty="0"/>
              <a:t> bir hareket oluşturmuşlardır. </a:t>
            </a:r>
            <a:endParaRPr lang="tr-TR" sz="2000" dirty="0" smtClean="0"/>
          </a:p>
          <a:p>
            <a:pPr algn="just"/>
            <a:r>
              <a:rPr lang="tr-TR" sz="2000" dirty="0"/>
              <a:t>Fikirleri </a:t>
            </a:r>
            <a:r>
              <a:rPr lang="tr-TR" sz="2000" b="1" dirty="0"/>
              <a:t>Gazali, </a:t>
            </a:r>
            <a:r>
              <a:rPr lang="tr-TR" sz="2000" b="1" dirty="0" err="1"/>
              <a:t>İbn</a:t>
            </a:r>
            <a:r>
              <a:rPr lang="tr-TR" sz="2000" b="1" dirty="0"/>
              <a:t> Arabi </a:t>
            </a:r>
            <a:r>
              <a:rPr lang="tr-TR" sz="2000" dirty="0"/>
              <a:t>gibi şahsiyetleri etkilemiştir.</a:t>
            </a:r>
          </a:p>
        </p:txBody>
      </p:sp>
    </p:spTree>
    <p:extLst>
      <p:ext uri="{BB962C8B-B14F-4D97-AF65-F5344CB8AC3E}">
        <p14:creationId xmlns:p14="http://schemas.microsoft.com/office/powerpoint/2010/main" val="27627808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Hakîm </a:t>
            </a:r>
            <a:r>
              <a:rPr lang="tr-TR" altLang="tr-TR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et-</a:t>
            </a:r>
            <a:r>
              <a:rPr lang="tr-TR" altLang="tr-TR" b="1" dirty="0" err="1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tirmizî</a:t>
            </a:r>
            <a:endParaRPr lang="tr-TR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algn="just"/>
            <a:r>
              <a:rPr lang="tr-TR" b="1" dirty="0" err="1"/>
              <a:t>Hatmü’l-Evliyâ</a:t>
            </a:r>
            <a:endParaRPr lang="tr-TR" dirty="0"/>
          </a:p>
          <a:p>
            <a:pPr algn="just"/>
            <a:r>
              <a:rPr lang="tr-TR" dirty="0" smtClean="0"/>
              <a:t>Kaynağı </a:t>
            </a:r>
            <a:r>
              <a:rPr lang="tr-TR" dirty="0"/>
              <a:t>temelde </a:t>
            </a:r>
            <a:r>
              <a:rPr lang="tr-TR" b="1" dirty="0" err="1"/>
              <a:t>Kur’ân</a:t>
            </a:r>
            <a:r>
              <a:rPr lang="tr-TR" b="1" dirty="0"/>
              <a:t> ve Sünnettir</a:t>
            </a:r>
            <a:r>
              <a:rPr lang="tr-TR" dirty="0"/>
              <a:t>.</a:t>
            </a:r>
          </a:p>
          <a:p>
            <a:pPr algn="just"/>
            <a:r>
              <a:rPr lang="tr-TR" dirty="0"/>
              <a:t>Bu eserinde farklı disiplinler tarafında tartışılan bir meseleyi kendi kanaatlerini ortaya koymaya çalışmıştır. Ayrıca kendi döneminde bu meselenin yoğun bir şekilde </a:t>
            </a:r>
            <a:r>
              <a:rPr lang="tr-TR" b="1" dirty="0"/>
              <a:t>Şiiler</a:t>
            </a:r>
            <a:r>
              <a:rPr lang="tr-TR" dirty="0"/>
              <a:t> ve </a:t>
            </a:r>
            <a:r>
              <a:rPr lang="tr-TR" b="1" dirty="0" err="1"/>
              <a:t>Sufi</a:t>
            </a:r>
            <a:r>
              <a:rPr lang="tr-TR" dirty="0"/>
              <a:t> çevreler tarafından tartışıldığı anlaşılmaktadır. </a:t>
            </a:r>
            <a:endParaRPr lang="tr-TR" dirty="0" smtClean="0"/>
          </a:p>
          <a:p>
            <a:pPr algn="just"/>
            <a:r>
              <a:rPr lang="tr-TR" b="1" dirty="0"/>
              <a:t>Soru-cevap</a:t>
            </a:r>
            <a:r>
              <a:rPr lang="tr-TR" dirty="0"/>
              <a:t> yöntemiyle kaleme alınmıştır. </a:t>
            </a:r>
            <a:endParaRPr lang="tr-TR" dirty="0" smtClean="0"/>
          </a:p>
          <a:p>
            <a:pPr algn="just"/>
            <a:r>
              <a:rPr lang="tr-TR" b="1" dirty="0"/>
              <a:t>Şiî</a:t>
            </a:r>
            <a:r>
              <a:rPr lang="tr-TR" dirty="0"/>
              <a:t> grupları ve </a:t>
            </a:r>
            <a:r>
              <a:rPr lang="tr-TR" b="1" dirty="0" err="1"/>
              <a:t>Melâmetiyye</a:t>
            </a:r>
            <a:r>
              <a:rPr lang="tr-TR" dirty="0"/>
              <a:t> hareketini ağır bir şekilde </a:t>
            </a:r>
            <a:r>
              <a:rPr lang="tr-TR" dirty="0" smtClean="0"/>
              <a:t>eleştirmiştir</a:t>
            </a:r>
            <a:r>
              <a:rPr lang="tr-TR" dirty="0"/>
              <a:t>. </a:t>
            </a:r>
            <a:endParaRPr lang="tr-TR" dirty="0" smtClean="0"/>
          </a:p>
          <a:p>
            <a:pPr algn="just"/>
            <a:r>
              <a:rPr lang="tr-TR" dirty="0"/>
              <a:t>Kendini bir otorite olarak kabul ettiği için eserinde diğer </a:t>
            </a:r>
            <a:r>
              <a:rPr lang="tr-TR" dirty="0" err="1"/>
              <a:t>sufilerden</a:t>
            </a:r>
            <a:r>
              <a:rPr lang="tr-TR" dirty="0"/>
              <a:t> neredeyse hiç </a:t>
            </a:r>
            <a:r>
              <a:rPr lang="tr-TR" b="1" dirty="0"/>
              <a:t>nakilde</a:t>
            </a:r>
            <a:r>
              <a:rPr lang="tr-TR" dirty="0"/>
              <a:t> bulunmaz. </a:t>
            </a:r>
            <a:endParaRPr lang="tr-TR" dirty="0" smtClean="0"/>
          </a:p>
          <a:p>
            <a:pPr algn="just"/>
            <a:r>
              <a:rPr lang="tr-TR" dirty="0"/>
              <a:t>Bu eserinde birçok farklı konudan bahsetmekle birlikte esasen </a:t>
            </a:r>
            <a:r>
              <a:rPr lang="tr-TR" b="1" dirty="0" err="1"/>
              <a:t>risâlet</a:t>
            </a:r>
            <a:r>
              <a:rPr lang="tr-TR" dirty="0"/>
              <a:t> ve </a:t>
            </a:r>
            <a:r>
              <a:rPr lang="tr-TR" b="1" dirty="0"/>
              <a:t>nübüvvet</a:t>
            </a:r>
            <a:r>
              <a:rPr lang="tr-TR" dirty="0"/>
              <a:t> kavramlarından hareketle özel anlamdaki velinin bu sıfatı hak edene kadar geçirdiği aşamaları tavsif ve tahlil eder. Velinin manevî ilerleyişinin psikolojik süreçleri hakkında önemli yorumlar yapar. 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35361925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İyon Toplantı Odası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İyon Toplantı Odası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 Toplantı Odası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1340</TotalTime>
  <Words>727</Words>
  <Application>Microsoft Office PowerPoint</Application>
  <PresentationFormat>Geniş ekran</PresentationFormat>
  <Paragraphs>63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Times New Roman</vt:lpstr>
      <vt:lpstr>Wingdings 3</vt:lpstr>
      <vt:lpstr>İyon Toplantı Odası</vt:lpstr>
      <vt:lpstr>TASAVVUF II  VII. YARIYIL GÜZ DÖNEMİ</vt:lpstr>
      <vt:lpstr>3. HAFTA  - - KAYNAKÇA - Ekrem Demirli, “Zahirî İlimlerin Otoritesi Karşısında Tasavvufun Meşruiyet Arayışı”, EKEV, Erzurum.    </vt:lpstr>
      <vt:lpstr>Sufilerin tasavvufi bilgiyi konumlandırma çabaları</vt:lpstr>
      <vt:lpstr>Sufilerin tasavvufi bilgiyi konumlandırma çabaları</vt:lpstr>
      <vt:lpstr>Sufilerin tasavvufi bilgiyi konumlandırma çabaları</vt:lpstr>
      <vt:lpstr>Sufilerin tasavvufi bilgiyi konumlandırma çabaları</vt:lpstr>
      <vt:lpstr>Hakîm et-tirmizî</vt:lpstr>
      <vt:lpstr>Hakîm et-tirmizî</vt:lpstr>
      <vt:lpstr>Hakîm et-tirmizî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- BİRİNCİ BÖLÜM - TASAVVUF VE TARİKATIN MAHİYETİNE DAİR SORULAR</dc:title>
  <dc:creator>ahmetcahit</dc:creator>
  <cp:lastModifiedBy>Microsoft</cp:lastModifiedBy>
  <cp:revision>126</cp:revision>
  <cp:lastPrinted>2019-02-25T11:11:47Z</cp:lastPrinted>
  <dcterms:created xsi:type="dcterms:W3CDTF">2017-02-20T05:50:03Z</dcterms:created>
  <dcterms:modified xsi:type="dcterms:W3CDTF">2020-10-22T08:20:45Z</dcterms:modified>
</cp:coreProperties>
</file>