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8" r:id="rId3"/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86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E3676-2829-465F-BE9B-6E69219C1507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3516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65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5B2B9-CCA1-4865-A907-B879CAE6F719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5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75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272F7-9498-434E-8E12-2B3DED40DD5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803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85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7042E-50B3-4205-90DB-C12CB91C1AA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117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96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FA38B-5D48-4484-99EF-157B00DE3B0D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56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06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36949-6B7E-4E6B-8C30-048358B192D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7392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244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08A71-1BD8-4C0D-A8CD-9F26756A1EED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9E1A-DA03-44D2-907E-3211F1E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3E74A-D53F-4A80-86C3-664FA52C58F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FF0066"/>
                </a:solidFill>
              </a:rPr>
              <a:t>Çevre</a:t>
            </a:r>
            <a:r>
              <a:rPr lang="en-US" sz="3200" b="1" dirty="0" smtClean="0">
                <a:solidFill>
                  <a:srgbClr val="FF0066"/>
                </a:solidFill>
              </a:rPr>
              <a:t> (girth) </a:t>
            </a:r>
            <a:r>
              <a:rPr lang="tr-TR" sz="3200" b="1" dirty="0" smtClean="0">
                <a:solidFill>
                  <a:srgbClr val="FF0066"/>
                </a:solidFill>
              </a:rPr>
              <a:t>ölçümleri</a:t>
            </a:r>
            <a:r>
              <a:rPr lang="en-US" sz="3200" b="1" dirty="0" smtClean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4648200" cy="47244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sz="2100" b="1" dirty="0" smtClean="0">
                <a:solidFill>
                  <a:srgbClr val="00CC00"/>
                </a:solidFill>
              </a:rPr>
              <a:t>ÇEVRE ÖLÇÜMLERİ, VÜCUT KOMPOZİSYONU VE VÜCUT YAĞ DAĞILIMINI ÖLÇMEK İÇİN KULLANILABİLİRLER. </a:t>
            </a:r>
          </a:p>
          <a:p>
            <a:pPr algn="just" eaLnBrk="1" hangingPunct="1">
              <a:buNone/>
            </a:pPr>
            <a:endParaRPr lang="en-US" sz="2100" b="1" dirty="0" smtClean="0">
              <a:solidFill>
                <a:srgbClr val="00CC00"/>
              </a:solidFill>
            </a:endParaRPr>
          </a:p>
          <a:p>
            <a:pPr algn="just" eaLnBrk="1" hangingPunct="1"/>
            <a:r>
              <a:rPr lang="tr-TR" sz="2100" b="1" dirty="0" smtClean="0">
                <a:solidFill>
                  <a:srgbClr val="00CC00"/>
                </a:solidFill>
              </a:rPr>
              <a:t>ÖLÇÜMLER BEZ MEZURA İLE ALINIRLAR VE NET ÖLÇÜM ELDE ETMEK İÇİN SPESİFİK ANATOMİK BÖLGELERDEN ALINMALIDIRLAR. </a:t>
            </a:r>
          </a:p>
          <a:p>
            <a:pPr algn="just" eaLnBrk="1" hangingPunct="1">
              <a:buNone/>
            </a:pPr>
            <a:endParaRPr lang="en-US" sz="2100" b="1" dirty="0" smtClean="0">
              <a:solidFill>
                <a:srgbClr val="00CC00"/>
              </a:solidFill>
            </a:endParaRPr>
          </a:p>
          <a:p>
            <a:pPr algn="just" eaLnBrk="1" hangingPunct="1"/>
            <a:r>
              <a:rPr lang="tr-TR" sz="2100" b="1" dirty="0" smtClean="0">
                <a:solidFill>
                  <a:srgbClr val="00CC00"/>
                </a:solidFill>
              </a:rPr>
              <a:t>OBES KİŞİLER İÇİN DİĞER TİP VÜCUT KOMPOZİSYONU ÖLÇÜM METOTLARINDAN  DAHA PRATİKTİRLER. </a:t>
            </a:r>
            <a:r>
              <a:rPr lang="en-US" sz="2100" b="1" dirty="0" smtClean="0">
                <a:solidFill>
                  <a:srgbClr val="00CC00"/>
                </a:solidFill>
              </a:rPr>
              <a:t> </a:t>
            </a:r>
          </a:p>
        </p:txBody>
      </p:sp>
      <p:pic>
        <p:nvPicPr>
          <p:cNvPr id="4813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56176" y="2564904"/>
            <a:ext cx="2808312" cy="2304256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B3C0FA-0E8D-4697-8503-129D9AA00B36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B23C4-FE7F-474F-BB5A-D5A61D6B87B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6600CC"/>
                </a:solidFill>
              </a:rPr>
              <a:t>Esneklik değerlendirmesi</a:t>
            </a:r>
            <a:endParaRPr lang="en-US" b="1" dirty="0" smtClean="0">
              <a:solidFill>
                <a:srgbClr val="6600CC"/>
              </a:solidFill>
            </a:endParaRP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600200"/>
            <a:ext cx="5411787" cy="46482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sz="2500" b="1" dirty="0" smtClean="0">
                <a:solidFill>
                  <a:srgbClr val="FF0066"/>
                </a:solidFill>
              </a:rPr>
              <a:t>SPESİFİK EKLEMLERDE HAREKET ALANINI  </a:t>
            </a:r>
            <a:r>
              <a:rPr lang="en-US" sz="2500" b="1" dirty="0" smtClean="0">
                <a:solidFill>
                  <a:srgbClr val="FF0066"/>
                </a:solidFill>
              </a:rPr>
              <a:t>(ROM) </a:t>
            </a:r>
            <a:r>
              <a:rPr lang="tr-TR" sz="2500" b="1" dirty="0" smtClean="0">
                <a:solidFill>
                  <a:srgbClr val="FF0066"/>
                </a:solidFill>
              </a:rPr>
              <a:t> ÖLÇER. </a:t>
            </a:r>
          </a:p>
          <a:p>
            <a:pPr algn="just" eaLnBrk="1" hangingPunct="1">
              <a:buNone/>
            </a:pPr>
            <a:endParaRPr lang="en-US" sz="2500" b="1" dirty="0" smtClean="0">
              <a:solidFill>
                <a:srgbClr val="FF0066"/>
              </a:solidFill>
            </a:endParaRPr>
          </a:p>
          <a:p>
            <a:pPr lvl="1" algn="just" eaLnBrk="1" hangingPunct="1"/>
            <a:r>
              <a:rPr lang="tr-TR" sz="1900" b="1" dirty="0" smtClean="0">
                <a:solidFill>
                  <a:srgbClr val="FF0066"/>
                </a:solidFill>
              </a:rPr>
              <a:t>GÖVDE </a:t>
            </a:r>
            <a:r>
              <a:rPr lang="en-US" sz="1900" b="1" dirty="0" smtClean="0">
                <a:solidFill>
                  <a:srgbClr val="FF0066"/>
                </a:solidFill>
              </a:rPr>
              <a:t>FLE</a:t>
            </a:r>
            <a:r>
              <a:rPr lang="tr-TR" sz="1900" b="1" dirty="0" smtClean="0">
                <a:solidFill>
                  <a:srgbClr val="FF0066"/>
                </a:solidFill>
              </a:rPr>
              <a:t>KS</a:t>
            </a:r>
            <a:r>
              <a:rPr lang="en-US" sz="1900" b="1" dirty="0" smtClean="0">
                <a:solidFill>
                  <a:srgbClr val="FF0066"/>
                </a:solidFill>
              </a:rPr>
              <a:t>İ</a:t>
            </a:r>
            <a:r>
              <a:rPr lang="tr-TR" sz="1900" b="1" dirty="0" smtClean="0">
                <a:solidFill>
                  <a:srgbClr val="FF0066"/>
                </a:solidFill>
              </a:rPr>
              <a:t>Y</a:t>
            </a:r>
            <a:r>
              <a:rPr lang="en-US" sz="1900" b="1" dirty="0" smtClean="0">
                <a:solidFill>
                  <a:srgbClr val="FF0066"/>
                </a:solidFill>
              </a:rPr>
              <a:t>ON</a:t>
            </a:r>
            <a:r>
              <a:rPr lang="tr-TR" sz="1900" b="1" dirty="0" smtClean="0">
                <a:solidFill>
                  <a:srgbClr val="FF0066"/>
                </a:solidFill>
              </a:rPr>
              <a:t>U</a:t>
            </a:r>
            <a:r>
              <a:rPr lang="en-US" sz="1900" b="1" dirty="0" smtClean="0">
                <a:solidFill>
                  <a:srgbClr val="FF0066"/>
                </a:solidFill>
              </a:rPr>
              <a:t> (SİT-AND-REACH)</a:t>
            </a:r>
          </a:p>
          <a:p>
            <a:pPr lvl="1" algn="just" eaLnBrk="1" hangingPunct="1"/>
            <a:r>
              <a:rPr lang="tr-TR" sz="1900" b="1" dirty="0" smtClean="0">
                <a:solidFill>
                  <a:srgbClr val="FF0066"/>
                </a:solidFill>
              </a:rPr>
              <a:t>GÖVDE</a:t>
            </a:r>
            <a:r>
              <a:rPr lang="en-US" sz="1900" b="1" dirty="0" smtClean="0">
                <a:solidFill>
                  <a:srgbClr val="FF0066"/>
                </a:solidFill>
              </a:rPr>
              <a:t> E</a:t>
            </a:r>
            <a:r>
              <a:rPr lang="tr-TR" sz="1900" b="1" dirty="0" smtClean="0">
                <a:solidFill>
                  <a:srgbClr val="FF0066"/>
                </a:solidFill>
              </a:rPr>
              <a:t>KS</a:t>
            </a:r>
            <a:r>
              <a:rPr lang="en-US" sz="1900" b="1" dirty="0" smtClean="0">
                <a:solidFill>
                  <a:srgbClr val="FF0066"/>
                </a:solidFill>
              </a:rPr>
              <a:t>T</a:t>
            </a:r>
            <a:r>
              <a:rPr lang="tr-TR" sz="1900" b="1" dirty="0" smtClean="0">
                <a:solidFill>
                  <a:srgbClr val="FF0066"/>
                </a:solidFill>
              </a:rPr>
              <a:t>A</a:t>
            </a:r>
            <a:r>
              <a:rPr lang="en-US" sz="1900" b="1" dirty="0" smtClean="0">
                <a:solidFill>
                  <a:srgbClr val="FF0066"/>
                </a:solidFill>
              </a:rPr>
              <a:t>NSİ</a:t>
            </a:r>
            <a:r>
              <a:rPr lang="tr-TR" sz="1900" b="1" dirty="0" smtClean="0">
                <a:solidFill>
                  <a:srgbClr val="FF0066"/>
                </a:solidFill>
              </a:rPr>
              <a:t>Y</a:t>
            </a:r>
            <a:r>
              <a:rPr lang="en-US" sz="1900" b="1" dirty="0" smtClean="0">
                <a:solidFill>
                  <a:srgbClr val="FF0066"/>
                </a:solidFill>
              </a:rPr>
              <a:t>ON</a:t>
            </a:r>
            <a:r>
              <a:rPr lang="tr-TR" sz="1900" b="1" dirty="0" smtClean="0">
                <a:solidFill>
                  <a:srgbClr val="FF0066"/>
                </a:solidFill>
              </a:rPr>
              <a:t>U</a:t>
            </a:r>
            <a:endParaRPr lang="en-US" sz="1900" b="1" dirty="0" smtClean="0">
              <a:solidFill>
                <a:srgbClr val="FF0066"/>
              </a:solidFill>
            </a:endParaRPr>
          </a:p>
          <a:p>
            <a:pPr lvl="1" algn="just" eaLnBrk="1" hangingPunct="1"/>
            <a:r>
              <a:rPr lang="tr-TR" sz="1900" b="1" dirty="0" smtClean="0">
                <a:solidFill>
                  <a:srgbClr val="FF0066"/>
                </a:solidFill>
              </a:rPr>
              <a:t>KALÇA</a:t>
            </a:r>
            <a:r>
              <a:rPr lang="en-US" sz="1900" b="1" dirty="0" smtClean="0">
                <a:solidFill>
                  <a:srgbClr val="FF0066"/>
                </a:solidFill>
              </a:rPr>
              <a:t> FLE</a:t>
            </a:r>
            <a:r>
              <a:rPr lang="tr-TR" sz="1900" b="1" dirty="0" smtClean="0">
                <a:solidFill>
                  <a:srgbClr val="FF0066"/>
                </a:solidFill>
              </a:rPr>
              <a:t>KS</a:t>
            </a:r>
            <a:r>
              <a:rPr lang="en-US" sz="1900" b="1" dirty="0" smtClean="0">
                <a:solidFill>
                  <a:srgbClr val="FF0066"/>
                </a:solidFill>
              </a:rPr>
              <a:t>İ</a:t>
            </a:r>
            <a:r>
              <a:rPr lang="tr-TR" sz="1900" b="1" dirty="0" smtClean="0">
                <a:solidFill>
                  <a:srgbClr val="FF0066"/>
                </a:solidFill>
              </a:rPr>
              <a:t>Y</a:t>
            </a:r>
            <a:r>
              <a:rPr lang="en-US" sz="1900" b="1" dirty="0" smtClean="0">
                <a:solidFill>
                  <a:srgbClr val="FF0066"/>
                </a:solidFill>
              </a:rPr>
              <a:t>ON</a:t>
            </a:r>
            <a:r>
              <a:rPr lang="tr-TR" sz="1900" b="1" dirty="0" smtClean="0">
                <a:solidFill>
                  <a:srgbClr val="FF0066"/>
                </a:solidFill>
              </a:rPr>
              <a:t>U</a:t>
            </a:r>
            <a:endParaRPr lang="en-US" sz="1900" b="1" dirty="0" smtClean="0">
              <a:solidFill>
                <a:srgbClr val="FF0066"/>
              </a:solidFill>
            </a:endParaRPr>
          </a:p>
          <a:p>
            <a:pPr lvl="1" algn="just" eaLnBrk="1" hangingPunct="1"/>
            <a:r>
              <a:rPr lang="tr-TR" sz="1900" b="1" dirty="0" smtClean="0">
                <a:solidFill>
                  <a:srgbClr val="FF0066"/>
                </a:solidFill>
              </a:rPr>
              <a:t>OMUZ</a:t>
            </a:r>
            <a:r>
              <a:rPr lang="en-US" sz="1900" b="1" dirty="0" smtClean="0">
                <a:solidFill>
                  <a:srgbClr val="FF0066"/>
                </a:solidFill>
              </a:rPr>
              <a:t> </a:t>
            </a:r>
            <a:r>
              <a:rPr lang="tr-TR" sz="1900" b="1" dirty="0" smtClean="0">
                <a:solidFill>
                  <a:srgbClr val="FF0066"/>
                </a:solidFill>
              </a:rPr>
              <a:t>ESNEKLİĞİ </a:t>
            </a:r>
          </a:p>
          <a:p>
            <a:pPr lvl="1" algn="just" eaLnBrk="1" hangingPunct="1">
              <a:buNone/>
            </a:pPr>
            <a:endParaRPr lang="en-US" sz="1900" b="1" dirty="0" smtClean="0">
              <a:solidFill>
                <a:srgbClr val="FF0066"/>
              </a:solidFill>
            </a:endParaRPr>
          </a:p>
          <a:p>
            <a:pPr algn="just" eaLnBrk="1" hangingPunct="1"/>
            <a:r>
              <a:rPr lang="tr-TR" sz="2500" b="1" dirty="0" smtClean="0">
                <a:solidFill>
                  <a:srgbClr val="FF0066"/>
                </a:solidFill>
              </a:rPr>
              <a:t>HERHANGİ BİR TEST UYGULAMASI YA DA EGZERSİZDE OLDUĞU GİBİ, ÖLÇÜM YAPILAN KİMSENİN SAĞLIK VE SAKATLIK HİKAYESİ DİKKATE ALINMALIDIR.</a:t>
            </a:r>
            <a:endParaRPr lang="en-US" sz="2500" b="1" dirty="0" smtClean="0">
              <a:solidFill>
                <a:srgbClr val="FF0066"/>
              </a:solidFill>
            </a:endParaRPr>
          </a:p>
        </p:txBody>
      </p:sp>
      <p:pic>
        <p:nvPicPr>
          <p:cNvPr id="50182" name="Picture 5" descr="02-02-01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286000"/>
            <a:ext cx="17716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C9305F-F1F6-4D1F-9D9B-99D328F3C144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1AACF-83E5-4331-A37E-7CA7E005B7C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66"/>
                </a:solidFill>
              </a:rPr>
              <a:t>Kuvvet değerlendirmeleri </a:t>
            </a:r>
            <a:endParaRPr lang="en-US" b="1" dirty="0" smtClean="0">
              <a:solidFill>
                <a:srgbClr val="FF0066"/>
              </a:solidFill>
            </a:endParaRP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638800" cy="43418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1900" b="1" dirty="0" smtClean="0">
                <a:solidFill>
                  <a:srgbClr val="00CC00"/>
                </a:solidFill>
              </a:rPr>
              <a:t>KASSAL KUVVET BELİRLEME ÖLÇÜMLERİ, TEK MAKSİMAL EFORDA BİR KAS YA DA KAS GRUBUNUN ORTAYA KOYDUĞU KUVVETİ BELİRLER.  </a:t>
            </a:r>
          </a:p>
          <a:p>
            <a:pPr algn="just" eaLnBrk="1" hangingPunct="1">
              <a:buNone/>
            </a:pPr>
            <a:endParaRPr lang="en-US" sz="1900" b="1" dirty="0" smtClean="0">
              <a:solidFill>
                <a:srgbClr val="00CC00"/>
              </a:solidFill>
            </a:endParaRPr>
          </a:p>
          <a:p>
            <a:pPr algn="just" eaLnBrk="1" hangingPunct="1"/>
            <a:r>
              <a:rPr lang="tr-TR" sz="1900" b="1" dirty="0" smtClean="0">
                <a:solidFill>
                  <a:srgbClr val="00CC00"/>
                </a:solidFill>
              </a:rPr>
              <a:t>KULLANILAN KASSAL KUVVET TESTLERİ : </a:t>
            </a:r>
            <a:endParaRPr lang="en-US" sz="1900" b="1" dirty="0" smtClean="0">
              <a:solidFill>
                <a:srgbClr val="00CC00"/>
              </a:solidFill>
            </a:endParaRPr>
          </a:p>
          <a:p>
            <a:pPr lvl="1" algn="just" eaLnBrk="1" hangingPunct="1"/>
            <a:r>
              <a:rPr lang="en-US" sz="1500" b="1" dirty="0" smtClean="0">
                <a:solidFill>
                  <a:srgbClr val="00CC00"/>
                </a:solidFill>
              </a:rPr>
              <a:t>1-</a:t>
            </a:r>
            <a:r>
              <a:rPr lang="tr-TR" sz="1500" b="1" dirty="0" smtClean="0">
                <a:solidFill>
                  <a:srgbClr val="00CC00"/>
                </a:solidFill>
              </a:rPr>
              <a:t>TEKRAR</a:t>
            </a:r>
            <a:r>
              <a:rPr lang="en-US" sz="1500" b="1" dirty="0" smtClean="0">
                <a:solidFill>
                  <a:srgbClr val="00CC00"/>
                </a:solidFill>
              </a:rPr>
              <a:t> MA</a:t>
            </a:r>
            <a:r>
              <a:rPr lang="tr-TR" sz="1500" b="1" dirty="0" smtClean="0">
                <a:solidFill>
                  <a:srgbClr val="00CC00"/>
                </a:solidFill>
              </a:rPr>
              <a:t>KS</a:t>
            </a:r>
            <a:r>
              <a:rPr lang="en-US" sz="1500" b="1" dirty="0" smtClean="0">
                <a:solidFill>
                  <a:srgbClr val="00CC00"/>
                </a:solidFill>
              </a:rPr>
              <a:t>İMUM (1 RM) BEN</a:t>
            </a:r>
            <a:r>
              <a:rPr lang="tr-TR" sz="1500" b="1" dirty="0" smtClean="0">
                <a:solidFill>
                  <a:srgbClr val="00CC00"/>
                </a:solidFill>
              </a:rPr>
              <a:t>Ç</a:t>
            </a:r>
            <a:r>
              <a:rPr lang="en-US" sz="1500" b="1" dirty="0" smtClean="0">
                <a:solidFill>
                  <a:srgbClr val="00CC00"/>
                </a:solidFill>
              </a:rPr>
              <a:t> PRES</a:t>
            </a:r>
          </a:p>
          <a:p>
            <a:pPr lvl="1" algn="just" eaLnBrk="1" hangingPunct="1"/>
            <a:r>
              <a:rPr lang="en-US" sz="1500" b="1" dirty="0" smtClean="0">
                <a:solidFill>
                  <a:srgbClr val="00CC00"/>
                </a:solidFill>
              </a:rPr>
              <a:t>1 RM LEG PRES</a:t>
            </a:r>
            <a:endParaRPr lang="tr-TR" sz="1500" b="1" dirty="0" smtClean="0">
              <a:solidFill>
                <a:srgbClr val="00CC00"/>
              </a:solidFill>
            </a:endParaRPr>
          </a:p>
          <a:p>
            <a:pPr lvl="1" algn="just" eaLnBrk="1" hangingPunct="1">
              <a:buNone/>
            </a:pPr>
            <a:endParaRPr lang="en-US" sz="1500" b="1" dirty="0" smtClean="0">
              <a:solidFill>
                <a:srgbClr val="00CC00"/>
              </a:solidFill>
            </a:endParaRPr>
          </a:p>
          <a:p>
            <a:pPr algn="just" eaLnBrk="1" hangingPunct="1"/>
            <a:r>
              <a:rPr lang="en-US" sz="1900" b="1" dirty="0" smtClean="0">
                <a:solidFill>
                  <a:srgbClr val="00CC00"/>
                </a:solidFill>
              </a:rPr>
              <a:t>1 RM </a:t>
            </a:r>
            <a:r>
              <a:rPr lang="tr-TR" sz="1900" b="1" dirty="0" smtClean="0">
                <a:solidFill>
                  <a:srgbClr val="00CC00"/>
                </a:solidFill>
              </a:rPr>
              <a:t>KUVVET TESTİ, RİSKLARİ YARARLARINDA FAZLA OLMASI NEDENİ İLE ÇOK KULLANILMAZ. </a:t>
            </a:r>
          </a:p>
          <a:p>
            <a:pPr algn="just" eaLnBrk="1" hangingPunct="1">
              <a:buNone/>
            </a:pPr>
            <a:endParaRPr lang="en-US" sz="1900" b="1" dirty="0" smtClean="0">
              <a:solidFill>
                <a:srgbClr val="00CC00"/>
              </a:solidFill>
            </a:endParaRPr>
          </a:p>
          <a:p>
            <a:pPr algn="just" eaLnBrk="1" hangingPunct="1"/>
            <a:r>
              <a:rPr lang="en-US" sz="1900" b="1" dirty="0" smtClean="0">
                <a:solidFill>
                  <a:srgbClr val="00CC00"/>
                </a:solidFill>
              </a:rPr>
              <a:t>10 RM TEST</a:t>
            </a:r>
            <a:r>
              <a:rPr lang="tr-TR" sz="1900" b="1" dirty="0" smtClean="0">
                <a:solidFill>
                  <a:srgbClr val="00CC00"/>
                </a:solidFill>
              </a:rPr>
              <a:t>İ DAHA GÜVENLİ BİR ALTERNATİF OLUŞTURUR. </a:t>
            </a:r>
            <a:r>
              <a:rPr lang="en-US" sz="1900" b="1" dirty="0" smtClean="0">
                <a:solidFill>
                  <a:srgbClr val="00CC00"/>
                </a:solidFill>
              </a:rPr>
              <a:t> </a:t>
            </a:r>
          </a:p>
        </p:txBody>
      </p:sp>
      <p:pic>
        <p:nvPicPr>
          <p:cNvPr id="51206" name="Picture 5" descr="02-02-03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15140" y="2357430"/>
            <a:ext cx="2571750" cy="17145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5D6517-1242-47E2-8CB4-C5ADDF960B6F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EB995-1773-49B4-BF6E-5528862E0F0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dirty="0" smtClean="0">
                <a:solidFill>
                  <a:srgbClr val="00CC00"/>
                </a:solidFill>
              </a:rPr>
              <a:t>Kassal </a:t>
            </a:r>
            <a:r>
              <a:rPr lang="tr-TR" b="1" dirty="0" err="1" smtClean="0">
                <a:solidFill>
                  <a:srgbClr val="00CC00"/>
                </a:solidFill>
              </a:rPr>
              <a:t>endurans</a:t>
            </a:r>
            <a:r>
              <a:rPr lang="tr-TR" b="1" dirty="0" smtClean="0">
                <a:solidFill>
                  <a:srgbClr val="00CC00"/>
                </a:solidFill>
              </a:rPr>
              <a:t> değerlendirmeleri </a:t>
            </a:r>
            <a:endParaRPr lang="en-US" b="1" dirty="0" smtClean="0">
              <a:solidFill>
                <a:srgbClr val="00CC00"/>
              </a:solidFill>
            </a:endParaRP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6400800" cy="434181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2500" b="1" dirty="0" smtClean="0">
                <a:solidFill>
                  <a:srgbClr val="6600CC"/>
                </a:solidFill>
              </a:rPr>
              <a:t>KASSAL ENDURANS DEĞERLENDİRMELERİ,  BİR KAS YA DA KAS GRUBUNUN TEKRARLANAN BİR ŞEKİLDE YA DA STATİK OLARAK BELLİ ZAMANDA SUBMAKSİMAL KASILABİLME YETENEĞİDİR.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500" b="1" dirty="0" smtClean="0">
              <a:solidFill>
                <a:srgbClr val="66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dirty="0" smtClean="0">
                <a:solidFill>
                  <a:srgbClr val="6600CC"/>
                </a:solidFill>
              </a:rPr>
              <a:t>KULLANILAN KASSAL ENDURANS TESTLERİ :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100" b="1" dirty="0" smtClean="0">
              <a:solidFill>
                <a:srgbClr val="6600CC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sz="1700" b="1" dirty="0" smtClean="0">
                <a:solidFill>
                  <a:srgbClr val="6600CC"/>
                </a:solidFill>
              </a:rPr>
              <a:t>PUSH-UP TEST</a:t>
            </a:r>
            <a:r>
              <a:rPr lang="tr-TR" sz="1700" b="1" dirty="0" smtClean="0">
                <a:solidFill>
                  <a:srgbClr val="6600CC"/>
                </a:solidFill>
              </a:rPr>
              <a:t>İ</a:t>
            </a:r>
            <a:endParaRPr lang="en-US" sz="1700" b="1" dirty="0" smtClean="0">
              <a:solidFill>
                <a:srgbClr val="6600CC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700" b="1" dirty="0" smtClean="0">
                <a:solidFill>
                  <a:srgbClr val="6600CC"/>
                </a:solidFill>
              </a:rPr>
              <a:t>YARIM</a:t>
            </a:r>
            <a:r>
              <a:rPr lang="en-US" sz="1700" b="1" dirty="0" smtClean="0">
                <a:solidFill>
                  <a:srgbClr val="6600CC"/>
                </a:solidFill>
              </a:rPr>
              <a:t> SİT-UP (CURL-UP) TEST</a:t>
            </a:r>
            <a:r>
              <a:rPr lang="tr-TR" sz="1700" b="1" dirty="0" smtClean="0">
                <a:solidFill>
                  <a:srgbClr val="6600CC"/>
                </a:solidFill>
              </a:rPr>
              <a:t>İ</a:t>
            </a:r>
            <a:endParaRPr lang="en-US" sz="1700" b="1" dirty="0" smtClean="0">
              <a:solidFill>
                <a:srgbClr val="6600CC"/>
              </a:solidFill>
            </a:endParaRPr>
          </a:p>
        </p:txBody>
      </p:sp>
      <p:pic>
        <p:nvPicPr>
          <p:cNvPr id="52230" name="Picture 5" descr="02-02-03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72250" y="3714752"/>
            <a:ext cx="2571750" cy="1743075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4224BA-A607-49D0-944F-62D80669945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0328A-BA66-4F30-AA8B-1C81074811E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91279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6600CC"/>
                </a:solidFill>
              </a:rPr>
              <a:t>ACSM’</a:t>
            </a:r>
            <a:r>
              <a:rPr lang="tr-TR" sz="2800" b="1" dirty="0" smtClean="0">
                <a:solidFill>
                  <a:srgbClr val="6600CC"/>
                </a:solidFill>
              </a:rPr>
              <a:t>in testi sonlandırma kriteri 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8674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ANJİNA YA DA ANJİNA BENZERİ BELİRTİLERİN ORTAYA ÇIKMASI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EGZERSİZ ŞİDDETİNİN ARTIŞI İLE BİRLİKTE SİSTOLİK KAN BASINCINDA ÖNEMLİ DÜŞÜŞ </a:t>
            </a:r>
            <a:r>
              <a:rPr lang="en-US" sz="1500" b="1" dirty="0" smtClean="0">
                <a:solidFill>
                  <a:srgbClr val="FF0066"/>
                </a:solidFill>
              </a:rPr>
              <a:t>(20 MMHG) </a:t>
            </a:r>
            <a:r>
              <a:rPr lang="tr-TR" sz="1500" b="1" dirty="0" smtClean="0">
                <a:solidFill>
                  <a:srgbClr val="FF0066"/>
                </a:solidFill>
              </a:rPr>
              <a:t> VEYA SİSTOLİK KAN BASINCINDA ARTIŞ OLMAYIŞI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KAN BASINCINDA AŞIRI ARTIŞ </a:t>
            </a:r>
            <a:r>
              <a:rPr lang="en-US" sz="1500" b="1" dirty="0" smtClean="0">
                <a:solidFill>
                  <a:srgbClr val="FF0066"/>
                </a:solidFill>
              </a:rPr>
              <a:t>: S</a:t>
            </a:r>
            <a:r>
              <a:rPr lang="tr-TR" sz="1500" b="1" dirty="0" smtClean="0">
                <a:solidFill>
                  <a:srgbClr val="FF0066"/>
                </a:solidFill>
              </a:rPr>
              <a:t>İ</a:t>
            </a:r>
            <a:r>
              <a:rPr lang="en-US" sz="1500" b="1" dirty="0" smtClean="0">
                <a:solidFill>
                  <a:srgbClr val="FF0066"/>
                </a:solidFill>
              </a:rPr>
              <a:t>STOLİ</a:t>
            </a:r>
            <a:r>
              <a:rPr lang="tr-TR" sz="1500" b="1" dirty="0" smtClean="0">
                <a:solidFill>
                  <a:srgbClr val="FF0066"/>
                </a:solidFill>
              </a:rPr>
              <a:t>K BASINÇ</a:t>
            </a:r>
            <a:r>
              <a:rPr lang="en-US" sz="1500" b="1" dirty="0" smtClean="0">
                <a:solidFill>
                  <a:srgbClr val="FF0066"/>
                </a:solidFill>
              </a:rPr>
              <a:t> &gt;260 MMHG </a:t>
            </a:r>
            <a:r>
              <a:rPr lang="tr-TR" sz="1500" b="1" dirty="0" smtClean="0">
                <a:solidFill>
                  <a:srgbClr val="FF0066"/>
                </a:solidFill>
              </a:rPr>
              <a:t>VEYA</a:t>
            </a:r>
            <a:r>
              <a:rPr lang="en-US" sz="1500" b="1" dirty="0" smtClean="0">
                <a:solidFill>
                  <a:srgbClr val="FF0066"/>
                </a:solidFill>
              </a:rPr>
              <a:t> Dİ</a:t>
            </a:r>
            <a:r>
              <a:rPr lang="tr-TR" sz="1500" b="1" dirty="0" smtClean="0">
                <a:solidFill>
                  <a:srgbClr val="FF0066"/>
                </a:solidFill>
              </a:rPr>
              <a:t>Y</a:t>
            </a:r>
            <a:r>
              <a:rPr lang="en-US" sz="1500" b="1" dirty="0" smtClean="0">
                <a:solidFill>
                  <a:srgbClr val="FF0066"/>
                </a:solidFill>
              </a:rPr>
              <a:t>ASTOLİ</a:t>
            </a:r>
            <a:r>
              <a:rPr lang="tr-TR" sz="1500" b="1" dirty="0" smtClean="0">
                <a:solidFill>
                  <a:srgbClr val="FF0066"/>
                </a:solidFill>
              </a:rPr>
              <a:t>K BASINÇ</a:t>
            </a:r>
            <a:r>
              <a:rPr lang="en-US" sz="1500" b="1" dirty="0" smtClean="0">
                <a:solidFill>
                  <a:srgbClr val="FF0066"/>
                </a:solidFill>
              </a:rPr>
              <a:t> &gt;115 MMHG</a:t>
            </a:r>
            <a:endParaRPr lang="tr-TR" sz="1500" b="1" dirty="0">
              <a:solidFill>
                <a:srgbClr val="FF006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ZAYIF PERFUZYON BELİRTİLERİ (ORGANA KAN AKIŞI)</a:t>
            </a:r>
            <a:r>
              <a:rPr lang="en-US" sz="1500" b="1" dirty="0" smtClean="0">
                <a:solidFill>
                  <a:srgbClr val="FF0066"/>
                </a:solidFill>
              </a:rPr>
              <a:t>:</a:t>
            </a:r>
            <a:r>
              <a:rPr lang="tr-TR" sz="1500" b="1" dirty="0" smtClean="0">
                <a:solidFill>
                  <a:srgbClr val="FF0066"/>
                </a:solidFill>
              </a:rPr>
              <a:t> BAŞ DÖNMESİ</a:t>
            </a:r>
            <a:r>
              <a:rPr lang="en-US" sz="1500" b="1" dirty="0" smtClean="0">
                <a:solidFill>
                  <a:srgbClr val="FF0066"/>
                </a:solidFill>
              </a:rPr>
              <a:t>, </a:t>
            </a:r>
            <a:r>
              <a:rPr lang="tr-TR" sz="1500" b="1" dirty="0" smtClean="0">
                <a:solidFill>
                  <a:srgbClr val="FF0066"/>
                </a:solidFill>
              </a:rPr>
              <a:t>KAFA KARIŞIKLIĞI</a:t>
            </a:r>
            <a:r>
              <a:rPr lang="en-US" sz="1500" b="1" dirty="0" smtClean="0">
                <a:solidFill>
                  <a:srgbClr val="FF0066"/>
                </a:solidFill>
              </a:rPr>
              <a:t>, ATA</a:t>
            </a:r>
            <a:r>
              <a:rPr lang="tr-TR" sz="1500" b="1" dirty="0" smtClean="0">
                <a:solidFill>
                  <a:srgbClr val="FF0066"/>
                </a:solidFill>
              </a:rPr>
              <a:t>KSİ</a:t>
            </a:r>
            <a:r>
              <a:rPr lang="en-US" sz="1500" b="1" dirty="0" smtClean="0">
                <a:solidFill>
                  <a:srgbClr val="FF0066"/>
                </a:solidFill>
              </a:rPr>
              <a:t> (</a:t>
            </a:r>
            <a:r>
              <a:rPr lang="tr-TR" sz="1500" b="1" dirty="0" smtClean="0">
                <a:solidFill>
                  <a:srgbClr val="FF0066"/>
                </a:solidFill>
              </a:rPr>
              <a:t>KOORDİNASYONSUZ HAREKET</a:t>
            </a:r>
            <a:r>
              <a:rPr lang="en-US" sz="1500" b="1" dirty="0" smtClean="0">
                <a:solidFill>
                  <a:srgbClr val="FF0066"/>
                </a:solidFill>
              </a:rPr>
              <a:t>), </a:t>
            </a:r>
            <a:r>
              <a:rPr lang="tr-TR" sz="1500" b="1" dirty="0" smtClean="0">
                <a:solidFill>
                  <a:srgbClr val="FF0066"/>
                </a:solidFill>
              </a:rPr>
              <a:t>BENİZ SOLGUNLUĞU</a:t>
            </a:r>
            <a:r>
              <a:rPr lang="en-US" sz="1500" b="1" dirty="0" smtClean="0">
                <a:solidFill>
                  <a:srgbClr val="FF0066"/>
                </a:solidFill>
              </a:rPr>
              <a:t>,</a:t>
            </a:r>
            <a:r>
              <a:rPr lang="tr-TR" sz="1500" b="1" dirty="0" smtClean="0">
                <a:solidFill>
                  <a:srgbClr val="FF0066"/>
                </a:solidFill>
              </a:rPr>
              <a:t> AĞIZ ÇEVRESİNDE MORLUK</a:t>
            </a:r>
            <a:r>
              <a:rPr lang="en-US" sz="1500" b="1" dirty="0" smtClean="0">
                <a:solidFill>
                  <a:srgbClr val="FF0066"/>
                </a:solidFill>
              </a:rPr>
              <a:t>, </a:t>
            </a:r>
            <a:r>
              <a:rPr lang="tr-TR" sz="1500" b="1" dirty="0" smtClean="0">
                <a:solidFill>
                  <a:srgbClr val="FF0066"/>
                </a:solidFill>
              </a:rPr>
              <a:t>MİDE BULANTISI</a:t>
            </a:r>
            <a:r>
              <a:rPr lang="en-US" sz="1500" b="1" dirty="0" smtClean="0">
                <a:solidFill>
                  <a:srgbClr val="FF0066"/>
                </a:solidFill>
              </a:rPr>
              <a:t>, C</a:t>
            </a:r>
            <a:r>
              <a:rPr lang="tr-TR" sz="1500" b="1" dirty="0" smtClean="0">
                <a:solidFill>
                  <a:srgbClr val="FF0066"/>
                </a:solidFill>
              </a:rPr>
              <a:t>İLTTE SOĞUKLUK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ARTAN EGZERSİZ ŞİDDETİNE PARALEL OLARAK NABZIN YÜKSELMEMESİ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KALP RİTMİNDE FARKEDİLİR DEĞİŞİM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DENEK DURMAK İSTER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FİZİKSEL VEYA SÖZEL AŞIRI YORGUNLUK BELİRTİLERİ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TEST YAPILAN ALETLERİN BOZULMASI</a:t>
            </a:r>
            <a:endParaRPr lang="en-US" sz="1500" b="1" dirty="0" smtClean="0">
              <a:solidFill>
                <a:srgbClr val="FF0066"/>
              </a:solidFill>
            </a:endParaRPr>
          </a:p>
        </p:txBody>
      </p:sp>
      <p:pic>
        <p:nvPicPr>
          <p:cNvPr id="53254" name="Picture 5" descr="02-014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162800" y="2209800"/>
            <a:ext cx="1781175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B03206-2B4A-4DD3-8E04-26660131F6A6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8C4B2-8ADB-41BF-ADE5-894DCDD320C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</a:rPr>
              <a:t>Tekrar değerlendirme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4114800" cy="434181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2100" b="1" dirty="0" smtClean="0"/>
              <a:t>ÖLÇÜLEBİLİR DEĞİŞİMLER GENELDE 4-6 HAFTA ALIR.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1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sz="2100" b="1" dirty="0" smtClean="0"/>
              <a:t>TAKİP ETME AMAÇLI İLK DEĞERLENDİRME, ANTRENMAN UYGULAMASINDAN SONRAKİ 4-12 HAFTA İÇİNDE YAPILMALIDIR.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sz="2100" b="1" dirty="0" smtClean="0"/>
              <a:t>  </a:t>
            </a:r>
            <a:endParaRPr lang="en-US" sz="21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sz="2100" b="1" dirty="0" smtClean="0"/>
              <a:t>TAKİP ETME AMAÇLI DEĞERLENDİRMELERDE ELDE EDİLEN BİLGİLER, ÖLÇÜM YAPILAN KİŞİLERİ MOTİVE ETMEK VE GELECEKTEKİ EGZERSİZ PROGRAMLARINI HAZIRLAMADA KULLANILABİLİR.   </a:t>
            </a:r>
            <a:endParaRPr lang="en-US" sz="2100" b="1" dirty="0" smtClean="0"/>
          </a:p>
        </p:txBody>
      </p:sp>
      <p:pic>
        <p:nvPicPr>
          <p:cNvPr id="54278" name="Picture 4" descr="Ace_10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2286000"/>
            <a:ext cx="3581400" cy="23876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8EB0FD-64BE-48EC-8EB6-E35D395B8DC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721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597</Words>
  <Application>Microsoft Office PowerPoint</Application>
  <PresentationFormat>Ekran Gösterisi (4:3)</PresentationFormat>
  <Paragraphs>102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Ofis Teması</vt:lpstr>
      <vt:lpstr>  BSÖ 201      (2 2) 3 EGZERSİZ FİZYOLOJİSİ </vt:lpstr>
      <vt:lpstr>Çevre (girth) ölçümleri </vt:lpstr>
      <vt:lpstr>Esneklik değerlendirmesi</vt:lpstr>
      <vt:lpstr>Kuvvet değerlendirmeleri </vt:lpstr>
      <vt:lpstr>Kassal endurans değerlendirmeleri </vt:lpstr>
      <vt:lpstr>ACSM’in testi sonlandırma kriteri </vt:lpstr>
      <vt:lpstr>Tekrar değerlendirme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149</cp:revision>
  <dcterms:created xsi:type="dcterms:W3CDTF">2013-08-23T13:39:04Z</dcterms:created>
  <dcterms:modified xsi:type="dcterms:W3CDTF">2017-08-14T12:50:57Z</dcterms:modified>
</cp:coreProperties>
</file>