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78" r:id="rId3"/>
    <p:sldId id="280" r:id="rId4"/>
    <p:sldId id="281" r:id="rId5"/>
    <p:sldId id="282" r:id="rId6"/>
    <p:sldId id="283" r:id="rId7"/>
    <p:sldId id="284" r:id="rId8"/>
    <p:sldId id="285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6600CC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36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B349E3-9EC4-4509-8034-E49D70A9DD85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F1DC6-C219-4A29-AB9A-E9D1C14F3E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5866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FA74AB-A885-4849-83FF-50C6A5BC30B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43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4499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3450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8E3676-2829-465F-BE9B-6E69219C1507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93516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6547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3654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A5B2B9-CCA1-4865-A907-B879CAE6F719}" type="slidenum">
              <a:rPr lang="en-US" smtClean="0"/>
              <a:pPr/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8583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7571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37572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E272F7-9498-434E-8E12-2B3DED40DD5A}" type="slidenum">
              <a:rPr lang="en-US" smtClean="0"/>
              <a:pPr/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480358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8595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3859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E7042E-50B3-4205-90DB-C12CB91C1AA0}" type="slidenum">
              <a:rPr lang="en-US" smtClean="0"/>
              <a:pPr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281178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9619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3962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2FA38B-5D48-4484-99EF-157B00DE3B0D}" type="slidenum">
              <a:rPr lang="en-US" smtClean="0"/>
              <a:pPr/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25669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0643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4064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536949-6B7E-4E6B-8C30-048358B192D2}" type="slidenum">
              <a:rPr lang="en-US" smtClean="0"/>
              <a:pPr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673923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7267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6726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322E36-8946-48D0-A6CA-C53076EB55F6}" type="slidenum">
              <a:rPr lang="en-US" smtClean="0"/>
              <a:pPr/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12449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08A71-1BD8-4C0D-A8CD-9F26756A1EED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A9E1A-DA03-44D2-907E-3211F1EDAA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ctrTitle"/>
          </p:nvPr>
        </p:nvSpPr>
        <p:spPr>
          <a:xfrm>
            <a:off x="571472" y="357166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b="1" dirty="0" smtClean="0">
                <a:solidFill>
                  <a:srgbClr val="C00000"/>
                </a:solidFill>
              </a:rPr>
              <a:t>BSÖ 201      (2 2) 3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i="1" dirty="0" smtClean="0">
                <a:solidFill>
                  <a:srgbClr val="002060"/>
                </a:solidFill>
                <a:latin typeface="Arial Rounded MT Bold" pitchFamily="34" charset="0"/>
              </a:rPr>
              <a:t>EGZERSİZ FİZYOLOJİSİ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3075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4071958"/>
          </a:xfrm>
        </p:spPr>
        <p:txBody>
          <a:bodyPr>
            <a:normAutofit/>
          </a:bodyPr>
          <a:lstStyle/>
          <a:p>
            <a:pPr eaLnBrk="1" hangingPunct="1"/>
            <a:endParaRPr lang="tr-TR" dirty="0" smtClean="0"/>
          </a:p>
          <a:p>
            <a:pPr eaLnBrk="1" hangingPunct="1"/>
            <a:endParaRPr lang="tr-TR" dirty="0" smtClean="0"/>
          </a:p>
          <a:p>
            <a:pPr eaLnBrk="1" hangingPunct="1"/>
            <a:endParaRPr lang="tr-TR" sz="2800" dirty="0" smtClean="0"/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Ankara Üniversitesi</a:t>
            </a:r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Spor Bilimleri Fakültesi</a:t>
            </a:r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Beden Eğitimi ve Spor </a:t>
            </a:r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Öğretmenliği Bölümü</a:t>
            </a:r>
          </a:p>
          <a:p>
            <a:pPr eaLnBrk="1" hangingPunct="1"/>
            <a:endParaRPr lang="tr-TR" sz="2800" dirty="0" smtClean="0"/>
          </a:p>
        </p:txBody>
      </p:sp>
      <p:pic>
        <p:nvPicPr>
          <p:cNvPr id="3076" name="Picture 4" descr="Ace_244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2057400"/>
            <a:ext cx="274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4" descr="Ace_246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2057400"/>
            <a:ext cx="274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47" descr="02-06-007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86116" y="2143116"/>
            <a:ext cx="257175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6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E2F5ED8-0D93-4633-8F46-0EBC80947D08}" type="datetime1">
              <a:rPr lang="tr-TR" smtClean="0"/>
              <a:pPr/>
              <a:t>14.8.2017</a:t>
            </a:fld>
            <a:endParaRPr lang="en-US" smtClean="0"/>
          </a:p>
        </p:txBody>
      </p:sp>
      <p:sp>
        <p:nvSpPr>
          <p:cNvPr id="3080" name="7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33E776-EC7B-4B54-A980-7D797993962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81" name="8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63E74A-D53F-4A80-86C3-664FA52C58F7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/>
          <a:lstStyle/>
          <a:p>
            <a:pPr eaLnBrk="1" hangingPunct="1"/>
            <a:r>
              <a:rPr lang="tr-TR" sz="3200" b="1" dirty="0" smtClean="0">
                <a:solidFill>
                  <a:srgbClr val="FF0066"/>
                </a:solidFill>
              </a:rPr>
              <a:t>Çevre</a:t>
            </a:r>
            <a:r>
              <a:rPr lang="en-US" sz="3200" b="1" dirty="0" smtClean="0">
                <a:solidFill>
                  <a:srgbClr val="FF0066"/>
                </a:solidFill>
              </a:rPr>
              <a:t> (girth) </a:t>
            </a:r>
            <a:r>
              <a:rPr lang="tr-TR" sz="3200" b="1" dirty="0" smtClean="0">
                <a:solidFill>
                  <a:srgbClr val="FF0066"/>
                </a:solidFill>
              </a:rPr>
              <a:t>ölçümleri</a:t>
            </a:r>
            <a:r>
              <a:rPr lang="en-US" sz="3200" b="1" dirty="0" smtClean="0">
                <a:solidFill>
                  <a:srgbClr val="FF0066"/>
                </a:solidFill>
              </a:rPr>
              <a:t> </a:t>
            </a:r>
          </a:p>
        </p:txBody>
      </p:sp>
      <p:sp>
        <p:nvSpPr>
          <p:cNvPr id="4813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19200" y="1600200"/>
            <a:ext cx="4648200" cy="472440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tr-TR" sz="2100" b="1" dirty="0" smtClean="0">
                <a:solidFill>
                  <a:srgbClr val="00CC00"/>
                </a:solidFill>
              </a:rPr>
              <a:t>ÇEVRE ÖLÇÜMLERİ, VÜCUT KOMPOZİSYONU VE VÜCUT YAĞ DAĞILIMINI ÖLÇMEK İÇİN KULLANILABİLİRLER. </a:t>
            </a:r>
          </a:p>
          <a:p>
            <a:pPr algn="just" eaLnBrk="1" hangingPunct="1">
              <a:buNone/>
            </a:pPr>
            <a:endParaRPr lang="en-US" sz="2100" b="1" dirty="0" smtClean="0">
              <a:solidFill>
                <a:srgbClr val="00CC00"/>
              </a:solidFill>
            </a:endParaRPr>
          </a:p>
          <a:p>
            <a:pPr algn="just" eaLnBrk="1" hangingPunct="1"/>
            <a:r>
              <a:rPr lang="tr-TR" sz="2100" b="1" dirty="0" smtClean="0">
                <a:solidFill>
                  <a:srgbClr val="00CC00"/>
                </a:solidFill>
              </a:rPr>
              <a:t>ÖLÇÜMLER BEZ MEZURA İLE ALINIRLAR VE NET ÖLÇÜM ELDE ETMEK İÇİN SPESİFİK ANATOMİK BÖLGELERDEN ALINMALIDIRLAR. </a:t>
            </a:r>
          </a:p>
          <a:p>
            <a:pPr algn="just" eaLnBrk="1" hangingPunct="1">
              <a:buNone/>
            </a:pPr>
            <a:endParaRPr lang="en-US" sz="2100" b="1" dirty="0" smtClean="0">
              <a:solidFill>
                <a:srgbClr val="00CC00"/>
              </a:solidFill>
            </a:endParaRPr>
          </a:p>
          <a:p>
            <a:pPr algn="just" eaLnBrk="1" hangingPunct="1"/>
            <a:r>
              <a:rPr lang="tr-TR" sz="2100" b="1" dirty="0" smtClean="0">
                <a:solidFill>
                  <a:srgbClr val="00CC00"/>
                </a:solidFill>
              </a:rPr>
              <a:t>OBES KİŞİLER İÇİN DİĞER TİP VÜCUT KOMPOZİSYONU ÖLÇÜM METOTLARINDAN  DAHA PRATİKTİRLER. </a:t>
            </a:r>
            <a:r>
              <a:rPr lang="en-US" sz="2100" b="1" dirty="0" smtClean="0">
                <a:solidFill>
                  <a:srgbClr val="00CC00"/>
                </a:solidFill>
              </a:rPr>
              <a:t> </a:t>
            </a:r>
          </a:p>
        </p:txBody>
      </p:sp>
      <p:pic>
        <p:nvPicPr>
          <p:cNvPr id="48134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156176" y="2564904"/>
            <a:ext cx="2808312" cy="2304256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2B3C0FA-0E8D-4697-8503-129D9AA00B36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AB23C4-FE7F-474F-BB5A-D5A61D6B87B8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tr-TR" b="1" dirty="0" smtClean="0">
                <a:solidFill>
                  <a:srgbClr val="6600CC"/>
                </a:solidFill>
              </a:rPr>
              <a:t>Esneklik değerlendirmesi</a:t>
            </a:r>
            <a:endParaRPr lang="en-US" b="1" dirty="0" smtClean="0">
              <a:solidFill>
                <a:srgbClr val="6600CC"/>
              </a:solidFill>
            </a:endParaRPr>
          </a:p>
        </p:txBody>
      </p:sp>
      <p:sp>
        <p:nvSpPr>
          <p:cNvPr id="5018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70013" y="1600200"/>
            <a:ext cx="5411787" cy="464820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tr-TR" sz="2500" b="1" dirty="0" smtClean="0">
                <a:solidFill>
                  <a:srgbClr val="FF0066"/>
                </a:solidFill>
              </a:rPr>
              <a:t>SPESİFİK EKLEMLERDE HAREKET ALANINI  </a:t>
            </a:r>
            <a:r>
              <a:rPr lang="en-US" sz="2500" b="1" dirty="0" smtClean="0">
                <a:solidFill>
                  <a:srgbClr val="FF0066"/>
                </a:solidFill>
              </a:rPr>
              <a:t>(ROM) </a:t>
            </a:r>
            <a:r>
              <a:rPr lang="tr-TR" sz="2500" b="1" dirty="0" smtClean="0">
                <a:solidFill>
                  <a:srgbClr val="FF0066"/>
                </a:solidFill>
              </a:rPr>
              <a:t> ÖLÇER. </a:t>
            </a:r>
          </a:p>
          <a:p>
            <a:pPr algn="just" eaLnBrk="1" hangingPunct="1">
              <a:buNone/>
            </a:pPr>
            <a:endParaRPr lang="en-US" sz="2500" b="1" dirty="0" smtClean="0">
              <a:solidFill>
                <a:srgbClr val="FF0066"/>
              </a:solidFill>
            </a:endParaRPr>
          </a:p>
          <a:p>
            <a:pPr lvl="1" algn="just" eaLnBrk="1" hangingPunct="1"/>
            <a:r>
              <a:rPr lang="tr-TR" sz="1900" b="1" dirty="0" smtClean="0">
                <a:solidFill>
                  <a:srgbClr val="FF0066"/>
                </a:solidFill>
              </a:rPr>
              <a:t>GÖVDE </a:t>
            </a:r>
            <a:r>
              <a:rPr lang="en-US" sz="1900" b="1" dirty="0" smtClean="0">
                <a:solidFill>
                  <a:srgbClr val="FF0066"/>
                </a:solidFill>
              </a:rPr>
              <a:t>FLE</a:t>
            </a:r>
            <a:r>
              <a:rPr lang="tr-TR" sz="1900" b="1" dirty="0" smtClean="0">
                <a:solidFill>
                  <a:srgbClr val="FF0066"/>
                </a:solidFill>
              </a:rPr>
              <a:t>KS</a:t>
            </a:r>
            <a:r>
              <a:rPr lang="en-US" sz="1900" b="1" dirty="0" smtClean="0">
                <a:solidFill>
                  <a:srgbClr val="FF0066"/>
                </a:solidFill>
              </a:rPr>
              <a:t>İ</a:t>
            </a:r>
            <a:r>
              <a:rPr lang="tr-TR" sz="1900" b="1" dirty="0" smtClean="0">
                <a:solidFill>
                  <a:srgbClr val="FF0066"/>
                </a:solidFill>
              </a:rPr>
              <a:t>Y</a:t>
            </a:r>
            <a:r>
              <a:rPr lang="en-US" sz="1900" b="1" dirty="0" smtClean="0">
                <a:solidFill>
                  <a:srgbClr val="FF0066"/>
                </a:solidFill>
              </a:rPr>
              <a:t>ON</a:t>
            </a:r>
            <a:r>
              <a:rPr lang="tr-TR" sz="1900" b="1" dirty="0" smtClean="0">
                <a:solidFill>
                  <a:srgbClr val="FF0066"/>
                </a:solidFill>
              </a:rPr>
              <a:t>U</a:t>
            </a:r>
            <a:r>
              <a:rPr lang="en-US" sz="1900" b="1" dirty="0" smtClean="0">
                <a:solidFill>
                  <a:srgbClr val="FF0066"/>
                </a:solidFill>
              </a:rPr>
              <a:t> (SİT-AND-REACH)</a:t>
            </a:r>
          </a:p>
          <a:p>
            <a:pPr lvl="1" algn="just" eaLnBrk="1" hangingPunct="1"/>
            <a:r>
              <a:rPr lang="tr-TR" sz="1900" b="1" dirty="0" smtClean="0">
                <a:solidFill>
                  <a:srgbClr val="FF0066"/>
                </a:solidFill>
              </a:rPr>
              <a:t>GÖVDE</a:t>
            </a:r>
            <a:r>
              <a:rPr lang="en-US" sz="1900" b="1" dirty="0" smtClean="0">
                <a:solidFill>
                  <a:srgbClr val="FF0066"/>
                </a:solidFill>
              </a:rPr>
              <a:t> E</a:t>
            </a:r>
            <a:r>
              <a:rPr lang="tr-TR" sz="1900" b="1" dirty="0" smtClean="0">
                <a:solidFill>
                  <a:srgbClr val="FF0066"/>
                </a:solidFill>
              </a:rPr>
              <a:t>KS</a:t>
            </a:r>
            <a:r>
              <a:rPr lang="en-US" sz="1900" b="1" dirty="0" smtClean="0">
                <a:solidFill>
                  <a:srgbClr val="FF0066"/>
                </a:solidFill>
              </a:rPr>
              <a:t>T</a:t>
            </a:r>
            <a:r>
              <a:rPr lang="tr-TR" sz="1900" b="1" dirty="0" smtClean="0">
                <a:solidFill>
                  <a:srgbClr val="FF0066"/>
                </a:solidFill>
              </a:rPr>
              <a:t>A</a:t>
            </a:r>
            <a:r>
              <a:rPr lang="en-US" sz="1900" b="1" dirty="0" smtClean="0">
                <a:solidFill>
                  <a:srgbClr val="FF0066"/>
                </a:solidFill>
              </a:rPr>
              <a:t>NSİ</a:t>
            </a:r>
            <a:r>
              <a:rPr lang="tr-TR" sz="1900" b="1" dirty="0" smtClean="0">
                <a:solidFill>
                  <a:srgbClr val="FF0066"/>
                </a:solidFill>
              </a:rPr>
              <a:t>Y</a:t>
            </a:r>
            <a:r>
              <a:rPr lang="en-US" sz="1900" b="1" dirty="0" smtClean="0">
                <a:solidFill>
                  <a:srgbClr val="FF0066"/>
                </a:solidFill>
              </a:rPr>
              <a:t>ON</a:t>
            </a:r>
            <a:r>
              <a:rPr lang="tr-TR" sz="1900" b="1" dirty="0" smtClean="0">
                <a:solidFill>
                  <a:srgbClr val="FF0066"/>
                </a:solidFill>
              </a:rPr>
              <a:t>U</a:t>
            </a:r>
            <a:endParaRPr lang="en-US" sz="1900" b="1" dirty="0" smtClean="0">
              <a:solidFill>
                <a:srgbClr val="FF0066"/>
              </a:solidFill>
            </a:endParaRPr>
          </a:p>
          <a:p>
            <a:pPr lvl="1" algn="just" eaLnBrk="1" hangingPunct="1"/>
            <a:r>
              <a:rPr lang="tr-TR" sz="1900" b="1" dirty="0" smtClean="0">
                <a:solidFill>
                  <a:srgbClr val="FF0066"/>
                </a:solidFill>
              </a:rPr>
              <a:t>KALÇA</a:t>
            </a:r>
            <a:r>
              <a:rPr lang="en-US" sz="1900" b="1" dirty="0" smtClean="0">
                <a:solidFill>
                  <a:srgbClr val="FF0066"/>
                </a:solidFill>
              </a:rPr>
              <a:t> FLE</a:t>
            </a:r>
            <a:r>
              <a:rPr lang="tr-TR" sz="1900" b="1" dirty="0" smtClean="0">
                <a:solidFill>
                  <a:srgbClr val="FF0066"/>
                </a:solidFill>
              </a:rPr>
              <a:t>KS</a:t>
            </a:r>
            <a:r>
              <a:rPr lang="en-US" sz="1900" b="1" dirty="0" smtClean="0">
                <a:solidFill>
                  <a:srgbClr val="FF0066"/>
                </a:solidFill>
              </a:rPr>
              <a:t>İ</a:t>
            </a:r>
            <a:r>
              <a:rPr lang="tr-TR" sz="1900" b="1" dirty="0" smtClean="0">
                <a:solidFill>
                  <a:srgbClr val="FF0066"/>
                </a:solidFill>
              </a:rPr>
              <a:t>Y</a:t>
            </a:r>
            <a:r>
              <a:rPr lang="en-US" sz="1900" b="1" dirty="0" smtClean="0">
                <a:solidFill>
                  <a:srgbClr val="FF0066"/>
                </a:solidFill>
              </a:rPr>
              <a:t>ON</a:t>
            </a:r>
            <a:r>
              <a:rPr lang="tr-TR" sz="1900" b="1" dirty="0" smtClean="0">
                <a:solidFill>
                  <a:srgbClr val="FF0066"/>
                </a:solidFill>
              </a:rPr>
              <a:t>U</a:t>
            </a:r>
            <a:endParaRPr lang="en-US" sz="1900" b="1" dirty="0" smtClean="0">
              <a:solidFill>
                <a:srgbClr val="FF0066"/>
              </a:solidFill>
            </a:endParaRPr>
          </a:p>
          <a:p>
            <a:pPr lvl="1" algn="just" eaLnBrk="1" hangingPunct="1"/>
            <a:r>
              <a:rPr lang="tr-TR" sz="1900" b="1" dirty="0" smtClean="0">
                <a:solidFill>
                  <a:srgbClr val="FF0066"/>
                </a:solidFill>
              </a:rPr>
              <a:t>OMUZ</a:t>
            </a:r>
            <a:r>
              <a:rPr lang="en-US" sz="1900" b="1" dirty="0" smtClean="0">
                <a:solidFill>
                  <a:srgbClr val="FF0066"/>
                </a:solidFill>
              </a:rPr>
              <a:t> </a:t>
            </a:r>
            <a:r>
              <a:rPr lang="tr-TR" sz="1900" b="1" dirty="0" smtClean="0">
                <a:solidFill>
                  <a:srgbClr val="FF0066"/>
                </a:solidFill>
              </a:rPr>
              <a:t>ESNEKLİĞİ </a:t>
            </a:r>
          </a:p>
          <a:p>
            <a:pPr lvl="1" algn="just" eaLnBrk="1" hangingPunct="1">
              <a:buNone/>
            </a:pPr>
            <a:endParaRPr lang="en-US" sz="1900" b="1" dirty="0" smtClean="0">
              <a:solidFill>
                <a:srgbClr val="FF0066"/>
              </a:solidFill>
            </a:endParaRPr>
          </a:p>
          <a:p>
            <a:pPr algn="just" eaLnBrk="1" hangingPunct="1"/>
            <a:r>
              <a:rPr lang="tr-TR" sz="2500" b="1" dirty="0" smtClean="0">
                <a:solidFill>
                  <a:srgbClr val="FF0066"/>
                </a:solidFill>
              </a:rPr>
              <a:t>HERHANGİ BİR TEST UYGULAMASI YA DA EGZERSİZDE OLDUĞU GİBİ, ÖLÇÜM YAPILAN KİMSENİN SAĞLIK VE SAKATLIK HİKAYESİ DİKKATE ALINMALIDIR.</a:t>
            </a:r>
            <a:endParaRPr lang="en-US" sz="2500" b="1" dirty="0" smtClean="0">
              <a:solidFill>
                <a:srgbClr val="FF0066"/>
              </a:solidFill>
            </a:endParaRPr>
          </a:p>
        </p:txBody>
      </p:sp>
      <p:pic>
        <p:nvPicPr>
          <p:cNvPr id="50182" name="Picture 5" descr="02-02-014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934200" y="2286000"/>
            <a:ext cx="1771650" cy="2667000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1C9305F-F1F6-4D1F-9D9B-99D328F3C144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D1AACF-83E5-4331-A37E-7CA7E005B7C0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/>
          <a:lstStyle/>
          <a:p>
            <a:pPr eaLnBrk="1" hangingPunct="1"/>
            <a:r>
              <a:rPr lang="tr-TR" b="1" dirty="0" smtClean="0">
                <a:solidFill>
                  <a:srgbClr val="FF0066"/>
                </a:solidFill>
              </a:rPr>
              <a:t>Kuvvet değerlendirmeleri </a:t>
            </a:r>
            <a:endParaRPr lang="en-US" b="1" dirty="0" smtClean="0">
              <a:solidFill>
                <a:srgbClr val="FF0066"/>
              </a:solidFill>
            </a:endParaRPr>
          </a:p>
        </p:txBody>
      </p:sp>
      <p:sp>
        <p:nvSpPr>
          <p:cNvPr id="5120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600200"/>
            <a:ext cx="5638800" cy="4341813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tr-TR" sz="1900" b="1" dirty="0" smtClean="0">
                <a:solidFill>
                  <a:srgbClr val="00CC00"/>
                </a:solidFill>
              </a:rPr>
              <a:t>KASSAL KUVVET BELİRLEME ÖLÇÜMLERİ, TEK MAKSİMAL EFORDA BİR KAS YA DA KAS GRUBUNUN ORTAYA KOYDUĞU KUVVETİ BELİRLER.  </a:t>
            </a:r>
          </a:p>
          <a:p>
            <a:pPr algn="just" eaLnBrk="1" hangingPunct="1">
              <a:buNone/>
            </a:pPr>
            <a:endParaRPr lang="en-US" sz="1900" b="1" dirty="0" smtClean="0">
              <a:solidFill>
                <a:srgbClr val="00CC00"/>
              </a:solidFill>
            </a:endParaRPr>
          </a:p>
          <a:p>
            <a:pPr algn="just" eaLnBrk="1" hangingPunct="1"/>
            <a:r>
              <a:rPr lang="tr-TR" sz="1900" b="1" dirty="0" smtClean="0">
                <a:solidFill>
                  <a:srgbClr val="00CC00"/>
                </a:solidFill>
              </a:rPr>
              <a:t>KULLANILAN KASSAL KUVVET TESTLERİ : </a:t>
            </a:r>
            <a:endParaRPr lang="en-US" sz="1900" b="1" dirty="0" smtClean="0">
              <a:solidFill>
                <a:srgbClr val="00CC00"/>
              </a:solidFill>
            </a:endParaRPr>
          </a:p>
          <a:p>
            <a:pPr lvl="1" algn="just" eaLnBrk="1" hangingPunct="1"/>
            <a:r>
              <a:rPr lang="en-US" sz="1500" b="1" dirty="0" smtClean="0">
                <a:solidFill>
                  <a:srgbClr val="00CC00"/>
                </a:solidFill>
              </a:rPr>
              <a:t>1-</a:t>
            </a:r>
            <a:r>
              <a:rPr lang="tr-TR" sz="1500" b="1" dirty="0" smtClean="0">
                <a:solidFill>
                  <a:srgbClr val="00CC00"/>
                </a:solidFill>
              </a:rPr>
              <a:t>TEKRAR</a:t>
            </a:r>
            <a:r>
              <a:rPr lang="en-US" sz="1500" b="1" dirty="0" smtClean="0">
                <a:solidFill>
                  <a:srgbClr val="00CC00"/>
                </a:solidFill>
              </a:rPr>
              <a:t> MA</a:t>
            </a:r>
            <a:r>
              <a:rPr lang="tr-TR" sz="1500" b="1" dirty="0" smtClean="0">
                <a:solidFill>
                  <a:srgbClr val="00CC00"/>
                </a:solidFill>
              </a:rPr>
              <a:t>KS</a:t>
            </a:r>
            <a:r>
              <a:rPr lang="en-US" sz="1500" b="1" dirty="0" smtClean="0">
                <a:solidFill>
                  <a:srgbClr val="00CC00"/>
                </a:solidFill>
              </a:rPr>
              <a:t>İMUM (1 RM) BEN</a:t>
            </a:r>
            <a:r>
              <a:rPr lang="tr-TR" sz="1500" b="1" dirty="0" smtClean="0">
                <a:solidFill>
                  <a:srgbClr val="00CC00"/>
                </a:solidFill>
              </a:rPr>
              <a:t>Ç</a:t>
            </a:r>
            <a:r>
              <a:rPr lang="en-US" sz="1500" b="1" dirty="0" smtClean="0">
                <a:solidFill>
                  <a:srgbClr val="00CC00"/>
                </a:solidFill>
              </a:rPr>
              <a:t> PRES</a:t>
            </a:r>
          </a:p>
          <a:p>
            <a:pPr lvl="1" algn="just" eaLnBrk="1" hangingPunct="1"/>
            <a:r>
              <a:rPr lang="en-US" sz="1500" b="1" dirty="0" smtClean="0">
                <a:solidFill>
                  <a:srgbClr val="00CC00"/>
                </a:solidFill>
              </a:rPr>
              <a:t>1 RM LEG PRES</a:t>
            </a:r>
            <a:endParaRPr lang="tr-TR" sz="1500" b="1" dirty="0" smtClean="0">
              <a:solidFill>
                <a:srgbClr val="00CC00"/>
              </a:solidFill>
            </a:endParaRPr>
          </a:p>
          <a:p>
            <a:pPr lvl="1" algn="just" eaLnBrk="1" hangingPunct="1">
              <a:buNone/>
            </a:pPr>
            <a:endParaRPr lang="en-US" sz="1500" b="1" dirty="0" smtClean="0">
              <a:solidFill>
                <a:srgbClr val="00CC00"/>
              </a:solidFill>
            </a:endParaRPr>
          </a:p>
          <a:p>
            <a:pPr algn="just" eaLnBrk="1" hangingPunct="1"/>
            <a:r>
              <a:rPr lang="en-US" sz="1900" b="1" dirty="0" smtClean="0">
                <a:solidFill>
                  <a:srgbClr val="00CC00"/>
                </a:solidFill>
              </a:rPr>
              <a:t>1 RM </a:t>
            </a:r>
            <a:r>
              <a:rPr lang="tr-TR" sz="1900" b="1" dirty="0" smtClean="0">
                <a:solidFill>
                  <a:srgbClr val="00CC00"/>
                </a:solidFill>
              </a:rPr>
              <a:t>KUVVET TESTİ, RİSKLARİ YARARLARINDA FAZLA OLMASI NEDENİ İLE ÇOK KULLANILMAZ. </a:t>
            </a:r>
          </a:p>
          <a:p>
            <a:pPr algn="just" eaLnBrk="1" hangingPunct="1">
              <a:buNone/>
            </a:pPr>
            <a:endParaRPr lang="en-US" sz="1900" b="1" dirty="0" smtClean="0">
              <a:solidFill>
                <a:srgbClr val="00CC00"/>
              </a:solidFill>
            </a:endParaRPr>
          </a:p>
          <a:p>
            <a:pPr algn="just" eaLnBrk="1" hangingPunct="1"/>
            <a:r>
              <a:rPr lang="en-US" sz="1900" b="1" dirty="0" smtClean="0">
                <a:solidFill>
                  <a:srgbClr val="00CC00"/>
                </a:solidFill>
              </a:rPr>
              <a:t>10 RM TEST</a:t>
            </a:r>
            <a:r>
              <a:rPr lang="tr-TR" sz="1900" b="1" dirty="0" smtClean="0">
                <a:solidFill>
                  <a:srgbClr val="00CC00"/>
                </a:solidFill>
              </a:rPr>
              <a:t>İ DAHA GÜVENLİ BİR ALTERNATİF OLUŞTURUR. </a:t>
            </a:r>
            <a:r>
              <a:rPr lang="en-US" sz="1900" b="1" dirty="0" smtClean="0">
                <a:solidFill>
                  <a:srgbClr val="00CC00"/>
                </a:solidFill>
              </a:rPr>
              <a:t> </a:t>
            </a:r>
          </a:p>
        </p:txBody>
      </p:sp>
      <p:pic>
        <p:nvPicPr>
          <p:cNvPr id="51206" name="Picture 5" descr="02-02-033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715140" y="2357430"/>
            <a:ext cx="2571750" cy="1714500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F5D6517-1242-47E2-8CB4-C5ADDF960B6F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5EB995-1773-49B4-BF6E-5528862E0F0C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5222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b="1" dirty="0" smtClean="0">
                <a:solidFill>
                  <a:srgbClr val="00CC00"/>
                </a:solidFill>
              </a:rPr>
              <a:t>Kassal </a:t>
            </a:r>
            <a:r>
              <a:rPr lang="tr-TR" b="1" dirty="0" err="1" smtClean="0">
                <a:solidFill>
                  <a:srgbClr val="00CC00"/>
                </a:solidFill>
              </a:rPr>
              <a:t>endurans</a:t>
            </a:r>
            <a:r>
              <a:rPr lang="tr-TR" b="1" dirty="0" smtClean="0">
                <a:solidFill>
                  <a:srgbClr val="00CC00"/>
                </a:solidFill>
              </a:rPr>
              <a:t> değerlendirmeleri </a:t>
            </a:r>
            <a:endParaRPr lang="en-US" b="1" dirty="0" smtClean="0">
              <a:solidFill>
                <a:srgbClr val="00CC00"/>
              </a:solidFill>
            </a:endParaRPr>
          </a:p>
        </p:txBody>
      </p:sp>
      <p:sp>
        <p:nvSpPr>
          <p:cNvPr id="5222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600200"/>
            <a:ext cx="6400800" cy="4341813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sz="2500" b="1" dirty="0" smtClean="0">
                <a:solidFill>
                  <a:srgbClr val="6600CC"/>
                </a:solidFill>
              </a:rPr>
              <a:t>KASSAL ENDURANS DEĞERLENDİRMELERİ,  BİR KAS YA DA KAS GRUBUNUN TEKRARLANAN BİR ŞEKİLDE YA DA STATİK OLARAK BELLİ ZAMANDA SUBMAKSİMAL KASILABİLME YETENEĞİDİR. </a:t>
            </a:r>
          </a:p>
          <a:p>
            <a:pPr algn="just" eaLnBrk="1" hangingPunct="1">
              <a:lnSpc>
                <a:spcPct val="90000"/>
              </a:lnSpc>
              <a:buNone/>
            </a:pPr>
            <a:endParaRPr lang="en-US" sz="2500" b="1" dirty="0" smtClean="0">
              <a:solidFill>
                <a:srgbClr val="6600CC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 sz="2100" b="1" dirty="0" smtClean="0">
                <a:solidFill>
                  <a:srgbClr val="6600CC"/>
                </a:solidFill>
              </a:rPr>
              <a:t>KULLANILAN KASSAL ENDURANS TESTLERİ : </a:t>
            </a:r>
          </a:p>
          <a:p>
            <a:pPr algn="just" eaLnBrk="1" hangingPunct="1">
              <a:lnSpc>
                <a:spcPct val="90000"/>
              </a:lnSpc>
              <a:buNone/>
            </a:pPr>
            <a:endParaRPr lang="en-US" sz="2100" b="1" dirty="0" smtClean="0">
              <a:solidFill>
                <a:srgbClr val="6600CC"/>
              </a:solidFill>
            </a:endParaRPr>
          </a:p>
          <a:p>
            <a:pPr lvl="1" algn="just" eaLnBrk="1" hangingPunct="1">
              <a:lnSpc>
                <a:spcPct val="90000"/>
              </a:lnSpc>
            </a:pPr>
            <a:r>
              <a:rPr lang="en-US" sz="1700" b="1" dirty="0" smtClean="0">
                <a:solidFill>
                  <a:srgbClr val="6600CC"/>
                </a:solidFill>
              </a:rPr>
              <a:t>PUSH-UP TEST</a:t>
            </a:r>
            <a:r>
              <a:rPr lang="tr-TR" sz="1700" b="1" dirty="0" smtClean="0">
                <a:solidFill>
                  <a:srgbClr val="6600CC"/>
                </a:solidFill>
              </a:rPr>
              <a:t>İ</a:t>
            </a:r>
            <a:endParaRPr lang="en-US" sz="1700" b="1" dirty="0" smtClean="0">
              <a:solidFill>
                <a:srgbClr val="6600CC"/>
              </a:solidFill>
            </a:endParaRPr>
          </a:p>
          <a:p>
            <a:pPr lvl="1" algn="just" eaLnBrk="1" hangingPunct="1">
              <a:lnSpc>
                <a:spcPct val="90000"/>
              </a:lnSpc>
            </a:pPr>
            <a:r>
              <a:rPr lang="tr-TR" sz="1700" b="1" dirty="0" smtClean="0">
                <a:solidFill>
                  <a:srgbClr val="6600CC"/>
                </a:solidFill>
              </a:rPr>
              <a:t>YARIM</a:t>
            </a:r>
            <a:r>
              <a:rPr lang="en-US" sz="1700" b="1" dirty="0" smtClean="0">
                <a:solidFill>
                  <a:srgbClr val="6600CC"/>
                </a:solidFill>
              </a:rPr>
              <a:t> SİT-UP (CURL-UP) TEST</a:t>
            </a:r>
            <a:r>
              <a:rPr lang="tr-TR" sz="1700" b="1" dirty="0" smtClean="0">
                <a:solidFill>
                  <a:srgbClr val="6600CC"/>
                </a:solidFill>
              </a:rPr>
              <a:t>İ</a:t>
            </a:r>
            <a:endParaRPr lang="en-US" sz="1700" b="1" dirty="0" smtClean="0">
              <a:solidFill>
                <a:srgbClr val="6600CC"/>
              </a:solidFill>
            </a:endParaRPr>
          </a:p>
        </p:txBody>
      </p:sp>
      <p:pic>
        <p:nvPicPr>
          <p:cNvPr id="52230" name="Picture 5" descr="02-02-0330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572250" y="3714752"/>
            <a:ext cx="2571750" cy="1743075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44224BA-A607-49D0-944F-62D806699458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70328A-BA66-4F30-AA8B-1C81074811E8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5325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912797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solidFill>
                  <a:srgbClr val="6600CC"/>
                </a:solidFill>
              </a:rPr>
              <a:t>ACSM’</a:t>
            </a:r>
            <a:r>
              <a:rPr lang="tr-TR" sz="2800" b="1" dirty="0" smtClean="0">
                <a:solidFill>
                  <a:srgbClr val="6600CC"/>
                </a:solidFill>
              </a:rPr>
              <a:t>in testi sonlandırma kriteri </a:t>
            </a:r>
            <a:endParaRPr lang="en-US" sz="2800" b="1" dirty="0" smtClean="0">
              <a:solidFill>
                <a:srgbClr val="6600CC"/>
              </a:solidFill>
            </a:endParaRP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524000"/>
            <a:ext cx="5867400" cy="4800600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tr-TR" sz="1500" b="1" dirty="0" smtClean="0">
                <a:solidFill>
                  <a:srgbClr val="FF0066"/>
                </a:solidFill>
              </a:rPr>
              <a:t>ANJİNA YA DA ANJİNA BENZERİ BELİRTİLERİN ORTAYA ÇIKMASI</a:t>
            </a:r>
          </a:p>
          <a:p>
            <a:pPr algn="just" eaLnBrk="1" hangingPunct="1">
              <a:lnSpc>
                <a:spcPct val="80000"/>
              </a:lnSpc>
              <a:buNone/>
            </a:pPr>
            <a:endParaRPr lang="en-US" sz="1500" b="1" dirty="0" smtClean="0">
              <a:solidFill>
                <a:srgbClr val="FF0066"/>
              </a:solidFill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sz="1500" b="1" dirty="0" smtClean="0">
                <a:solidFill>
                  <a:srgbClr val="FF0066"/>
                </a:solidFill>
              </a:rPr>
              <a:t>EGZERSİZ ŞİDDETİNİN ARTIŞI İLE BİRLİKTE SİSTOLİK KAN BASINCINDA ÖNEMLİ DÜŞÜŞ </a:t>
            </a:r>
            <a:r>
              <a:rPr lang="en-US" sz="1500" b="1" dirty="0" smtClean="0">
                <a:solidFill>
                  <a:srgbClr val="FF0066"/>
                </a:solidFill>
              </a:rPr>
              <a:t>(20 MMHG) </a:t>
            </a:r>
            <a:r>
              <a:rPr lang="tr-TR" sz="1500" b="1" dirty="0" smtClean="0">
                <a:solidFill>
                  <a:srgbClr val="FF0066"/>
                </a:solidFill>
              </a:rPr>
              <a:t> VEYA SİSTOLİK KAN BASINCINDA ARTIŞ OLMAYIŞI</a:t>
            </a:r>
          </a:p>
          <a:p>
            <a:pPr algn="just" eaLnBrk="1" hangingPunct="1">
              <a:lnSpc>
                <a:spcPct val="80000"/>
              </a:lnSpc>
              <a:buNone/>
            </a:pPr>
            <a:endParaRPr lang="en-US" sz="1500" b="1" dirty="0" smtClean="0">
              <a:solidFill>
                <a:srgbClr val="FF0066"/>
              </a:solidFill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sz="1500" b="1" dirty="0" smtClean="0">
                <a:solidFill>
                  <a:srgbClr val="FF0066"/>
                </a:solidFill>
              </a:rPr>
              <a:t>KAN BASINCINDA AŞIRI ARTIŞ </a:t>
            </a:r>
            <a:r>
              <a:rPr lang="en-US" sz="1500" b="1" dirty="0" smtClean="0">
                <a:solidFill>
                  <a:srgbClr val="FF0066"/>
                </a:solidFill>
              </a:rPr>
              <a:t>: S</a:t>
            </a:r>
            <a:r>
              <a:rPr lang="tr-TR" sz="1500" b="1" dirty="0" smtClean="0">
                <a:solidFill>
                  <a:srgbClr val="FF0066"/>
                </a:solidFill>
              </a:rPr>
              <a:t>İ</a:t>
            </a:r>
            <a:r>
              <a:rPr lang="en-US" sz="1500" b="1" dirty="0" smtClean="0">
                <a:solidFill>
                  <a:srgbClr val="FF0066"/>
                </a:solidFill>
              </a:rPr>
              <a:t>STOLİ</a:t>
            </a:r>
            <a:r>
              <a:rPr lang="tr-TR" sz="1500" b="1" dirty="0" smtClean="0">
                <a:solidFill>
                  <a:srgbClr val="FF0066"/>
                </a:solidFill>
              </a:rPr>
              <a:t>K BASINÇ</a:t>
            </a:r>
            <a:r>
              <a:rPr lang="en-US" sz="1500" b="1" dirty="0" smtClean="0">
                <a:solidFill>
                  <a:srgbClr val="FF0066"/>
                </a:solidFill>
              </a:rPr>
              <a:t> &gt;260 MMHG </a:t>
            </a:r>
            <a:r>
              <a:rPr lang="tr-TR" sz="1500" b="1" dirty="0" smtClean="0">
                <a:solidFill>
                  <a:srgbClr val="FF0066"/>
                </a:solidFill>
              </a:rPr>
              <a:t>VEYA</a:t>
            </a:r>
            <a:r>
              <a:rPr lang="en-US" sz="1500" b="1" dirty="0" smtClean="0">
                <a:solidFill>
                  <a:srgbClr val="FF0066"/>
                </a:solidFill>
              </a:rPr>
              <a:t> Dİ</a:t>
            </a:r>
            <a:r>
              <a:rPr lang="tr-TR" sz="1500" b="1" dirty="0" smtClean="0">
                <a:solidFill>
                  <a:srgbClr val="FF0066"/>
                </a:solidFill>
              </a:rPr>
              <a:t>Y</a:t>
            </a:r>
            <a:r>
              <a:rPr lang="en-US" sz="1500" b="1" dirty="0" smtClean="0">
                <a:solidFill>
                  <a:srgbClr val="FF0066"/>
                </a:solidFill>
              </a:rPr>
              <a:t>ASTOLİ</a:t>
            </a:r>
            <a:r>
              <a:rPr lang="tr-TR" sz="1500" b="1" dirty="0" smtClean="0">
                <a:solidFill>
                  <a:srgbClr val="FF0066"/>
                </a:solidFill>
              </a:rPr>
              <a:t>K BASINÇ</a:t>
            </a:r>
            <a:r>
              <a:rPr lang="en-US" sz="1500" b="1" dirty="0" smtClean="0">
                <a:solidFill>
                  <a:srgbClr val="FF0066"/>
                </a:solidFill>
              </a:rPr>
              <a:t> &gt;115 MMHG</a:t>
            </a:r>
            <a:endParaRPr lang="tr-TR" sz="1500" b="1" dirty="0">
              <a:solidFill>
                <a:srgbClr val="FF0066"/>
              </a:solidFill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en-US" sz="1500" b="1" dirty="0" smtClean="0">
              <a:solidFill>
                <a:srgbClr val="FF0066"/>
              </a:solidFill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sz="1500" b="1" dirty="0" smtClean="0">
                <a:solidFill>
                  <a:srgbClr val="FF0066"/>
                </a:solidFill>
              </a:rPr>
              <a:t>ZAYIF PERFUZYON BELİRTİLERİ (ORGANA KAN AKIŞI)</a:t>
            </a:r>
            <a:r>
              <a:rPr lang="en-US" sz="1500" b="1" dirty="0" smtClean="0">
                <a:solidFill>
                  <a:srgbClr val="FF0066"/>
                </a:solidFill>
              </a:rPr>
              <a:t>:</a:t>
            </a:r>
            <a:r>
              <a:rPr lang="tr-TR" sz="1500" b="1" dirty="0" smtClean="0">
                <a:solidFill>
                  <a:srgbClr val="FF0066"/>
                </a:solidFill>
              </a:rPr>
              <a:t> BAŞ DÖNMESİ</a:t>
            </a:r>
            <a:r>
              <a:rPr lang="en-US" sz="1500" b="1" dirty="0" smtClean="0">
                <a:solidFill>
                  <a:srgbClr val="FF0066"/>
                </a:solidFill>
              </a:rPr>
              <a:t>, </a:t>
            </a:r>
            <a:r>
              <a:rPr lang="tr-TR" sz="1500" b="1" dirty="0" smtClean="0">
                <a:solidFill>
                  <a:srgbClr val="FF0066"/>
                </a:solidFill>
              </a:rPr>
              <a:t>KAFA KARIŞIKLIĞI</a:t>
            </a:r>
            <a:r>
              <a:rPr lang="en-US" sz="1500" b="1" dirty="0" smtClean="0">
                <a:solidFill>
                  <a:srgbClr val="FF0066"/>
                </a:solidFill>
              </a:rPr>
              <a:t>, ATA</a:t>
            </a:r>
            <a:r>
              <a:rPr lang="tr-TR" sz="1500" b="1" dirty="0" smtClean="0">
                <a:solidFill>
                  <a:srgbClr val="FF0066"/>
                </a:solidFill>
              </a:rPr>
              <a:t>KSİ</a:t>
            </a:r>
            <a:r>
              <a:rPr lang="en-US" sz="1500" b="1" dirty="0" smtClean="0">
                <a:solidFill>
                  <a:srgbClr val="FF0066"/>
                </a:solidFill>
              </a:rPr>
              <a:t> (</a:t>
            </a:r>
            <a:r>
              <a:rPr lang="tr-TR" sz="1500" b="1" dirty="0" smtClean="0">
                <a:solidFill>
                  <a:srgbClr val="FF0066"/>
                </a:solidFill>
              </a:rPr>
              <a:t>KOORDİNASYONSUZ HAREKET</a:t>
            </a:r>
            <a:r>
              <a:rPr lang="en-US" sz="1500" b="1" dirty="0" smtClean="0">
                <a:solidFill>
                  <a:srgbClr val="FF0066"/>
                </a:solidFill>
              </a:rPr>
              <a:t>), </a:t>
            </a:r>
            <a:r>
              <a:rPr lang="tr-TR" sz="1500" b="1" dirty="0" smtClean="0">
                <a:solidFill>
                  <a:srgbClr val="FF0066"/>
                </a:solidFill>
              </a:rPr>
              <a:t>BENİZ SOLGUNLUĞU</a:t>
            </a:r>
            <a:r>
              <a:rPr lang="en-US" sz="1500" b="1" dirty="0" smtClean="0">
                <a:solidFill>
                  <a:srgbClr val="FF0066"/>
                </a:solidFill>
              </a:rPr>
              <a:t>,</a:t>
            </a:r>
            <a:r>
              <a:rPr lang="tr-TR" sz="1500" b="1" dirty="0" smtClean="0">
                <a:solidFill>
                  <a:srgbClr val="FF0066"/>
                </a:solidFill>
              </a:rPr>
              <a:t> AĞIZ ÇEVRESİNDE MORLUK</a:t>
            </a:r>
            <a:r>
              <a:rPr lang="en-US" sz="1500" b="1" dirty="0" smtClean="0">
                <a:solidFill>
                  <a:srgbClr val="FF0066"/>
                </a:solidFill>
              </a:rPr>
              <a:t>, </a:t>
            </a:r>
            <a:r>
              <a:rPr lang="tr-TR" sz="1500" b="1" dirty="0" smtClean="0">
                <a:solidFill>
                  <a:srgbClr val="FF0066"/>
                </a:solidFill>
              </a:rPr>
              <a:t>MİDE BULANTISI</a:t>
            </a:r>
            <a:r>
              <a:rPr lang="en-US" sz="1500" b="1" dirty="0" smtClean="0">
                <a:solidFill>
                  <a:srgbClr val="FF0066"/>
                </a:solidFill>
              </a:rPr>
              <a:t>, C</a:t>
            </a:r>
            <a:r>
              <a:rPr lang="tr-TR" sz="1500" b="1" dirty="0" smtClean="0">
                <a:solidFill>
                  <a:srgbClr val="FF0066"/>
                </a:solidFill>
              </a:rPr>
              <a:t>İLTTE SOĞUKLUK</a:t>
            </a:r>
          </a:p>
          <a:p>
            <a:pPr algn="just" eaLnBrk="1" hangingPunct="1">
              <a:lnSpc>
                <a:spcPct val="80000"/>
              </a:lnSpc>
              <a:buNone/>
            </a:pPr>
            <a:endParaRPr lang="en-US" sz="1500" b="1" dirty="0" smtClean="0">
              <a:solidFill>
                <a:srgbClr val="FF0066"/>
              </a:solidFill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sz="1500" b="1" dirty="0" smtClean="0">
                <a:solidFill>
                  <a:srgbClr val="FF0066"/>
                </a:solidFill>
              </a:rPr>
              <a:t>ARTAN EGZERSİZ ŞİDDETİNE PARALEL OLARAK NABZIN YÜKSELMEMESİ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en-US" sz="1500" b="1" dirty="0" smtClean="0">
              <a:solidFill>
                <a:srgbClr val="FF0066"/>
              </a:solidFill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sz="1500" b="1" dirty="0" smtClean="0">
                <a:solidFill>
                  <a:srgbClr val="FF0066"/>
                </a:solidFill>
              </a:rPr>
              <a:t>KALP RİTMİNDE FARKEDİLİR DEĞİŞİM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en-US" sz="1500" b="1" dirty="0" smtClean="0">
              <a:solidFill>
                <a:srgbClr val="FF0066"/>
              </a:solidFill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sz="1500" b="1" dirty="0" smtClean="0">
                <a:solidFill>
                  <a:srgbClr val="FF0066"/>
                </a:solidFill>
              </a:rPr>
              <a:t>DENEK DURMAK İSTER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en-US" sz="1500" b="1" dirty="0" smtClean="0">
              <a:solidFill>
                <a:srgbClr val="FF0066"/>
              </a:solidFill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sz="1500" b="1" dirty="0" smtClean="0">
                <a:solidFill>
                  <a:srgbClr val="FF0066"/>
                </a:solidFill>
              </a:rPr>
              <a:t>FİZİKSEL VEYA SÖZEL AŞIRI YORGUNLUK BELİRTİLERİ </a:t>
            </a:r>
          </a:p>
          <a:p>
            <a:pPr algn="just" eaLnBrk="1" hangingPunct="1">
              <a:lnSpc>
                <a:spcPct val="80000"/>
              </a:lnSpc>
              <a:buNone/>
            </a:pPr>
            <a:endParaRPr lang="en-US" sz="1500" b="1" dirty="0" smtClean="0">
              <a:solidFill>
                <a:srgbClr val="FF0066"/>
              </a:solidFill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sz="1500" b="1" dirty="0" smtClean="0">
                <a:solidFill>
                  <a:srgbClr val="FF0066"/>
                </a:solidFill>
              </a:rPr>
              <a:t>TEST YAPILAN ALETLERİN BOZULMASI</a:t>
            </a:r>
            <a:endParaRPr lang="en-US" sz="1500" b="1" dirty="0" smtClean="0">
              <a:solidFill>
                <a:srgbClr val="FF0066"/>
              </a:solidFill>
            </a:endParaRPr>
          </a:p>
        </p:txBody>
      </p:sp>
      <p:pic>
        <p:nvPicPr>
          <p:cNvPr id="53254" name="Picture 5" descr="02-0141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7162800" y="2209800"/>
            <a:ext cx="1781175" cy="2667000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3B03206-2B4A-4DD3-8E04-26660131F6A6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98C4B2-8ADB-41BF-ADE5-894DCDD320CA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5427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/>
          <a:lstStyle/>
          <a:p>
            <a:pPr eaLnBrk="1" hangingPunct="1"/>
            <a:r>
              <a:rPr lang="tr-TR" b="1" dirty="0" smtClean="0">
                <a:solidFill>
                  <a:srgbClr val="FF0000"/>
                </a:solidFill>
              </a:rPr>
              <a:t>Tekrar değerlendirme</a:t>
            </a: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5427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600200"/>
            <a:ext cx="4114800" cy="4341813"/>
          </a:xfrm>
        </p:spPr>
        <p:txBody>
          <a:bodyPr>
            <a:normAutofit fontScale="925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sz="2100" b="1" dirty="0" smtClean="0"/>
              <a:t>ÖLÇÜLEBİLİR DEĞİŞİMLER GENELDE 4-6 HAFTA ALIR. 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endParaRPr lang="en-US" sz="2100" b="1" dirty="0" smtClean="0"/>
          </a:p>
          <a:p>
            <a:pPr algn="just" eaLnBrk="1" hangingPunct="1">
              <a:lnSpc>
                <a:spcPct val="90000"/>
              </a:lnSpc>
            </a:pPr>
            <a:r>
              <a:rPr lang="tr-TR" sz="2100" b="1" dirty="0" smtClean="0"/>
              <a:t>TAKİP ETME AMAÇLI İLK DEĞERLENDİRME, ANTRENMAN UYGULAMASINDAN SONRAKİ 4-12 HAFTA İÇİNDE YAPILMALIDIR.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tr-TR" sz="2100" b="1" dirty="0" smtClean="0"/>
              <a:t>  </a:t>
            </a:r>
            <a:endParaRPr lang="en-US" sz="2100" b="1" dirty="0" smtClean="0"/>
          </a:p>
          <a:p>
            <a:pPr algn="just" eaLnBrk="1" hangingPunct="1">
              <a:lnSpc>
                <a:spcPct val="90000"/>
              </a:lnSpc>
            </a:pPr>
            <a:r>
              <a:rPr lang="tr-TR" sz="2100" b="1" dirty="0" smtClean="0"/>
              <a:t>TAKİP ETME AMAÇLI DEĞERLENDİRMELERDE ELDE EDİLEN BİLGİLER, ÖLÇÜM YAPILAN KİŞİLERİ MOTİVE ETMEK VE GELECEKTEKİ EGZERSİZ PROGRAMLARINI HAZIRLAMADA KULLANILABİLİR.   </a:t>
            </a:r>
            <a:endParaRPr lang="en-US" sz="2100" b="1" dirty="0" smtClean="0"/>
          </a:p>
        </p:txBody>
      </p:sp>
      <p:pic>
        <p:nvPicPr>
          <p:cNvPr id="54278" name="Picture 4" descr="Ace_105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257800" y="2286000"/>
            <a:ext cx="3581400" cy="2387600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08EB0FD-64BE-48EC-8EB6-E35D395B8DC7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>
          <a:xfrm>
            <a:off x="357158" y="274638"/>
            <a:ext cx="8429684" cy="1210146"/>
          </a:xfrm>
        </p:spPr>
        <p:txBody>
          <a:bodyPr>
            <a:noAutofit/>
          </a:bodyPr>
          <a:lstStyle/>
          <a:p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Kaynaklar</a:t>
            </a:r>
            <a:r>
              <a:rPr lang="tr-TR" sz="4000" dirty="0"/>
              <a:t/>
            </a:r>
            <a:br>
              <a:rPr lang="tr-TR" sz="4000" dirty="0"/>
            </a:br>
            <a:endParaRPr lang="tr-TR" sz="4000" b="1" dirty="0" smtClean="0"/>
          </a:p>
        </p:txBody>
      </p:sp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tr-TR" dirty="0" err="1" smtClean="0"/>
              <a:t>Scott</a:t>
            </a:r>
            <a:r>
              <a:rPr lang="tr-TR" dirty="0" smtClean="0"/>
              <a:t> </a:t>
            </a:r>
            <a:r>
              <a:rPr lang="tr-TR" dirty="0"/>
              <a:t>K. Powers </a:t>
            </a:r>
            <a:r>
              <a:rPr lang="tr-TR" dirty="0" err="1"/>
              <a:t>and</a:t>
            </a:r>
            <a:r>
              <a:rPr lang="tr-TR" dirty="0"/>
              <a:t> Edward T. </a:t>
            </a:r>
            <a:r>
              <a:rPr lang="tr-TR" dirty="0" err="1"/>
              <a:t>Howley</a:t>
            </a:r>
            <a:r>
              <a:rPr lang="tr-TR" dirty="0"/>
              <a:t> (1990). </a:t>
            </a:r>
            <a:r>
              <a:rPr lang="tr-TR" dirty="0" err="1"/>
              <a:t>Exercise</a:t>
            </a:r>
            <a:r>
              <a:rPr lang="tr-TR" dirty="0"/>
              <a:t> </a:t>
            </a:r>
            <a:r>
              <a:rPr lang="tr-TR" dirty="0" err="1"/>
              <a:t>Physiology</a:t>
            </a:r>
            <a:r>
              <a:rPr lang="tr-TR" dirty="0"/>
              <a:t> – </a:t>
            </a:r>
            <a:r>
              <a:rPr lang="tr-TR" dirty="0" err="1"/>
              <a:t>Theory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Application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Fitness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Performance</a:t>
            </a:r>
            <a:r>
              <a:rPr lang="tr-TR" dirty="0"/>
              <a:t>. </a:t>
            </a:r>
            <a:r>
              <a:rPr lang="tr-TR" dirty="0" err="1"/>
              <a:t>Wm</a:t>
            </a:r>
            <a:r>
              <a:rPr lang="tr-TR" dirty="0"/>
              <a:t>. C. Brown </a:t>
            </a:r>
            <a:r>
              <a:rPr lang="tr-TR" dirty="0" err="1"/>
              <a:t>Publishers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Edward L. </a:t>
            </a:r>
            <a:r>
              <a:rPr lang="tr-TR" dirty="0" err="1"/>
              <a:t>Fox</a:t>
            </a:r>
            <a:r>
              <a:rPr lang="tr-TR" dirty="0"/>
              <a:t>, Richard W. </a:t>
            </a:r>
            <a:r>
              <a:rPr lang="tr-TR" dirty="0" err="1"/>
              <a:t>Bowers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Merle</a:t>
            </a:r>
            <a:r>
              <a:rPr lang="tr-TR" dirty="0"/>
              <a:t> L. </a:t>
            </a:r>
            <a:r>
              <a:rPr lang="tr-TR" dirty="0" err="1"/>
              <a:t>Foss</a:t>
            </a:r>
            <a:r>
              <a:rPr lang="tr-TR" dirty="0"/>
              <a:t> (1989).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Physiological</a:t>
            </a:r>
            <a:r>
              <a:rPr lang="tr-TR" dirty="0"/>
              <a:t> </a:t>
            </a:r>
            <a:r>
              <a:rPr lang="tr-TR" dirty="0" err="1"/>
              <a:t>Basis</a:t>
            </a:r>
            <a:r>
              <a:rPr lang="tr-TR" dirty="0"/>
              <a:t> of </a:t>
            </a: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Athletics</a:t>
            </a:r>
            <a:r>
              <a:rPr lang="tr-TR" dirty="0"/>
              <a:t>. Em. C. Brown </a:t>
            </a:r>
            <a:r>
              <a:rPr lang="tr-TR" dirty="0" err="1"/>
              <a:t>Publishers</a:t>
            </a:r>
            <a:r>
              <a:rPr lang="tr-TR" dirty="0"/>
              <a:t>, </a:t>
            </a:r>
            <a:r>
              <a:rPr lang="tr-TR" dirty="0" err="1"/>
              <a:t>Dubuque</a:t>
            </a:r>
            <a:r>
              <a:rPr lang="tr-TR" dirty="0"/>
              <a:t>, Iowa.</a:t>
            </a:r>
          </a:p>
          <a:p>
            <a:pPr lvl="0"/>
            <a:r>
              <a:rPr lang="tr-TR" dirty="0"/>
              <a:t>Michael L. </a:t>
            </a:r>
            <a:r>
              <a:rPr lang="tr-TR" dirty="0" err="1"/>
              <a:t>Pollock</a:t>
            </a:r>
            <a:r>
              <a:rPr lang="tr-TR" dirty="0"/>
              <a:t>, </a:t>
            </a:r>
            <a:r>
              <a:rPr lang="tr-TR" dirty="0" err="1"/>
              <a:t>Jack</a:t>
            </a:r>
            <a:r>
              <a:rPr lang="tr-TR" dirty="0"/>
              <a:t> H. </a:t>
            </a:r>
            <a:r>
              <a:rPr lang="tr-TR" dirty="0" err="1"/>
              <a:t>Wilmore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Samuel</a:t>
            </a:r>
            <a:r>
              <a:rPr lang="tr-TR" dirty="0"/>
              <a:t> M. </a:t>
            </a:r>
            <a:r>
              <a:rPr lang="tr-TR" dirty="0" err="1"/>
              <a:t>Fox</a:t>
            </a:r>
            <a:r>
              <a:rPr lang="tr-TR" dirty="0"/>
              <a:t> III (1978). </a:t>
            </a:r>
            <a:r>
              <a:rPr lang="tr-TR" dirty="0" err="1"/>
              <a:t>Health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Fitness</a:t>
            </a:r>
            <a:r>
              <a:rPr lang="tr-TR" dirty="0"/>
              <a:t> Through </a:t>
            </a:r>
            <a:r>
              <a:rPr lang="tr-TR" dirty="0" err="1"/>
              <a:t>Physical</a:t>
            </a:r>
            <a:r>
              <a:rPr lang="tr-TR" dirty="0"/>
              <a:t> Activity. John </a:t>
            </a:r>
            <a:r>
              <a:rPr lang="tr-TR" dirty="0" err="1"/>
              <a:t>Wiley</a:t>
            </a:r>
            <a:r>
              <a:rPr lang="tr-TR" dirty="0"/>
              <a:t> &amp; </a:t>
            </a:r>
            <a:r>
              <a:rPr lang="tr-TR" dirty="0" err="1"/>
              <a:t>Sons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William D. </a:t>
            </a:r>
            <a:r>
              <a:rPr lang="tr-TR" dirty="0" err="1"/>
              <a:t>McArdle</a:t>
            </a:r>
            <a:r>
              <a:rPr lang="tr-TR" dirty="0"/>
              <a:t>, Frank I. </a:t>
            </a:r>
            <a:r>
              <a:rPr lang="tr-TR" dirty="0" err="1"/>
              <a:t>Katch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Victor L. </a:t>
            </a:r>
            <a:r>
              <a:rPr lang="tr-TR" dirty="0" err="1"/>
              <a:t>Katch</a:t>
            </a:r>
            <a:r>
              <a:rPr lang="tr-TR" dirty="0"/>
              <a:t> (1981). </a:t>
            </a:r>
            <a:r>
              <a:rPr lang="tr-TR" dirty="0" err="1"/>
              <a:t>Exercise</a:t>
            </a:r>
            <a:r>
              <a:rPr lang="tr-TR" dirty="0"/>
              <a:t> </a:t>
            </a:r>
            <a:r>
              <a:rPr lang="tr-TR" dirty="0" err="1"/>
              <a:t>Physiology-Energy</a:t>
            </a:r>
            <a:r>
              <a:rPr lang="tr-TR" dirty="0"/>
              <a:t>, </a:t>
            </a:r>
            <a:r>
              <a:rPr lang="tr-TR" dirty="0" err="1"/>
              <a:t>Nutrition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Human </a:t>
            </a:r>
            <a:r>
              <a:rPr lang="tr-TR" dirty="0" err="1"/>
              <a:t>Performance</a:t>
            </a:r>
            <a:r>
              <a:rPr lang="tr-TR" dirty="0"/>
              <a:t>. </a:t>
            </a:r>
            <a:r>
              <a:rPr lang="tr-TR" dirty="0" err="1"/>
              <a:t>Lea</a:t>
            </a:r>
            <a:r>
              <a:rPr lang="tr-TR" dirty="0"/>
              <a:t> &amp; </a:t>
            </a:r>
            <a:r>
              <a:rPr lang="tr-TR" dirty="0" err="1"/>
              <a:t>Febiger</a:t>
            </a:r>
            <a:r>
              <a:rPr lang="tr-TR" dirty="0"/>
              <a:t>, </a:t>
            </a:r>
            <a:r>
              <a:rPr lang="tr-TR" dirty="0" err="1"/>
              <a:t>Philadelphia</a:t>
            </a:r>
            <a:r>
              <a:rPr lang="tr-TR" dirty="0"/>
              <a:t>.</a:t>
            </a:r>
          </a:p>
          <a:p>
            <a:pPr lvl="0"/>
            <a:r>
              <a:rPr lang="tr-TR" dirty="0" err="1"/>
              <a:t>Brian</a:t>
            </a:r>
            <a:r>
              <a:rPr lang="tr-TR" dirty="0"/>
              <a:t> J. </a:t>
            </a:r>
            <a:r>
              <a:rPr lang="tr-TR" dirty="0" err="1"/>
              <a:t>Sharkey</a:t>
            </a:r>
            <a:r>
              <a:rPr lang="tr-TR" dirty="0"/>
              <a:t> (1990). </a:t>
            </a:r>
            <a:r>
              <a:rPr lang="tr-TR" dirty="0" err="1"/>
              <a:t>Physiology</a:t>
            </a:r>
            <a:r>
              <a:rPr lang="tr-TR" dirty="0"/>
              <a:t> of </a:t>
            </a:r>
            <a:r>
              <a:rPr lang="tr-TR" dirty="0" err="1"/>
              <a:t>Fitness</a:t>
            </a:r>
            <a:r>
              <a:rPr lang="tr-TR" dirty="0"/>
              <a:t>. Human </a:t>
            </a:r>
            <a:r>
              <a:rPr lang="tr-TR" dirty="0" err="1"/>
              <a:t>Kinetics</a:t>
            </a:r>
            <a:r>
              <a:rPr lang="tr-TR" dirty="0"/>
              <a:t> </a:t>
            </a:r>
            <a:r>
              <a:rPr lang="tr-TR" dirty="0" err="1"/>
              <a:t>Publishers</a:t>
            </a:r>
            <a:r>
              <a:rPr lang="tr-TR" dirty="0"/>
              <a:t>, </a:t>
            </a:r>
            <a:r>
              <a:rPr lang="tr-TR" dirty="0" err="1"/>
              <a:t>Inc</a:t>
            </a:r>
            <a:r>
              <a:rPr lang="tr-TR" dirty="0"/>
              <a:t>. </a:t>
            </a:r>
          </a:p>
          <a:p>
            <a:pPr algn="ctr">
              <a:buFontTx/>
              <a:buNone/>
            </a:pPr>
            <a:endParaRPr lang="tr-TR" dirty="0" smtClean="0"/>
          </a:p>
        </p:txBody>
      </p:sp>
      <p:sp>
        <p:nvSpPr>
          <p:cNvPr id="12292" name="3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72AD668-A978-45EE-8C3E-3109D6214362}" type="datetime1">
              <a:rPr lang="tr-TR" smtClean="0"/>
              <a:pPr/>
              <a:t>14.8.2017</a:t>
            </a:fld>
            <a:endParaRPr lang="en-US" smtClean="0"/>
          </a:p>
        </p:txBody>
      </p:sp>
      <p:sp>
        <p:nvSpPr>
          <p:cNvPr id="12293" name="4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  <p:sp>
        <p:nvSpPr>
          <p:cNvPr id="1229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4CED23-30DB-4A93-B33C-37A2C97F6A0A}" type="slidenum">
              <a:rPr lang="en-US" smtClean="0"/>
              <a:pPr/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77215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1183</TotalTime>
  <Words>597</Words>
  <Application>Microsoft Office PowerPoint</Application>
  <PresentationFormat>Ekran Gösterisi (4:3)</PresentationFormat>
  <Paragraphs>102</Paragraphs>
  <Slides>8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Arial Rounded MT Bold</vt:lpstr>
      <vt:lpstr>Calibri</vt:lpstr>
      <vt:lpstr>Ofis Teması</vt:lpstr>
      <vt:lpstr>  BSÖ 201      (2 2) 3 EGZERSİZ FİZYOLOJİSİ </vt:lpstr>
      <vt:lpstr>Çevre (girth) ölçümleri </vt:lpstr>
      <vt:lpstr>Esneklik değerlendirmesi</vt:lpstr>
      <vt:lpstr>Kuvvet değerlendirmeleri </vt:lpstr>
      <vt:lpstr>Kassal endurans değerlendirmeleri </vt:lpstr>
      <vt:lpstr>ACSM’in testi sonlandırma kriteri </vt:lpstr>
      <vt:lpstr>Tekrar değerlendirme</vt:lpstr>
      <vt:lpstr> Kaynaklar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BSÖ 201      (2 2) 3 EGZERSİZ FİZYOLOJİSİ </dc:title>
  <dc:creator>Adsız</dc:creator>
  <cp:lastModifiedBy>TUNCEL</cp:lastModifiedBy>
  <cp:revision>149</cp:revision>
  <dcterms:created xsi:type="dcterms:W3CDTF">2013-08-23T13:39:04Z</dcterms:created>
  <dcterms:modified xsi:type="dcterms:W3CDTF">2017-08-14T12:50:57Z</dcterms:modified>
</cp:coreProperties>
</file>