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62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496E38-6C0B-4479-ABE2-EA524DF47274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EA3B86-FBA7-47B1-A79A-B52F38920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VERBUM ESSE (OLMAK FİİLİ)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Esse yani olmak fiilinin çekimi düzensizdir. 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Esse isim cümlelerinde yüklem görevi görür.</a:t>
            </a:r>
          </a:p>
          <a:p>
            <a:pPr>
              <a:buNone/>
            </a:pPr>
            <a:endParaRPr lang="tr-TR" dirty="0"/>
          </a:p>
          <a:p>
            <a:r>
              <a:rPr lang="tr-TR" dirty="0" err="1"/>
              <a:t>Esse’yle</a:t>
            </a:r>
            <a:r>
              <a:rPr lang="tr-TR" dirty="0"/>
              <a:t> birlikte yüklemi oluşturan isim yada sıfat </a:t>
            </a:r>
            <a:r>
              <a:rPr lang="tr-TR" i="1" dirty="0" err="1"/>
              <a:t>nominativus</a:t>
            </a:r>
            <a:r>
              <a:rPr lang="tr-TR" dirty="0"/>
              <a:t> </a:t>
            </a:r>
            <a:r>
              <a:rPr lang="tr-TR" i="1" dirty="0"/>
              <a:t>casus</a:t>
            </a:r>
            <a:r>
              <a:rPr lang="tr-TR" dirty="0"/>
              <a:t>ta olmak zorundadır.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dirty="0"/>
              <a:t>VERBUM ESSE (OLMAK FİİLİ)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71600" y="1556793"/>
          <a:ext cx="6624735" cy="432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948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79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Indicativus Praesens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Indicativus Imperfectum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Indicativus Futurum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Sumus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Eramus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Erimus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Estis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Eratis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Eritis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6701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Sunt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Erunt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Roma in </a:t>
            </a:r>
            <a:r>
              <a:rPr lang="tr-TR" dirty="0" err="1"/>
              <a:t>İtalia</a:t>
            </a:r>
            <a:r>
              <a:rPr lang="tr-TR" dirty="0"/>
              <a:t> </a:t>
            </a:r>
            <a:r>
              <a:rPr lang="tr-TR" dirty="0" err="1"/>
              <a:t>est</a:t>
            </a:r>
            <a:r>
              <a:rPr lang="tr-TR" dirty="0"/>
              <a:t>. (Roma İtalya’dadır.)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Ego </a:t>
            </a:r>
            <a:r>
              <a:rPr lang="tr-TR" dirty="0" err="1"/>
              <a:t>sum</a:t>
            </a:r>
            <a:r>
              <a:rPr lang="tr-TR" dirty="0"/>
              <a:t> </a:t>
            </a:r>
            <a:r>
              <a:rPr lang="tr-TR" dirty="0" err="1"/>
              <a:t>discipulus</a:t>
            </a:r>
            <a:r>
              <a:rPr lang="tr-TR" dirty="0"/>
              <a:t>. (Ben öğrenciyim)</a:t>
            </a:r>
          </a:p>
          <a:p>
            <a:pPr>
              <a:buNone/>
            </a:pPr>
            <a:endParaRPr lang="tr-TR" dirty="0"/>
          </a:p>
          <a:p>
            <a:r>
              <a:rPr lang="tr-TR" dirty="0" err="1"/>
              <a:t>Graecia</a:t>
            </a:r>
            <a:r>
              <a:rPr lang="tr-TR" dirty="0"/>
              <a:t> et </a:t>
            </a:r>
            <a:r>
              <a:rPr lang="tr-TR" dirty="0" err="1"/>
              <a:t>Italia</a:t>
            </a:r>
            <a:r>
              <a:rPr lang="tr-TR" dirty="0"/>
              <a:t> in </a:t>
            </a:r>
            <a:r>
              <a:rPr lang="tr-TR" dirty="0" err="1"/>
              <a:t>Europa</a:t>
            </a:r>
            <a:r>
              <a:rPr lang="tr-TR" dirty="0"/>
              <a:t> </a:t>
            </a:r>
            <a:r>
              <a:rPr lang="tr-TR" dirty="0" err="1"/>
              <a:t>sunt</a:t>
            </a:r>
            <a:r>
              <a:rPr lang="tr-TR" dirty="0"/>
              <a:t>. (Yunanistan ve </a:t>
            </a:r>
            <a:r>
              <a:rPr lang="tr-TR" dirty="0" err="1"/>
              <a:t>Italya</a:t>
            </a:r>
            <a:r>
              <a:rPr lang="tr-TR" dirty="0"/>
              <a:t> Avrupa’dadır.)</a:t>
            </a:r>
          </a:p>
          <a:p>
            <a:pPr>
              <a:buNone/>
            </a:pPr>
            <a:endParaRPr lang="tr-TR" dirty="0"/>
          </a:p>
          <a:p>
            <a:r>
              <a:rPr lang="tr-TR" dirty="0" err="1"/>
              <a:t>Nilus</a:t>
            </a:r>
            <a:r>
              <a:rPr lang="tr-TR" dirty="0"/>
              <a:t> </a:t>
            </a:r>
            <a:r>
              <a:rPr lang="tr-TR" dirty="0" err="1"/>
              <a:t>fluvius</a:t>
            </a:r>
            <a:r>
              <a:rPr lang="tr-TR" dirty="0"/>
              <a:t> </a:t>
            </a:r>
            <a:r>
              <a:rPr lang="tr-TR" dirty="0" err="1"/>
              <a:t>est</a:t>
            </a:r>
            <a:r>
              <a:rPr lang="tr-TR" dirty="0"/>
              <a:t>. (Nil bir ırmaktır)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POSSE (-EBİLMEK)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Esse’yle</a:t>
            </a:r>
            <a:r>
              <a:rPr lang="tr-TR" dirty="0"/>
              <a:t> yapılan birleşik bir fiildir.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Cümleye –bilmek anlamı katar.</a:t>
            </a:r>
          </a:p>
          <a:p>
            <a:pPr>
              <a:buNone/>
            </a:pPr>
            <a:endParaRPr lang="tr-TR" dirty="0"/>
          </a:p>
          <a:p>
            <a:r>
              <a:rPr lang="tr-TR" dirty="0" err="1"/>
              <a:t>Posse’yle</a:t>
            </a:r>
            <a:r>
              <a:rPr lang="tr-TR" dirty="0"/>
              <a:t> birlikte kullanılan fiil </a:t>
            </a:r>
            <a:r>
              <a:rPr lang="tr-TR" dirty="0" err="1"/>
              <a:t>infinitivus</a:t>
            </a:r>
            <a:r>
              <a:rPr lang="tr-TR" dirty="0"/>
              <a:t> halde olmak zorundadır.</a:t>
            </a:r>
          </a:p>
          <a:p>
            <a:endParaRPr lang="tr-TR" dirty="0"/>
          </a:p>
          <a:p>
            <a:pPr>
              <a:buNone/>
            </a:pPr>
            <a:r>
              <a:rPr lang="tr-TR" dirty="0"/>
              <a:t>Örnek:</a:t>
            </a:r>
          </a:p>
          <a:p>
            <a:r>
              <a:rPr lang="tr-TR" dirty="0" err="1"/>
              <a:t>Possum</a:t>
            </a:r>
            <a:r>
              <a:rPr lang="tr-TR" dirty="0"/>
              <a:t> </a:t>
            </a:r>
            <a:r>
              <a:rPr lang="tr-TR" dirty="0" err="1"/>
              <a:t>dicere</a:t>
            </a:r>
            <a:r>
              <a:rPr lang="tr-TR" dirty="0"/>
              <a:t>: söyleyebilirim.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POSSE (-EBİLMEK)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15694287"/>
              </p:ext>
            </p:extLst>
          </p:nvPr>
        </p:nvGraphicFramePr>
        <p:xfrm>
          <a:off x="457200" y="1600200"/>
          <a:ext cx="7467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POSSE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praesens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IMPERFECTUM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FUTURUM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possum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potero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potes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possumus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poterimus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potestis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poteritis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possunt</a:t>
                      </a:r>
                      <a:endParaRPr lang="tr-TR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poterunt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Volo</a:t>
            </a:r>
            <a:r>
              <a:rPr lang="tr-TR" dirty="0" smtClean="0"/>
              <a:t>, </a:t>
            </a:r>
            <a:r>
              <a:rPr lang="tr-TR" dirty="0" err="1" smtClean="0"/>
              <a:t>volui</a:t>
            </a:r>
            <a:r>
              <a:rPr lang="tr-TR" dirty="0" smtClean="0"/>
              <a:t>, </a:t>
            </a:r>
            <a:r>
              <a:rPr lang="tr-TR" dirty="0" err="1" smtClean="0"/>
              <a:t>velle</a:t>
            </a:r>
            <a:r>
              <a:rPr lang="tr-TR" dirty="0" smtClean="0"/>
              <a:t>: İstemek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Times New Roman"/>
                        </a:rPr>
                        <a:t>VELLE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 Praesens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 Imperfectum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Futurum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volo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volam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vult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volumus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vultis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volebatıs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volunt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volent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Nolo</a:t>
            </a:r>
            <a:r>
              <a:rPr lang="tr-TR" dirty="0" smtClean="0"/>
              <a:t>, </a:t>
            </a:r>
            <a:r>
              <a:rPr lang="tr-TR" dirty="0" err="1" smtClean="0"/>
              <a:t>nolui</a:t>
            </a:r>
            <a:r>
              <a:rPr lang="tr-TR" dirty="0" smtClean="0"/>
              <a:t>, </a:t>
            </a:r>
            <a:r>
              <a:rPr lang="tr-TR" dirty="0" err="1" smtClean="0"/>
              <a:t>nolle</a:t>
            </a:r>
            <a:r>
              <a:rPr lang="tr-TR" dirty="0" smtClean="0"/>
              <a:t>: istememek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Times New Roman"/>
                        </a:rPr>
                        <a:t>NOLLE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 Praesens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 Imperfectum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Futurum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nolo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nolam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vult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nolumus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vultis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nolunt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nolent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229</Words>
  <Application>Microsoft Office PowerPoint</Application>
  <PresentationFormat>Ekran Gösterisi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VERBUM ESSE (OLMAK FİİLİ)</vt:lpstr>
      <vt:lpstr>  VERBUM ESSE (OLMAK FİİLİ) </vt:lpstr>
      <vt:lpstr>Örnekler</vt:lpstr>
      <vt:lpstr>POSSE (-EBİLMEK)</vt:lpstr>
      <vt:lpstr>POSSE (-EBİLMEK)</vt:lpstr>
      <vt:lpstr>Volo, volui, velle: İstemek</vt:lpstr>
      <vt:lpstr>Nolo, nolui, nolle: istememek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6</cp:revision>
  <dcterms:created xsi:type="dcterms:W3CDTF">2020-02-06T12:47:42Z</dcterms:created>
  <dcterms:modified xsi:type="dcterms:W3CDTF">2020-02-13T12:53:44Z</dcterms:modified>
</cp:coreProperties>
</file>