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57" r:id="rId4"/>
    <p:sldId id="260" r:id="rId5"/>
    <p:sldId id="262" r:id="rId6"/>
    <p:sldId id="258" r:id="rId7"/>
    <p:sldId id="263" r:id="rId8"/>
    <p:sldId id="264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59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2C496E38-6C0B-4479-ABE2-EA524DF47274}" type="datetimeFigureOut">
              <a:rPr lang="tr-TR" smtClean="0"/>
              <a:pPr/>
              <a:t>13.02.2020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9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Düz Bağlayıcı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Oval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Oval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D3EA3B86-FBA7-47B1-A79A-B52F389200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96E38-6C0B-4479-ABE2-EA524DF47274}" type="datetimeFigureOut">
              <a:rPr lang="tr-TR" smtClean="0"/>
              <a:pPr/>
              <a:t>13.02.2020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A3B86-FBA7-47B1-A79A-B52F389200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96E38-6C0B-4479-ABE2-EA524DF47274}" type="datetimeFigureOut">
              <a:rPr lang="tr-TR" smtClean="0"/>
              <a:pPr/>
              <a:t>13.02.2020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A3B86-FBA7-47B1-A79A-B52F389200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C496E38-6C0B-4479-ABE2-EA524DF47274}" type="datetimeFigureOut">
              <a:rPr lang="tr-TR" smtClean="0"/>
              <a:pPr/>
              <a:t>13.02.2020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3EA3B86-FBA7-47B1-A79A-B52F3892004D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2C496E38-6C0B-4479-ABE2-EA524DF47274}" type="datetimeFigureOut">
              <a:rPr lang="tr-TR" smtClean="0"/>
              <a:pPr/>
              <a:t>13.02.2020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Oval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Oval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Düz Bağlayıcı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D3EA3B86-FBA7-47B1-A79A-B52F389200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96E38-6C0B-4479-ABE2-EA524DF47274}" type="datetimeFigureOut">
              <a:rPr lang="tr-TR" smtClean="0"/>
              <a:pPr/>
              <a:t>13.02.2020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A3B86-FBA7-47B1-A79A-B52F3892004D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96E38-6C0B-4479-ABE2-EA524DF47274}" type="datetimeFigureOut">
              <a:rPr lang="tr-TR" smtClean="0"/>
              <a:pPr/>
              <a:t>13.02.2020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A3B86-FBA7-47B1-A79A-B52F3892004D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14" name="13 Metin Yer Tutucusu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C496E38-6C0B-4479-ABE2-EA524DF47274}" type="datetimeFigureOut">
              <a:rPr lang="tr-TR" smtClean="0"/>
              <a:pPr/>
              <a:t>13.02.2020</a:t>
            </a:fld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3EA3B86-FBA7-47B1-A79A-B52F3892004D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96E38-6C0B-4479-ABE2-EA524DF47274}" type="datetimeFigureOut">
              <a:rPr lang="tr-TR" smtClean="0"/>
              <a:pPr/>
              <a:t>13.02.2020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A3B86-FBA7-47B1-A79A-B52F389200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İçerik Yer Tutucusu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C496E38-6C0B-4479-ABE2-EA524DF47274}" type="datetimeFigureOut">
              <a:rPr lang="tr-TR" smtClean="0"/>
              <a:pPr/>
              <a:t>13.02.2020</a:t>
            </a:fld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3EA3B86-FBA7-47B1-A79A-B52F3892004D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22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C496E38-6C0B-4479-ABE2-EA524DF47274}" type="datetimeFigureOut">
              <a:rPr lang="tr-TR" smtClean="0"/>
              <a:pPr/>
              <a:t>13.02.2020</a:t>
            </a:fld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3EA3B86-FBA7-47B1-A79A-B52F3892004D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/>
              <a:t>Asıl metin stillerini düzenlemek için tıklatın</a:t>
            </a:r>
          </a:p>
          <a:p>
            <a:pPr lvl="1" eaLnBrk="1" latinLnBrk="0" hangingPunct="1"/>
            <a:r>
              <a:rPr kumimoji="0" lang="tr-TR"/>
              <a:t>İkinci düzey</a:t>
            </a:r>
          </a:p>
          <a:p>
            <a:pPr lvl="2" eaLnBrk="1" latinLnBrk="0" hangingPunct="1"/>
            <a:r>
              <a:rPr kumimoji="0" lang="tr-TR"/>
              <a:t>Üçüncü düzey</a:t>
            </a:r>
          </a:p>
          <a:p>
            <a:pPr lvl="3" eaLnBrk="1" latinLnBrk="0" hangingPunct="1"/>
            <a:r>
              <a:rPr kumimoji="0" lang="tr-TR"/>
              <a:t>Dördüncü düzey</a:t>
            </a:r>
          </a:p>
          <a:p>
            <a:pPr lvl="4" eaLnBrk="1" latinLnBrk="0" hangingPunct="1"/>
            <a:r>
              <a:rPr kumimoji="0" lang="tr-TR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C496E38-6C0B-4479-ABE2-EA524DF47274}" type="datetimeFigureOut">
              <a:rPr lang="tr-TR" smtClean="0"/>
              <a:pPr/>
              <a:t>13.02.2020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3EA3B86-FBA7-47B1-A79A-B52F3892004D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LATİN DİLİ I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VERBUM ESSE (OLMAK FİİLİ)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Esse yani olmak fiilinin çekimi düzensizdir. </a:t>
            </a:r>
          </a:p>
          <a:p>
            <a:pPr>
              <a:buNone/>
            </a:pPr>
            <a:endParaRPr lang="tr-TR" dirty="0"/>
          </a:p>
          <a:p>
            <a:r>
              <a:rPr lang="tr-TR" dirty="0"/>
              <a:t>Esse isim cümlelerinde yüklem görevi görür.</a:t>
            </a:r>
          </a:p>
          <a:p>
            <a:pPr>
              <a:buNone/>
            </a:pPr>
            <a:endParaRPr lang="tr-TR" dirty="0"/>
          </a:p>
          <a:p>
            <a:r>
              <a:rPr lang="tr-TR" dirty="0" err="1"/>
              <a:t>Esse’yle</a:t>
            </a:r>
            <a:r>
              <a:rPr lang="tr-TR" dirty="0"/>
              <a:t> birlikte yüklemi oluşturan isim yada sıfat </a:t>
            </a:r>
            <a:r>
              <a:rPr lang="tr-TR" i="1" dirty="0" err="1"/>
              <a:t>nominativus</a:t>
            </a:r>
            <a:r>
              <a:rPr lang="tr-TR" dirty="0"/>
              <a:t> </a:t>
            </a:r>
            <a:r>
              <a:rPr lang="tr-TR" i="1" dirty="0"/>
              <a:t>casus</a:t>
            </a:r>
            <a:r>
              <a:rPr lang="tr-TR" dirty="0"/>
              <a:t>ta olmak zorundadır.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 </a:t>
            </a:r>
            <a:br>
              <a:rPr lang="tr-TR" dirty="0"/>
            </a:br>
            <a:r>
              <a:rPr lang="tr-TR" dirty="0"/>
              <a:t>VERBUM ESSE (OLMAK FİİLİ)</a:t>
            </a:r>
            <a:br>
              <a:rPr lang="tr-TR" dirty="0"/>
            </a:br>
            <a:endParaRPr lang="tr-TR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sz="quarter" idx="1"/>
          </p:nvPr>
        </p:nvGraphicFramePr>
        <p:xfrm>
          <a:off x="971600" y="1556793"/>
          <a:ext cx="6624735" cy="43204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824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20824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20824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19486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tr-TR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ESSE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40790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4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Indicativus Praesens</a:t>
                      </a:r>
                      <a:endParaRPr lang="tr-TR" sz="10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Indicativus Imperfectum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Indicativus Futurum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26701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Sum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Eram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Ero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26701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Es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Eras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Eris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26701">
                <a:tc>
                  <a:txBody>
                    <a:bodyPr/>
                    <a:lstStyle/>
                    <a:p>
                      <a:pPr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Est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Erat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Erit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26701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Sumus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Eramus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Erimus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26701">
                <a:tc>
                  <a:txBody>
                    <a:bodyPr/>
                    <a:lstStyle/>
                    <a:p>
                      <a:pPr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Estis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Eratis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Eritis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26701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Sunt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Erant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Erunt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Örnekler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Roma in </a:t>
            </a:r>
            <a:r>
              <a:rPr lang="tr-TR" dirty="0" err="1"/>
              <a:t>İtalia</a:t>
            </a:r>
            <a:r>
              <a:rPr lang="tr-TR" dirty="0"/>
              <a:t> </a:t>
            </a:r>
            <a:r>
              <a:rPr lang="tr-TR" dirty="0" err="1"/>
              <a:t>est</a:t>
            </a:r>
            <a:r>
              <a:rPr lang="tr-TR" dirty="0"/>
              <a:t>. (Roma İtalya’dadır.)</a:t>
            </a:r>
          </a:p>
          <a:p>
            <a:pPr>
              <a:buNone/>
            </a:pPr>
            <a:endParaRPr lang="tr-TR" dirty="0"/>
          </a:p>
          <a:p>
            <a:r>
              <a:rPr lang="tr-TR" dirty="0"/>
              <a:t>Ego </a:t>
            </a:r>
            <a:r>
              <a:rPr lang="tr-TR" dirty="0" err="1"/>
              <a:t>sum</a:t>
            </a:r>
            <a:r>
              <a:rPr lang="tr-TR" dirty="0"/>
              <a:t> </a:t>
            </a:r>
            <a:r>
              <a:rPr lang="tr-TR" dirty="0" err="1"/>
              <a:t>discipulus</a:t>
            </a:r>
            <a:r>
              <a:rPr lang="tr-TR" dirty="0"/>
              <a:t>. (Ben öğrenciyim)</a:t>
            </a:r>
          </a:p>
          <a:p>
            <a:pPr>
              <a:buNone/>
            </a:pPr>
            <a:endParaRPr lang="tr-TR" dirty="0"/>
          </a:p>
          <a:p>
            <a:r>
              <a:rPr lang="tr-TR" dirty="0" err="1"/>
              <a:t>Graecia</a:t>
            </a:r>
            <a:r>
              <a:rPr lang="tr-TR" dirty="0"/>
              <a:t> et </a:t>
            </a:r>
            <a:r>
              <a:rPr lang="tr-TR" dirty="0" err="1"/>
              <a:t>Italia</a:t>
            </a:r>
            <a:r>
              <a:rPr lang="tr-TR" dirty="0"/>
              <a:t> in </a:t>
            </a:r>
            <a:r>
              <a:rPr lang="tr-TR" dirty="0" err="1"/>
              <a:t>Europa</a:t>
            </a:r>
            <a:r>
              <a:rPr lang="tr-TR" dirty="0"/>
              <a:t> </a:t>
            </a:r>
            <a:r>
              <a:rPr lang="tr-TR" dirty="0" err="1"/>
              <a:t>sunt</a:t>
            </a:r>
            <a:r>
              <a:rPr lang="tr-TR" dirty="0"/>
              <a:t>. (Yunanistan ve </a:t>
            </a:r>
            <a:r>
              <a:rPr lang="tr-TR" dirty="0" err="1"/>
              <a:t>Italya</a:t>
            </a:r>
            <a:r>
              <a:rPr lang="tr-TR" dirty="0"/>
              <a:t> Avrupa’dadır.)</a:t>
            </a:r>
          </a:p>
          <a:p>
            <a:pPr>
              <a:buNone/>
            </a:pPr>
            <a:endParaRPr lang="tr-TR" dirty="0"/>
          </a:p>
          <a:p>
            <a:r>
              <a:rPr lang="tr-TR" dirty="0" err="1"/>
              <a:t>Nilus</a:t>
            </a:r>
            <a:r>
              <a:rPr lang="tr-TR" dirty="0"/>
              <a:t> </a:t>
            </a:r>
            <a:r>
              <a:rPr lang="tr-TR" dirty="0" err="1"/>
              <a:t>fluvius</a:t>
            </a:r>
            <a:r>
              <a:rPr lang="tr-TR" dirty="0"/>
              <a:t> </a:t>
            </a:r>
            <a:r>
              <a:rPr lang="tr-TR" dirty="0" err="1"/>
              <a:t>est</a:t>
            </a:r>
            <a:r>
              <a:rPr lang="tr-TR" dirty="0"/>
              <a:t>. (Nil bir ırmaktır)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POSSE (-EBİLMEK)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err="1"/>
              <a:t>Esse’yle</a:t>
            </a:r>
            <a:r>
              <a:rPr lang="tr-TR" dirty="0"/>
              <a:t> yapılan birleşik bir fiildir.</a:t>
            </a:r>
          </a:p>
          <a:p>
            <a:pPr>
              <a:buNone/>
            </a:pPr>
            <a:endParaRPr lang="tr-TR" dirty="0"/>
          </a:p>
          <a:p>
            <a:r>
              <a:rPr lang="tr-TR" dirty="0"/>
              <a:t>Cümleye –bilmek anlamı katar.</a:t>
            </a:r>
          </a:p>
          <a:p>
            <a:pPr>
              <a:buNone/>
            </a:pPr>
            <a:endParaRPr lang="tr-TR" dirty="0"/>
          </a:p>
          <a:p>
            <a:r>
              <a:rPr lang="tr-TR" dirty="0" err="1"/>
              <a:t>Posse’yle</a:t>
            </a:r>
            <a:r>
              <a:rPr lang="tr-TR" dirty="0"/>
              <a:t> birlikte kullanılan fiil </a:t>
            </a:r>
            <a:r>
              <a:rPr lang="tr-TR" dirty="0" err="1"/>
              <a:t>infinitivus</a:t>
            </a:r>
            <a:r>
              <a:rPr lang="tr-TR" dirty="0"/>
              <a:t> halde olmak zorundadır.</a:t>
            </a:r>
          </a:p>
          <a:p>
            <a:endParaRPr lang="tr-TR" dirty="0"/>
          </a:p>
          <a:p>
            <a:pPr>
              <a:buNone/>
            </a:pPr>
            <a:r>
              <a:rPr lang="tr-TR" dirty="0"/>
              <a:t>Örnek:</a:t>
            </a:r>
          </a:p>
          <a:p>
            <a:r>
              <a:rPr lang="tr-TR" dirty="0" err="1"/>
              <a:t>Possum</a:t>
            </a:r>
            <a:r>
              <a:rPr lang="tr-TR" dirty="0"/>
              <a:t> </a:t>
            </a:r>
            <a:r>
              <a:rPr lang="tr-TR" dirty="0" err="1"/>
              <a:t>dicere</a:t>
            </a:r>
            <a:r>
              <a:rPr lang="tr-TR" dirty="0"/>
              <a:t>: söyleyebilirim.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POSSE (-EBİLMEK)</a:t>
            </a: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xmlns="" val="2615694287"/>
              </p:ext>
            </p:extLst>
          </p:nvPr>
        </p:nvGraphicFramePr>
        <p:xfrm>
          <a:off x="457200" y="1600200"/>
          <a:ext cx="7467600" cy="3235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92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4892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4892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POSSE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/>
                        <a:t>praesens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IMPERFECTUM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FUTURUM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/>
                        <a:t>possum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poteram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potero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/>
                        <a:t>potes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poteras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poteris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err="1"/>
                        <a:t>potest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poterat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poterit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err="1"/>
                        <a:t>possumus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poteramus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poterimus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err="1"/>
                        <a:t>potestis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poteratis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poteritis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err="1"/>
                        <a:t>possunt</a:t>
                      </a:r>
                      <a:endParaRPr lang="tr-TR" dirty="0"/>
                    </a:p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poterant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poterunt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Volo</a:t>
            </a:r>
            <a:r>
              <a:rPr lang="tr-TR" dirty="0" smtClean="0"/>
              <a:t>, </a:t>
            </a:r>
            <a:r>
              <a:rPr lang="tr-TR" dirty="0" err="1" smtClean="0"/>
              <a:t>volui</a:t>
            </a:r>
            <a:r>
              <a:rPr lang="tr-TR" dirty="0" smtClean="0"/>
              <a:t>, </a:t>
            </a:r>
            <a:r>
              <a:rPr lang="tr-TR" dirty="0" err="1" smtClean="0"/>
              <a:t>velle</a:t>
            </a:r>
            <a:r>
              <a:rPr lang="tr-TR" dirty="0" smtClean="0"/>
              <a:t>: İstemek</a:t>
            </a:r>
            <a:endParaRPr lang="tr-TR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74676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9200"/>
                <a:gridCol w="2489200"/>
                <a:gridCol w="2489200"/>
              </a:tblGrid>
              <a:tr h="370840">
                <a:tc>
                  <a:txBody>
                    <a:bodyPr/>
                    <a:lstStyle/>
                    <a:p>
                      <a:pPr marL="73025" marR="1508760" algn="ctr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tr-TR" sz="1000">
                        <a:solidFill>
                          <a:srgbClr val="404040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marL="73025" marR="1508760" algn="ctr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1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Times New Roman"/>
                        </a:rPr>
                        <a:t>VELLE</a:t>
                      </a:r>
                      <a:endParaRPr lang="tr-TR" sz="1000">
                        <a:solidFill>
                          <a:srgbClr val="404040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400" b="1">
                          <a:solidFill>
                            <a:srgbClr val="404040"/>
                          </a:solidFill>
                          <a:latin typeface="Arial"/>
                          <a:ea typeface="Arial"/>
                          <a:cs typeface="Times New Roman"/>
                        </a:rPr>
                        <a:t>Indicativus Praesens</a:t>
                      </a:r>
                      <a:endParaRPr lang="tr-TR" sz="1000">
                        <a:solidFill>
                          <a:srgbClr val="404040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Times New Roman"/>
                        </a:rPr>
                        <a:t>Indicativus Imperfectum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Times New Roman"/>
                        </a:rPr>
                        <a:t>   </a:t>
                      </a:r>
                      <a:r>
                        <a:rPr lang="tr-TR" sz="14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Times New Roman"/>
                        </a:rPr>
                        <a:t>Indicativus</a:t>
                      </a:r>
                      <a:r>
                        <a:rPr lang="tr-TR" sz="14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Times New Roman"/>
                        </a:rPr>
                        <a:t> </a:t>
                      </a:r>
                      <a:r>
                        <a:rPr lang="tr-TR" sz="14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Times New Roman"/>
                        </a:rPr>
                        <a:t>Futurum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73025" marR="73025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600">
                          <a:solidFill>
                            <a:srgbClr val="404040"/>
                          </a:solidFill>
                          <a:latin typeface="Arial"/>
                          <a:ea typeface="Arial Unicode MS"/>
                          <a:cs typeface="Arial"/>
                        </a:rPr>
                        <a:t>volo</a:t>
                      </a:r>
                      <a:endParaRPr lang="tr-TR" sz="1000">
                        <a:solidFill>
                          <a:srgbClr val="404040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600">
                          <a:solidFill>
                            <a:srgbClr val="404040"/>
                          </a:solidFill>
                          <a:latin typeface="Arial"/>
                          <a:ea typeface="Arial Unicode MS"/>
                          <a:cs typeface="Arial"/>
                        </a:rPr>
                        <a:t>volebam</a:t>
                      </a:r>
                      <a:endParaRPr lang="tr-TR" sz="1000">
                        <a:solidFill>
                          <a:srgbClr val="404040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600" dirty="0" err="1">
                          <a:solidFill>
                            <a:srgbClr val="404040"/>
                          </a:solidFill>
                          <a:latin typeface="Arial"/>
                          <a:ea typeface="Arial Unicode MS"/>
                          <a:cs typeface="Arial"/>
                        </a:rPr>
                        <a:t>volam</a:t>
                      </a:r>
                      <a:endParaRPr lang="tr-TR" sz="1000" dirty="0">
                        <a:solidFill>
                          <a:srgbClr val="404040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73025" marR="73025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600">
                          <a:solidFill>
                            <a:srgbClr val="404040"/>
                          </a:solidFill>
                          <a:latin typeface="Arial"/>
                          <a:ea typeface="Arial Unicode MS"/>
                          <a:cs typeface="Arial"/>
                        </a:rPr>
                        <a:t>vis</a:t>
                      </a:r>
                      <a:endParaRPr lang="tr-TR" sz="1000">
                        <a:solidFill>
                          <a:srgbClr val="404040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600">
                          <a:solidFill>
                            <a:srgbClr val="404040"/>
                          </a:solidFill>
                          <a:latin typeface="Arial"/>
                          <a:ea typeface="Arial Unicode MS"/>
                          <a:cs typeface="Arial"/>
                        </a:rPr>
                        <a:t>volebas</a:t>
                      </a:r>
                      <a:endParaRPr lang="tr-TR" sz="1000">
                        <a:solidFill>
                          <a:srgbClr val="404040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600">
                          <a:solidFill>
                            <a:srgbClr val="404040"/>
                          </a:solidFill>
                          <a:latin typeface="Arial"/>
                          <a:ea typeface="Arial Unicode MS"/>
                          <a:cs typeface="Arial"/>
                        </a:rPr>
                        <a:t>voles</a:t>
                      </a:r>
                      <a:endParaRPr lang="tr-TR" sz="1000">
                        <a:solidFill>
                          <a:srgbClr val="404040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73025" marR="73025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600">
                          <a:solidFill>
                            <a:srgbClr val="404040"/>
                          </a:solidFill>
                          <a:latin typeface="Arial"/>
                          <a:ea typeface="Arial Unicode MS"/>
                          <a:cs typeface="Arial"/>
                        </a:rPr>
                        <a:t>vult</a:t>
                      </a:r>
                      <a:endParaRPr lang="tr-TR" sz="1000">
                        <a:solidFill>
                          <a:srgbClr val="404040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600">
                          <a:solidFill>
                            <a:srgbClr val="404040"/>
                          </a:solidFill>
                          <a:latin typeface="Arial"/>
                          <a:ea typeface="Arial Unicode MS"/>
                          <a:cs typeface="Arial"/>
                        </a:rPr>
                        <a:t>volebat</a:t>
                      </a:r>
                      <a:endParaRPr lang="tr-TR" sz="1000">
                        <a:solidFill>
                          <a:srgbClr val="404040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600" dirty="0" err="1">
                          <a:solidFill>
                            <a:srgbClr val="404040"/>
                          </a:solidFill>
                          <a:latin typeface="Arial"/>
                          <a:ea typeface="Arial Unicode MS"/>
                          <a:cs typeface="Arial"/>
                        </a:rPr>
                        <a:t>volet</a:t>
                      </a:r>
                      <a:endParaRPr lang="tr-TR" sz="1000" dirty="0">
                        <a:solidFill>
                          <a:srgbClr val="404040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73025" marR="73025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600">
                          <a:solidFill>
                            <a:srgbClr val="404040"/>
                          </a:solidFill>
                          <a:latin typeface="Arial"/>
                          <a:ea typeface="Arial Unicode MS"/>
                          <a:cs typeface="Arial"/>
                        </a:rPr>
                        <a:t>volumus</a:t>
                      </a:r>
                      <a:endParaRPr lang="tr-TR" sz="1000">
                        <a:solidFill>
                          <a:srgbClr val="404040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600">
                          <a:solidFill>
                            <a:srgbClr val="404040"/>
                          </a:solidFill>
                          <a:latin typeface="Arial"/>
                          <a:ea typeface="Arial Unicode MS"/>
                          <a:cs typeface="Arial"/>
                        </a:rPr>
                        <a:t>volebamus</a:t>
                      </a:r>
                      <a:endParaRPr lang="tr-TR" sz="1000">
                        <a:solidFill>
                          <a:srgbClr val="404040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600">
                          <a:solidFill>
                            <a:srgbClr val="404040"/>
                          </a:solidFill>
                          <a:latin typeface="Arial"/>
                          <a:ea typeface="Arial Unicode MS"/>
                          <a:cs typeface="Arial"/>
                        </a:rPr>
                        <a:t>volemus</a:t>
                      </a:r>
                      <a:endParaRPr lang="tr-TR" sz="1000">
                        <a:solidFill>
                          <a:srgbClr val="404040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73025" marR="73025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600">
                          <a:solidFill>
                            <a:srgbClr val="404040"/>
                          </a:solidFill>
                          <a:latin typeface="Arial"/>
                          <a:ea typeface="Arial Unicode MS"/>
                          <a:cs typeface="Arial"/>
                        </a:rPr>
                        <a:t>vultis</a:t>
                      </a:r>
                      <a:endParaRPr lang="tr-TR" sz="1000">
                        <a:solidFill>
                          <a:srgbClr val="404040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600">
                          <a:solidFill>
                            <a:srgbClr val="404040"/>
                          </a:solidFill>
                          <a:latin typeface="Arial"/>
                          <a:ea typeface="Arial Unicode MS"/>
                          <a:cs typeface="Arial"/>
                        </a:rPr>
                        <a:t>volebatıs</a:t>
                      </a:r>
                      <a:endParaRPr lang="tr-TR" sz="1000">
                        <a:solidFill>
                          <a:srgbClr val="404040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600">
                          <a:solidFill>
                            <a:srgbClr val="404040"/>
                          </a:solidFill>
                          <a:latin typeface="Arial"/>
                          <a:ea typeface="Arial Unicode MS"/>
                          <a:cs typeface="Arial"/>
                        </a:rPr>
                        <a:t>voletis</a:t>
                      </a:r>
                      <a:endParaRPr lang="tr-TR" sz="1000">
                        <a:solidFill>
                          <a:srgbClr val="404040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73025" marR="73025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600">
                          <a:solidFill>
                            <a:srgbClr val="404040"/>
                          </a:solidFill>
                          <a:latin typeface="Arial"/>
                          <a:ea typeface="Arial Unicode MS"/>
                          <a:cs typeface="Arial"/>
                        </a:rPr>
                        <a:t>volunt</a:t>
                      </a:r>
                      <a:endParaRPr lang="tr-TR" sz="1000">
                        <a:solidFill>
                          <a:srgbClr val="404040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600">
                          <a:solidFill>
                            <a:srgbClr val="404040"/>
                          </a:solidFill>
                          <a:latin typeface="Arial"/>
                          <a:ea typeface="Arial Unicode MS"/>
                          <a:cs typeface="Arial"/>
                        </a:rPr>
                        <a:t>volebant</a:t>
                      </a:r>
                      <a:endParaRPr lang="tr-TR" sz="1000">
                        <a:solidFill>
                          <a:srgbClr val="404040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600" dirty="0" err="1">
                          <a:solidFill>
                            <a:srgbClr val="404040"/>
                          </a:solidFill>
                          <a:latin typeface="Arial"/>
                          <a:ea typeface="Arial Unicode MS"/>
                          <a:cs typeface="Arial"/>
                        </a:rPr>
                        <a:t>volent</a:t>
                      </a:r>
                      <a:endParaRPr lang="tr-TR" sz="1000" dirty="0">
                        <a:solidFill>
                          <a:srgbClr val="404040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Nolo</a:t>
            </a:r>
            <a:r>
              <a:rPr lang="tr-TR" dirty="0" smtClean="0"/>
              <a:t>, </a:t>
            </a:r>
            <a:r>
              <a:rPr lang="tr-TR" dirty="0" err="1" smtClean="0"/>
              <a:t>nolui</a:t>
            </a:r>
            <a:r>
              <a:rPr lang="tr-TR" dirty="0" smtClean="0"/>
              <a:t>, </a:t>
            </a:r>
            <a:r>
              <a:rPr lang="tr-TR" dirty="0" err="1" smtClean="0"/>
              <a:t>nolle</a:t>
            </a:r>
            <a:r>
              <a:rPr lang="tr-TR" dirty="0" smtClean="0"/>
              <a:t>: istememek</a:t>
            </a:r>
            <a:endParaRPr lang="tr-TR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74676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9200"/>
                <a:gridCol w="2489200"/>
                <a:gridCol w="2489200"/>
              </a:tblGrid>
              <a:tr h="370840">
                <a:tc>
                  <a:txBody>
                    <a:bodyPr/>
                    <a:lstStyle/>
                    <a:p>
                      <a:pPr marL="73025" marR="1508760" algn="ctr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tr-TR" sz="1000">
                        <a:solidFill>
                          <a:srgbClr val="404040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marL="73025" marR="1508760" algn="ctr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1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Times New Roman"/>
                        </a:rPr>
                        <a:t>NOLLE</a:t>
                      </a:r>
                      <a:endParaRPr lang="tr-TR" sz="1000">
                        <a:solidFill>
                          <a:srgbClr val="404040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400" b="1">
                          <a:solidFill>
                            <a:srgbClr val="404040"/>
                          </a:solidFill>
                          <a:latin typeface="Arial"/>
                          <a:ea typeface="Arial"/>
                          <a:cs typeface="Times New Roman"/>
                        </a:rPr>
                        <a:t>Indicativus Praesens</a:t>
                      </a:r>
                      <a:endParaRPr lang="tr-TR" sz="1000">
                        <a:solidFill>
                          <a:srgbClr val="404040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Times New Roman"/>
                        </a:rPr>
                        <a:t>Indicativus Imperfectum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Times New Roman"/>
                        </a:rPr>
                        <a:t>   </a:t>
                      </a:r>
                      <a:r>
                        <a:rPr lang="tr-TR" sz="14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Times New Roman"/>
                        </a:rPr>
                        <a:t>Indicativus</a:t>
                      </a:r>
                      <a:r>
                        <a:rPr lang="tr-TR" sz="14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Times New Roman"/>
                        </a:rPr>
                        <a:t> </a:t>
                      </a:r>
                      <a:r>
                        <a:rPr lang="tr-TR" sz="14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Times New Roman"/>
                        </a:rPr>
                        <a:t>Futurum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73025" marR="73025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600">
                          <a:solidFill>
                            <a:srgbClr val="404040"/>
                          </a:solidFill>
                          <a:latin typeface="Arial"/>
                          <a:ea typeface="Arial Unicode MS"/>
                          <a:cs typeface="Arial"/>
                        </a:rPr>
                        <a:t>nolo</a:t>
                      </a:r>
                      <a:endParaRPr lang="tr-TR" sz="1000">
                        <a:solidFill>
                          <a:srgbClr val="404040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600">
                          <a:solidFill>
                            <a:srgbClr val="404040"/>
                          </a:solidFill>
                          <a:latin typeface="Arial"/>
                          <a:ea typeface="Arial Unicode MS"/>
                          <a:cs typeface="Arial"/>
                        </a:rPr>
                        <a:t>nolebam</a:t>
                      </a:r>
                      <a:endParaRPr lang="tr-TR" sz="1000">
                        <a:solidFill>
                          <a:srgbClr val="404040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600">
                          <a:solidFill>
                            <a:srgbClr val="404040"/>
                          </a:solidFill>
                          <a:latin typeface="Arial"/>
                          <a:ea typeface="Arial Unicode MS"/>
                          <a:cs typeface="Arial"/>
                        </a:rPr>
                        <a:t>nolam</a:t>
                      </a:r>
                      <a:endParaRPr lang="tr-TR" sz="1000">
                        <a:solidFill>
                          <a:srgbClr val="404040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73025" marR="73025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600">
                          <a:solidFill>
                            <a:srgbClr val="404040"/>
                          </a:solidFill>
                          <a:latin typeface="Arial"/>
                          <a:ea typeface="Arial Unicode MS"/>
                          <a:cs typeface="Arial"/>
                        </a:rPr>
                        <a:t>non vis</a:t>
                      </a:r>
                      <a:endParaRPr lang="tr-TR" sz="1000">
                        <a:solidFill>
                          <a:srgbClr val="404040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600">
                          <a:solidFill>
                            <a:srgbClr val="404040"/>
                          </a:solidFill>
                          <a:latin typeface="Arial"/>
                          <a:ea typeface="Arial Unicode MS"/>
                          <a:cs typeface="Arial"/>
                        </a:rPr>
                        <a:t>nolebas</a:t>
                      </a:r>
                      <a:endParaRPr lang="tr-TR" sz="1000">
                        <a:solidFill>
                          <a:srgbClr val="404040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600">
                          <a:solidFill>
                            <a:srgbClr val="404040"/>
                          </a:solidFill>
                          <a:latin typeface="Arial"/>
                          <a:ea typeface="Arial Unicode MS"/>
                          <a:cs typeface="Arial"/>
                        </a:rPr>
                        <a:t>noles</a:t>
                      </a:r>
                      <a:endParaRPr lang="tr-TR" sz="1000">
                        <a:solidFill>
                          <a:srgbClr val="404040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73025" marR="73025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600">
                          <a:solidFill>
                            <a:srgbClr val="404040"/>
                          </a:solidFill>
                          <a:latin typeface="Arial"/>
                          <a:ea typeface="Arial Unicode MS"/>
                          <a:cs typeface="Arial"/>
                        </a:rPr>
                        <a:t>non vult</a:t>
                      </a:r>
                      <a:endParaRPr lang="tr-TR" sz="1000">
                        <a:solidFill>
                          <a:srgbClr val="404040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600" dirty="0" err="1">
                          <a:solidFill>
                            <a:srgbClr val="404040"/>
                          </a:solidFill>
                          <a:latin typeface="Arial"/>
                          <a:ea typeface="Arial Unicode MS"/>
                          <a:cs typeface="Arial"/>
                        </a:rPr>
                        <a:t>nolebat</a:t>
                      </a:r>
                      <a:endParaRPr lang="tr-TR" sz="1000" dirty="0">
                        <a:solidFill>
                          <a:srgbClr val="404040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600">
                          <a:solidFill>
                            <a:srgbClr val="404040"/>
                          </a:solidFill>
                          <a:latin typeface="Arial"/>
                          <a:ea typeface="Arial Unicode MS"/>
                          <a:cs typeface="Arial"/>
                        </a:rPr>
                        <a:t>nolet</a:t>
                      </a:r>
                      <a:endParaRPr lang="tr-TR" sz="1000">
                        <a:solidFill>
                          <a:srgbClr val="404040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73025" marR="73025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600">
                          <a:solidFill>
                            <a:srgbClr val="404040"/>
                          </a:solidFill>
                          <a:latin typeface="Arial"/>
                          <a:ea typeface="Arial Unicode MS"/>
                          <a:cs typeface="Arial"/>
                        </a:rPr>
                        <a:t>nolumus</a:t>
                      </a:r>
                      <a:endParaRPr lang="tr-TR" sz="1000">
                        <a:solidFill>
                          <a:srgbClr val="404040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600">
                          <a:solidFill>
                            <a:srgbClr val="404040"/>
                          </a:solidFill>
                          <a:latin typeface="Arial"/>
                          <a:ea typeface="Arial Unicode MS"/>
                          <a:cs typeface="Arial"/>
                        </a:rPr>
                        <a:t>nolebamus</a:t>
                      </a:r>
                      <a:endParaRPr lang="tr-TR" sz="1000">
                        <a:solidFill>
                          <a:srgbClr val="404040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600">
                          <a:solidFill>
                            <a:srgbClr val="404040"/>
                          </a:solidFill>
                          <a:latin typeface="Arial"/>
                          <a:ea typeface="Arial Unicode MS"/>
                          <a:cs typeface="Arial"/>
                        </a:rPr>
                        <a:t>nolemus</a:t>
                      </a:r>
                      <a:endParaRPr lang="tr-TR" sz="1000">
                        <a:solidFill>
                          <a:srgbClr val="404040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73025" marR="73025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600">
                          <a:solidFill>
                            <a:srgbClr val="404040"/>
                          </a:solidFill>
                          <a:latin typeface="Arial"/>
                          <a:ea typeface="Arial Unicode MS"/>
                          <a:cs typeface="Arial"/>
                        </a:rPr>
                        <a:t>non vultis</a:t>
                      </a:r>
                      <a:endParaRPr lang="tr-TR" sz="1000">
                        <a:solidFill>
                          <a:srgbClr val="404040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600">
                          <a:solidFill>
                            <a:srgbClr val="404040"/>
                          </a:solidFill>
                          <a:latin typeface="Arial"/>
                          <a:ea typeface="Arial Unicode MS"/>
                          <a:cs typeface="Arial"/>
                        </a:rPr>
                        <a:t>nolebatis</a:t>
                      </a:r>
                      <a:endParaRPr lang="tr-TR" sz="1000">
                        <a:solidFill>
                          <a:srgbClr val="404040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600">
                          <a:solidFill>
                            <a:srgbClr val="404040"/>
                          </a:solidFill>
                          <a:latin typeface="Arial"/>
                          <a:ea typeface="Arial Unicode MS"/>
                          <a:cs typeface="Arial"/>
                        </a:rPr>
                        <a:t>noletis</a:t>
                      </a:r>
                      <a:endParaRPr lang="tr-TR" sz="1000">
                        <a:solidFill>
                          <a:srgbClr val="404040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73025" marR="73025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600">
                          <a:solidFill>
                            <a:srgbClr val="404040"/>
                          </a:solidFill>
                          <a:latin typeface="Arial"/>
                          <a:ea typeface="Arial Unicode MS"/>
                          <a:cs typeface="Arial"/>
                        </a:rPr>
                        <a:t>nolunt</a:t>
                      </a:r>
                      <a:endParaRPr lang="tr-TR" sz="1000">
                        <a:solidFill>
                          <a:srgbClr val="404040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600">
                          <a:solidFill>
                            <a:srgbClr val="404040"/>
                          </a:solidFill>
                          <a:latin typeface="Arial"/>
                          <a:ea typeface="Arial Unicode MS"/>
                          <a:cs typeface="Arial"/>
                        </a:rPr>
                        <a:t>nolebant</a:t>
                      </a:r>
                      <a:endParaRPr lang="tr-TR" sz="1000">
                        <a:solidFill>
                          <a:srgbClr val="404040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600" dirty="0" err="1">
                          <a:solidFill>
                            <a:srgbClr val="404040"/>
                          </a:solidFill>
                          <a:latin typeface="Arial"/>
                          <a:ea typeface="Arial Unicode MS"/>
                          <a:cs typeface="Arial"/>
                        </a:rPr>
                        <a:t>nolent</a:t>
                      </a:r>
                      <a:endParaRPr lang="tr-TR" sz="1000" dirty="0">
                        <a:solidFill>
                          <a:srgbClr val="404040"/>
                        </a:solidFill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20</TotalTime>
  <Words>229</Words>
  <Application>Microsoft Office PowerPoint</Application>
  <PresentationFormat>Ekran Gösterisi (4:3)</PresentationFormat>
  <Paragraphs>116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Cumba</vt:lpstr>
      <vt:lpstr>LATİN DİLİ I</vt:lpstr>
      <vt:lpstr>VERBUM ESSE (OLMAK FİİLİ)</vt:lpstr>
      <vt:lpstr>  VERBUM ESSE (OLMAK FİİLİ) </vt:lpstr>
      <vt:lpstr>Örnekler</vt:lpstr>
      <vt:lpstr>POSSE (-EBİLMEK)</vt:lpstr>
      <vt:lpstr>POSSE (-EBİLMEK)</vt:lpstr>
      <vt:lpstr>Volo, volui, velle: İstemek</vt:lpstr>
      <vt:lpstr>Nolo, nolui, nolle: istememek</vt:lpstr>
    </vt:vector>
  </TitlesOfParts>
  <Company>DTCF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LATİN DİLİ I</dc:title>
  <dc:creator>Kullanıcı</dc:creator>
  <cp:lastModifiedBy>Kullanıcı</cp:lastModifiedBy>
  <cp:revision>6</cp:revision>
  <dcterms:created xsi:type="dcterms:W3CDTF">2020-02-06T12:47:42Z</dcterms:created>
  <dcterms:modified xsi:type="dcterms:W3CDTF">2020-02-13T12:53:44Z</dcterms:modified>
</cp:coreProperties>
</file>