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pPr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C8FDA-D11A-472D-A5C8-FE2BA56808C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95D2-76C3-486F-908C-03C43C73A05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BEB4-E5CB-4D61-898A-E6D32CFBBEF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19C1-F9F0-4B39-87A0-349BDB92BA2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0C7F-23DE-4BA5-87FA-EE1D81A059C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07E9-5522-4B88-9394-8BA471E4E53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D91-4930-42F9-9E9F-1F3B5AAE4E04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238C4-D8B6-4582-A9F5-04B6033B342D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9E6C-B1BB-44D2-903F-D34F975F049C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8154-CA1C-4D6B-AD15-0A81A1060388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1E8D2-0BED-4B27-9323-9BEC7A8B4D0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E86E-2593-46DC-9DDB-745E9B4260BC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8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QUADRATURE AMPLITUDE MODULATION (QAM)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762867" y="48011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51338" y="1429095"/>
            <a:ext cx="1042626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/>
              <a:t>Quadrature</a:t>
            </a:r>
            <a:r>
              <a:rPr lang="tr-TR" sz="2800" dirty="0"/>
              <a:t> </a:t>
            </a:r>
            <a:r>
              <a:rPr lang="tr-TR" sz="2800" dirty="0" err="1"/>
              <a:t>amplitude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en-US" sz="2800" dirty="0"/>
              <a:t>, also known as </a:t>
            </a:r>
            <a:r>
              <a:rPr lang="tr-TR" sz="2800" dirty="0"/>
              <a:t>q</a:t>
            </a:r>
            <a:r>
              <a:rPr lang="en-US" sz="2800" dirty="0" err="1"/>
              <a:t>uadrature</a:t>
            </a:r>
            <a:r>
              <a:rPr lang="en-US" sz="2800" dirty="0"/>
              <a:t>-carrier</a:t>
            </a:r>
            <a:r>
              <a:rPr lang="tr-TR" sz="2800" dirty="0"/>
              <a:t> </a:t>
            </a:r>
            <a:r>
              <a:rPr lang="en-US" sz="2800" dirty="0"/>
              <a:t>multiplexing</a:t>
            </a:r>
            <a:r>
              <a:rPr lang="tr-TR" sz="2800" i="1" dirty="0"/>
              <a:t> </a:t>
            </a:r>
            <a:r>
              <a:rPr lang="en-US" sz="2800" dirty="0"/>
              <a:t>(QAM), utilizes carrier phase shifting and synchronous</a:t>
            </a:r>
            <a:r>
              <a:rPr lang="tr-TR" sz="2800" dirty="0"/>
              <a:t> </a:t>
            </a:r>
            <a:r>
              <a:rPr lang="en-US" sz="2800" dirty="0"/>
              <a:t>detection to permit two DSB</a:t>
            </a:r>
            <a:r>
              <a:rPr lang="tr-TR" sz="2800" dirty="0"/>
              <a:t> </a:t>
            </a:r>
            <a:r>
              <a:rPr lang="en-US" sz="2800" dirty="0"/>
              <a:t>signals to occupy the same frequency</a:t>
            </a:r>
            <a:r>
              <a:rPr lang="tr-TR" sz="2800" dirty="0"/>
              <a:t> </a:t>
            </a:r>
            <a:r>
              <a:rPr lang="en-US" sz="2800" dirty="0"/>
              <a:t>band.</a:t>
            </a:r>
            <a:endParaRPr lang="tr-TR" sz="2800" dirty="0"/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/>
              <a:t>Quadrature</a:t>
            </a:r>
            <a:r>
              <a:rPr lang="en-US" sz="2800" dirty="0"/>
              <a:t>-carrier multiplexer is therefore a </a:t>
            </a:r>
            <a:r>
              <a:rPr lang="en-US" sz="2800" i="1" dirty="0"/>
              <a:t>bandwidth-conservation system.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7" name="6 Dikdörtgen"/>
          <p:cNvSpPr/>
          <p:nvPr/>
        </p:nvSpPr>
        <p:spPr>
          <a:xfrm>
            <a:off x="859453" y="1646756"/>
            <a:ext cx="110707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block diagram of this system is shown in</a:t>
            </a:r>
            <a:r>
              <a:rPr lang="tr-TR" sz="2800" dirty="0"/>
              <a:t> </a:t>
            </a:r>
            <a:r>
              <a:rPr lang="tr-TR" sz="2800" dirty="0" err="1"/>
              <a:t>Fig</a:t>
            </a:r>
            <a:r>
              <a:rPr lang="tr-TR" sz="2800" dirty="0"/>
              <a:t>. 3.17 (</a:t>
            </a:r>
            <a:r>
              <a:rPr lang="tr-TR" sz="2800" dirty="0" err="1"/>
              <a:t>Haykin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121) </a:t>
            </a:r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transmitter part of the system,</a:t>
            </a:r>
            <a:r>
              <a:rPr lang="tr-TR" sz="2800" dirty="0"/>
              <a:t> </a:t>
            </a:r>
            <a:r>
              <a:rPr lang="en-US" sz="2800" dirty="0"/>
              <a:t>shown in Fig. 3.17(</a:t>
            </a:r>
            <a:r>
              <a:rPr lang="en-US" sz="2800" i="1" dirty="0"/>
              <a:t>a), involves the use</a:t>
            </a:r>
            <a:r>
              <a:rPr lang="tr-TR" sz="2800" i="1" dirty="0"/>
              <a:t> </a:t>
            </a:r>
            <a:r>
              <a:rPr lang="en-US" sz="2800" i="1" dirty="0"/>
              <a:t>of two separate product modulators that are</a:t>
            </a:r>
            <a:r>
              <a:rPr lang="tr-TR" sz="2800" i="1" dirty="0"/>
              <a:t> </a:t>
            </a:r>
            <a:r>
              <a:rPr lang="en-US" sz="2800" dirty="0"/>
              <a:t>supplied with two carrier</a:t>
            </a:r>
            <a:r>
              <a:rPr lang="tr-TR" sz="2800" dirty="0"/>
              <a:t> </a:t>
            </a:r>
            <a:r>
              <a:rPr lang="en-US" sz="2800" dirty="0"/>
              <a:t>waves of the same frequency but differing in phase by</a:t>
            </a:r>
            <a:r>
              <a:rPr lang="tr-TR" sz="2800" dirty="0"/>
              <a:t> 90 </a:t>
            </a:r>
            <a:r>
              <a:rPr lang="tr-TR" sz="2800" dirty="0" err="1"/>
              <a:t>degrees</a:t>
            </a:r>
            <a:r>
              <a:rPr lang="tr-TR" sz="2800" dirty="0"/>
              <a:t>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Dikdörtgen"/>
              <p:cNvSpPr/>
              <p:nvPr/>
            </p:nvSpPr>
            <p:spPr>
              <a:xfrm>
                <a:off x="714702" y="1558949"/>
                <a:ext cx="10436774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The transmitted signal </a:t>
                </a:r>
                <a:r>
                  <a:rPr lang="tr-TR" sz="2800" dirty="0"/>
                  <a:t>s(t) </a:t>
                </a:r>
                <a:r>
                  <a:rPr lang="en-US" sz="2800" dirty="0"/>
                  <a:t>consists of the sum of these two product modulator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outputs</a:t>
                </a:r>
                <a:r>
                  <a:rPr lang="tr-TR" sz="2800" dirty="0"/>
                  <a:t>, as </a:t>
                </a:r>
                <a:r>
                  <a:rPr lang="tr-TR" sz="2800" dirty="0" err="1"/>
                  <a:t>shown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by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cos(2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)+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sin(2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4" name="3 Dikdörtgen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02" y="1558949"/>
                <a:ext cx="10436774" cy="1815882"/>
              </a:xfrm>
              <a:prstGeom prst="rect">
                <a:avLst/>
              </a:prstGeom>
              <a:blipFill>
                <a:blip r:embed="rId2"/>
                <a:stretch>
                  <a:fillRect l="-1168" t="-3356" b="-87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Dikdörtgen"/>
              <p:cNvSpPr/>
              <p:nvPr/>
            </p:nvSpPr>
            <p:spPr>
              <a:xfrm>
                <a:off x="830316" y="3387749"/>
                <a:ext cx="1006891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tr-TR" sz="2800" dirty="0"/>
              </a:p>
              <a:p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denote the two different message signals applied to the product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modulators</a:t>
                </a:r>
                <a:r>
                  <a:rPr lang="tr-TR" sz="2800" dirty="0"/>
                  <a:t>.</a:t>
                </a:r>
              </a:p>
            </p:txBody>
          </p:sp>
        </mc:Choice>
        <mc:Fallback xmlns="">
          <p:sp>
            <p:nvSpPr>
              <p:cNvPr id="6" name="5 Dikdörtgen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316" y="3387749"/>
                <a:ext cx="10068911" cy="1384995"/>
              </a:xfrm>
              <a:prstGeom prst="rect">
                <a:avLst/>
              </a:prstGeom>
              <a:blipFill>
                <a:blip r:embed="rId3"/>
                <a:stretch>
                  <a:fillRect l="-1211" b="-118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FDEC223F-3000-490C-83D5-9E5AA61CC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87" y="1509758"/>
            <a:ext cx="8201025" cy="24003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D7164890-2602-4DFF-BF39-0F29013E4DC2}"/>
                  </a:ext>
                </a:extLst>
              </p:cNvPr>
              <p:cNvSpPr/>
              <p:nvPr/>
            </p:nvSpPr>
            <p:spPr>
              <a:xfrm>
                <a:off x="2695112" y="3910058"/>
                <a:ext cx="2686975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r-TR" sz="2400" dirty="0" err="1"/>
                  <a:t>the</a:t>
                </a:r>
                <a:r>
                  <a:rPr lang="tr-TR" sz="2400" dirty="0"/>
                  <a:t> in-</a:t>
                </a:r>
                <a:r>
                  <a:rPr lang="tr-TR" sz="2400" dirty="0" err="1"/>
                  <a:t>phase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component</a:t>
                </a:r>
                <a:endParaRPr lang="tr-TR" sz="2400" dirty="0"/>
              </a:p>
              <a:p>
                <a:pPr algn="ctr"/>
                <a:r>
                  <a:rPr lang="en-US" sz="2400" dirty="0"/>
                  <a:t>of the multiplexed band-pass signal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7164890-2602-4DFF-BF39-0F29013E4D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112" y="3910058"/>
                <a:ext cx="2686975" cy="1938992"/>
              </a:xfrm>
              <a:prstGeom prst="rect">
                <a:avLst/>
              </a:prstGeom>
              <a:blipFill>
                <a:blip r:embed="rId3"/>
                <a:stretch>
                  <a:fillRect t="-2516" r="-1814" b="-34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xmlns="" id="{A202FA94-8BA0-4773-9384-649F9666CC54}"/>
                  </a:ext>
                </a:extLst>
              </p:cNvPr>
              <p:cNvSpPr/>
              <p:nvPr/>
            </p:nvSpPr>
            <p:spPr>
              <a:xfrm>
                <a:off x="6280212" y="3874391"/>
                <a:ext cx="2570826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quadrature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component</a:t>
                </a:r>
                <a:endParaRPr lang="tr-TR" sz="2400" dirty="0"/>
              </a:p>
              <a:p>
                <a:pPr algn="ctr"/>
                <a:r>
                  <a:rPr lang="en-US" sz="2400" dirty="0"/>
                  <a:t>of the multiplexed band-pass signal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400" dirty="0"/>
              </a:p>
            </p:txBody>
          </p:sp>
        </mc:Choice>
        <mc:Fallback xmlns="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A202FA94-8BA0-4773-9384-649F9666CC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212" y="3874391"/>
                <a:ext cx="2570826" cy="1938992"/>
              </a:xfrm>
              <a:prstGeom prst="rect">
                <a:avLst/>
              </a:prstGeom>
              <a:blipFill>
                <a:blip r:embed="rId4"/>
                <a:stretch>
                  <a:fillRect l="-948" t="-2516" r="-4265" b="-34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5BB588DB-A93F-4200-81B3-9FF614169D52}"/>
                  </a:ext>
                </a:extLst>
              </p:cNvPr>
              <p:cNvSpPr/>
              <p:nvPr/>
            </p:nvSpPr>
            <p:spPr>
              <a:xfrm>
                <a:off x="552664" y="1653395"/>
                <a:ext cx="10428303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multiplexed signal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occupies a channel bandwidth of 2</a:t>
                </a:r>
                <a:r>
                  <a:rPr lang="en-US" sz="2800" i="1" dirty="0"/>
                  <a:t>W</a:t>
                </a:r>
                <a:r>
                  <a:rPr lang="tr-TR" sz="2800" i="1" dirty="0"/>
                  <a:t> </a:t>
                </a:r>
                <a:r>
                  <a:rPr lang="en-US" sz="2800" dirty="0"/>
                  <a:t>centered on</a:t>
                </a:r>
                <a:r>
                  <a:rPr lang="tr-TR" sz="2800" dirty="0"/>
                  <a:t> </a:t>
                </a:r>
                <a:r>
                  <a:rPr lang="en-US" sz="2800" dirty="0"/>
                  <a:t>the carrier frequency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where </a:t>
                </a:r>
                <a:r>
                  <a:rPr lang="en-US" sz="2800" i="1" dirty="0"/>
                  <a:t>W</a:t>
                </a:r>
                <a:r>
                  <a:rPr lang="tr-TR" sz="2800" i="1" dirty="0"/>
                  <a:t> </a:t>
                </a:r>
                <a:r>
                  <a:rPr lang="en-US" sz="2800" dirty="0"/>
                  <a:t>is the message bandwidth, assumed to be common to both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5BB588DB-A93F-4200-81B3-9FF614169D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664" y="1653395"/>
                <a:ext cx="10428303" cy="1384995"/>
              </a:xfrm>
              <a:prstGeom prst="rect">
                <a:avLst/>
              </a:prstGeom>
              <a:blipFill>
                <a:blip r:embed="rId2"/>
                <a:stretch>
                  <a:fillRect l="-1053" t="-3965" b="-118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73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54C1F25D-CA56-42C2-B098-DD0C7A58C976}"/>
              </a:ext>
            </a:extLst>
          </p:cNvPr>
          <p:cNvSpPr/>
          <p:nvPr/>
        </p:nvSpPr>
        <p:spPr>
          <a:xfrm>
            <a:off x="552664" y="1549798"/>
            <a:ext cx="95856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receiver part of the system is shown in Fig. 3.17(</a:t>
            </a:r>
            <a:r>
              <a:rPr lang="en-US" sz="2800" i="1" dirty="0"/>
              <a:t>b</a:t>
            </a:r>
            <a:r>
              <a:rPr lang="en-US" sz="2800" dirty="0"/>
              <a:t>)</a:t>
            </a:r>
            <a:r>
              <a:rPr lang="tr-TR" sz="2800" dirty="0"/>
              <a:t> (</a:t>
            </a:r>
            <a:r>
              <a:rPr lang="tr-TR" sz="2800" dirty="0" err="1"/>
              <a:t>Haykin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122)</a:t>
            </a:r>
            <a:r>
              <a:rPr lang="en-US" sz="2800" dirty="0"/>
              <a:t>.</a:t>
            </a:r>
            <a:endParaRPr lang="tr-TR" sz="28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7788B5FA-C1DB-4CE1-8A39-45DB2723550F}"/>
              </a:ext>
            </a:extLst>
          </p:cNvPr>
          <p:cNvSpPr/>
          <p:nvPr/>
        </p:nvSpPr>
        <p:spPr>
          <a:xfrm>
            <a:off x="552664" y="2736502"/>
            <a:ext cx="10144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/>
              <a:t>Specifically</a:t>
            </a:r>
            <a:r>
              <a:rPr lang="tr-TR" sz="2800" dirty="0"/>
              <a:t>,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multiplexed</a:t>
            </a:r>
            <a:r>
              <a:rPr lang="tr-TR" sz="2800" dirty="0"/>
              <a:t> </a:t>
            </a:r>
            <a:r>
              <a:rPr lang="en-US" sz="2800" dirty="0"/>
              <a:t>signal is applied simultaneously to two separate coherent detectors that are supplied</a:t>
            </a:r>
            <a:r>
              <a:rPr lang="tr-TR" sz="2800" dirty="0"/>
              <a:t> </a:t>
            </a:r>
            <a:r>
              <a:rPr lang="en-US" sz="2800" dirty="0"/>
              <a:t>with two local</a:t>
            </a:r>
            <a:r>
              <a:rPr lang="tr-TR" sz="2800" dirty="0"/>
              <a:t> </a:t>
            </a:r>
            <a:r>
              <a:rPr lang="en-US" sz="2800" dirty="0"/>
              <a:t>carriers of the same frequency, but differing in phase by</a:t>
            </a:r>
            <a:r>
              <a:rPr lang="tr-TR" sz="2800" dirty="0"/>
              <a:t> -90 </a:t>
            </a:r>
            <a:r>
              <a:rPr lang="tr-TR" sz="2800" dirty="0" err="1"/>
              <a:t>degrees</a:t>
            </a:r>
            <a:r>
              <a:rPr lang="tr-T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7708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4B185286-2D15-4366-8091-A54C516BA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185" y="3045875"/>
            <a:ext cx="3505200" cy="28098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1687F611-F013-4F08-B032-4DEB8C6A95F1}"/>
                  </a:ext>
                </a:extLst>
              </p:cNvPr>
              <p:cNvSpPr txBox="1"/>
              <p:nvPr/>
            </p:nvSpPr>
            <p:spPr>
              <a:xfrm>
                <a:off x="7226429" y="3480047"/>
                <a:ext cx="1296381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Sup>
                        <m:sSub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687F611-F013-4F08-B032-4DEB8C6A9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429" y="3480047"/>
                <a:ext cx="1296381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xmlns="" id="{76791D2F-17B3-48A0-9A36-4AE59D8F17F9}"/>
                  </a:ext>
                </a:extLst>
              </p:cNvPr>
              <p:cNvSpPr txBox="1"/>
              <p:nvPr/>
            </p:nvSpPr>
            <p:spPr>
              <a:xfrm>
                <a:off x="7235307" y="4700688"/>
                <a:ext cx="130170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Sup>
                        <m:sSub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76791D2F-17B3-48A0-9A36-4AE59D8F1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307" y="4700688"/>
                <a:ext cx="1301703" cy="5186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xmlns="" id="{1FCA7FD4-D440-4AEE-923E-D07787036604}"/>
                  </a:ext>
                </a:extLst>
              </p:cNvPr>
              <p:cNvSpPr/>
              <p:nvPr/>
            </p:nvSpPr>
            <p:spPr>
              <a:xfrm>
                <a:off x="698376" y="1571400"/>
                <a:ext cx="10647286" cy="1739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output of the top detector is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  <a:p>
                <a:r>
                  <a:rPr lang="en-US" sz="2800" dirty="0"/>
                  <a:t> </a:t>
                </a:r>
                <a:r>
                  <a:rPr lang="tr-TR" sz="2800" dirty="0"/>
                  <a:t>     </a:t>
                </a:r>
                <a:r>
                  <a:rPr lang="en-US" sz="2800" dirty="0"/>
                  <a:t>whereas the output of the bottom detector</a:t>
                </a:r>
                <a:r>
                  <a:rPr lang="tr-TR" sz="2800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1FCA7FD4-D440-4AEE-923E-D077870366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76" y="1571400"/>
                <a:ext cx="10647286" cy="1739964"/>
              </a:xfrm>
              <a:prstGeom prst="rect">
                <a:avLst/>
              </a:prstGeom>
              <a:blipFill>
                <a:blip r:embed="rId5"/>
                <a:stretch>
                  <a:fillRect l="-103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67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448</Words>
  <Application>Microsoft Office PowerPoint</Application>
  <PresentationFormat>Geniş ekran</PresentationFormat>
  <Paragraphs>53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89</cp:revision>
  <dcterms:created xsi:type="dcterms:W3CDTF">2018-07-07T11:05:27Z</dcterms:created>
  <dcterms:modified xsi:type="dcterms:W3CDTF">2019-04-08T13:13:02Z</dcterms:modified>
</cp:coreProperties>
</file>