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4"/>
  </p:notesMasterIdLst>
  <p:sldIdLst>
    <p:sldId id="256" r:id="rId3"/>
    <p:sldId id="266" r:id="rId4"/>
    <p:sldId id="257" r:id="rId5"/>
    <p:sldId id="267" r:id="rId6"/>
    <p:sldId id="258" r:id="rId7"/>
    <p:sldId id="269" r:id="rId8"/>
    <p:sldId id="268" r:id="rId9"/>
    <p:sldId id="259" r:id="rId10"/>
    <p:sldId id="270" r:id="rId11"/>
    <p:sldId id="260" r:id="rId12"/>
    <p:sldId id="271" r:id="rId13"/>
    <p:sldId id="261" r:id="rId14"/>
    <p:sldId id="272" r:id="rId15"/>
    <p:sldId id="262" r:id="rId16"/>
    <p:sldId id="273" r:id="rId17"/>
    <p:sldId id="263" r:id="rId18"/>
    <p:sldId id="274" r:id="rId19"/>
    <p:sldId id="264" r:id="rId20"/>
    <p:sldId id="275" r:id="rId21"/>
    <p:sldId id="265" r:id="rId22"/>
    <p:sldId id="276" r:id="rId2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33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D68114-A4F4-4C79-812A-11BF28DC72E0}" type="datetimeFigureOut">
              <a:rPr lang="tr-TR" smtClean="0"/>
              <a:t>22.03.2019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4A1B47-8E9D-4AB8-BC8D-C02550F459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92997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FD6CA9C-D780-4C92-B157-E1E1F26DE84D}" type="slidenum">
              <a:rPr kumimoji="0" lang="tr-TR" alt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tr-TR" altLang="tr-TR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3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1779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D8726AF-ABDA-43E6-9449-4F8020E6BA98}" type="slidenum">
              <a:rPr kumimoji="0" lang="tr-TR" alt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tr-TR" altLang="tr-TR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2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89198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2F36DF6-7D7E-4297-9651-A3C720CD0C37}" type="slidenum">
              <a:rPr kumimoji="0" lang="tr-TR" alt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tr-TR" altLang="tr-TR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35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46732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4CAAAD7-69DC-4F55-A859-3E52E41B1918}" type="slidenum">
              <a:rPr kumimoji="0" lang="tr-TR" alt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tr-TR" altLang="tr-TR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62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26634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0BA4B70-EDFD-49DE-BBF0-6A0A798279AE}" type="slidenum">
              <a:rPr kumimoji="0" lang="tr-TR" alt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tr-TR" altLang="tr-TR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584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44695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F6FF61D-0AE9-4403-9762-E5F8C78F1EB1}" type="slidenum">
              <a:rPr kumimoji="0" lang="tr-TR" alt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tr-TR" altLang="tr-TR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325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88745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D7CF1A9-9417-46EB-83BB-826EB604F584}" type="slidenum">
              <a:rPr kumimoji="0" lang="tr-TR" alt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tr-TR" altLang="tr-TR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11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00098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6CC04EC-6030-44BB-B3D6-1E2EA193A76A}" type="slidenum">
              <a:rPr kumimoji="0" lang="tr-TR" alt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tr-TR" altLang="tr-TR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52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2070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1031C-CF72-475F-A5E8-FCA7E7443496}" type="datetimeFigureOut">
              <a:rPr lang="tr-TR" smtClean="0"/>
              <a:t>22.03.2019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EEC49-4C65-4F50-A3C1-E908C272A5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87257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1031C-CF72-475F-A5E8-FCA7E7443496}" type="datetimeFigureOut">
              <a:rPr lang="tr-TR" smtClean="0"/>
              <a:t>22.03.2019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EEC49-4C65-4F50-A3C1-E908C272A5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33504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1031C-CF72-475F-A5E8-FCA7E7443496}" type="datetimeFigureOut">
              <a:rPr lang="tr-TR" smtClean="0"/>
              <a:t>22.03.2019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EEC49-4C65-4F50-A3C1-E908C272A5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13500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086DA2-D51C-4A30-BFD4-DEB232321304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8898687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E94C51-0555-479B-9A6F-4437FFEF770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3424436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32856B-9494-4E0C-94D2-54B4A90BAEF1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6031343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AAE416-3F3D-4174-AF07-4920037E931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9972902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6CD45D-009E-4B6E-8BA2-F96851BBF05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7480427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247B99-44E8-46EC-BB3A-9BB4D058F7F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2545565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56B757-1E32-4694-B523-7092E7F5C897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1751653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FE2C7A-593B-4BD8-ACA0-A44B96C0C63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350640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1031C-CF72-475F-A5E8-FCA7E7443496}" type="datetimeFigureOut">
              <a:rPr lang="tr-TR" smtClean="0"/>
              <a:t>22.03.2019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EEC49-4C65-4F50-A3C1-E908C272A5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74251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88B0A1-C66E-44EF-ADF5-CCAACB4B97E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1309971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2A9426-02A7-4403-8373-A09136737F5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398521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E7925E-0755-49F7-8DA9-A08DE32699A7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0123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1031C-CF72-475F-A5E8-FCA7E7443496}" type="datetimeFigureOut">
              <a:rPr lang="tr-TR" smtClean="0"/>
              <a:t>22.03.2019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EEC49-4C65-4F50-A3C1-E908C272A5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43282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1031C-CF72-475F-A5E8-FCA7E7443496}" type="datetimeFigureOut">
              <a:rPr lang="tr-TR" smtClean="0"/>
              <a:t>22.03.2019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EEC49-4C65-4F50-A3C1-E908C272A5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80551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1031C-CF72-475F-A5E8-FCA7E7443496}" type="datetimeFigureOut">
              <a:rPr lang="tr-TR" smtClean="0"/>
              <a:t>22.03.2019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EEC49-4C65-4F50-A3C1-E908C272A5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02211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1031C-CF72-475F-A5E8-FCA7E7443496}" type="datetimeFigureOut">
              <a:rPr lang="tr-TR" smtClean="0"/>
              <a:t>22.03.2019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EEC49-4C65-4F50-A3C1-E908C272A5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4796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1031C-CF72-475F-A5E8-FCA7E7443496}" type="datetimeFigureOut">
              <a:rPr lang="tr-TR" smtClean="0"/>
              <a:t>22.03.2019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EEC49-4C65-4F50-A3C1-E908C272A5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9389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1031C-CF72-475F-A5E8-FCA7E7443496}" type="datetimeFigureOut">
              <a:rPr lang="tr-TR" smtClean="0"/>
              <a:t>22.03.2019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EEC49-4C65-4F50-A3C1-E908C272A5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40105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1031C-CF72-475F-A5E8-FCA7E7443496}" type="datetimeFigureOut">
              <a:rPr lang="tr-TR" smtClean="0"/>
              <a:t>22.03.2019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EEC49-4C65-4F50-A3C1-E908C272A5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87162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31031C-CF72-475F-A5E8-FCA7E7443496}" type="datetimeFigureOut">
              <a:rPr lang="tr-TR" smtClean="0"/>
              <a:t>22.03.2019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6EEC49-4C65-4F50-A3C1-E908C272A5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41206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9BAC9754-B0F6-4188-981F-22D9A309BBB6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210282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108364" y="1028113"/>
            <a:ext cx="10058400" cy="489364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tr-TR" sz="2400" b="1" dirty="0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V. EXTREMITATES – MEMBRI - BACAKLAR</a:t>
            </a:r>
          </a:p>
          <a:p>
            <a:pPr algn="just"/>
            <a:endParaRPr lang="tr-TR" sz="3200" b="1" dirty="0" smtClean="0">
              <a:ln/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32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Regiones</a:t>
            </a:r>
            <a:r>
              <a:rPr lang="tr-TR" sz="32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membri</a:t>
            </a:r>
            <a:r>
              <a:rPr lang="tr-TR" sz="32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thoracici</a:t>
            </a:r>
            <a:endParaRPr lang="tr-TR" sz="3200" b="1" dirty="0" smtClean="0">
              <a:ln/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b="1" dirty="0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sz="2400" b="1" dirty="0" err="1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Membrum</a:t>
            </a:r>
            <a:r>
              <a:rPr lang="tr-TR" sz="2400" b="1" dirty="0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thoracicum</a:t>
            </a:r>
            <a:r>
              <a:rPr lang="tr-TR" sz="2400" b="1" dirty="0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 da </a:t>
            </a:r>
            <a:r>
              <a:rPr lang="tr-TR" sz="2400" b="1" dirty="0" err="1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extremitas</a:t>
            </a:r>
            <a:r>
              <a:rPr lang="tr-TR" sz="2400" b="1" dirty="0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thoracicae</a:t>
            </a:r>
            <a:r>
              <a:rPr lang="tr-TR" sz="2400" b="1" dirty="0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denilen ve gövdeye kaslarla (</a:t>
            </a:r>
            <a:r>
              <a:rPr lang="tr-TR" sz="2400" b="1" dirty="0" err="1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synsarcosis</a:t>
            </a:r>
            <a:r>
              <a:rPr lang="tr-TR" sz="2400" b="1" dirty="0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bağlanan ön bacağın </a:t>
            </a:r>
            <a:r>
              <a:rPr lang="tr-TR" sz="2400" b="1" dirty="0" err="1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kemiksel</a:t>
            </a:r>
            <a:r>
              <a:rPr lang="tr-TR" sz="2400" b="1" dirty="0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iskeletini </a:t>
            </a:r>
            <a:r>
              <a:rPr lang="tr-TR" sz="2400" b="1" dirty="0" err="1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scapula</a:t>
            </a:r>
            <a:r>
              <a:rPr lang="tr-TR" sz="2400" b="1" dirty="0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humerus</a:t>
            </a:r>
            <a:r>
              <a:rPr lang="tr-TR" sz="2400" b="1" dirty="0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tr-TR" sz="2400" b="1" dirty="0" err="1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brachium</a:t>
            </a:r>
            <a:r>
              <a:rPr lang="tr-TR" sz="2400" b="1" dirty="0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tr-TR" sz="2400" b="1" dirty="0" err="1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skeleton</a:t>
            </a:r>
            <a:r>
              <a:rPr lang="tr-TR" sz="2400" b="1" dirty="0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antebrachii</a:t>
            </a:r>
            <a:r>
              <a:rPr lang="tr-TR" sz="2400" b="1" dirty="0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tr-TR" sz="2400" b="1" dirty="0" err="1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radius</a:t>
            </a:r>
            <a:r>
              <a:rPr lang="tr-TR" sz="2400" b="1" dirty="0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tr-TR" sz="2400" b="1" dirty="0" err="1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ulna</a:t>
            </a:r>
            <a:r>
              <a:rPr lang="tr-TR" sz="2400" b="1" dirty="0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tr-TR" sz="2400" b="1" dirty="0" err="1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ossa</a:t>
            </a:r>
            <a:r>
              <a:rPr lang="tr-TR" sz="2400" b="1" dirty="0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carpi</a:t>
            </a:r>
            <a:r>
              <a:rPr lang="tr-TR" sz="2400" b="1" dirty="0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ossa</a:t>
            </a:r>
            <a:r>
              <a:rPr lang="tr-TR" sz="2400" b="1" dirty="0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metacarpalia</a:t>
            </a:r>
            <a:r>
              <a:rPr lang="tr-TR" sz="2400" b="1" dirty="0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sz="2400" b="1" dirty="0" err="1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ossa</a:t>
            </a:r>
            <a:r>
              <a:rPr lang="tr-TR" sz="2400" b="1" dirty="0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digitorum</a:t>
            </a:r>
            <a:r>
              <a:rPr lang="tr-TR" sz="2400" b="1" dirty="0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manus</a:t>
            </a:r>
            <a:r>
              <a:rPr lang="tr-TR" sz="2400" b="1" dirty="0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tr-TR" sz="2400" b="1" dirty="0" err="1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phalanx</a:t>
            </a:r>
            <a:r>
              <a:rPr lang="tr-TR" sz="2400" b="1" dirty="0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proximalis</a:t>
            </a:r>
            <a:r>
              <a:rPr lang="tr-TR" sz="2400" b="1" dirty="0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</a:t>
            </a:r>
            <a:r>
              <a:rPr lang="tr-TR" sz="2400" b="1" dirty="0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distalis</a:t>
            </a:r>
            <a:r>
              <a:rPr lang="tr-TR" sz="2400" b="1" dirty="0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oluşturur. Bu kemikler birbirlerine </a:t>
            </a:r>
            <a:r>
              <a:rPr lang="tr-TR" sz="2400" b="1" dirty="0" err="1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articulatio</a:t>
            </a:r>
            <a:r>
              <a:rPr lang="tr-TR" sz="2400" b="1" dirty="0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humeri</a:t>
            </a:r>
            <a:r>
              <a:rPr lang="tr-TR" sz="2400" b="1" dirty="0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articulatio</a:t>
            </a:r>
            <a:r>
              <a:rPr lang="tr-TR" sz="2400" b="1" dirty="0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cubiti</a:t>
            </a:r>
            <a:r>
              <a:rPr lang="tr-TR" sz="2400" b="1" dirty="0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articulatio</a:t>
            </a:r>
            <a:r>
              <a:rPr lang="tr-TR" sz="2400" b="1" dirty="0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carpi</a:t>
            </a:r>
            <a:r>
              <a:rPr lang="tr-TR" sz="2400" b="1" dirty="0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articulatio</a:t>
            </a:r>
            <a:r>
              <a:rPr lang="tr-TR" sz="2400" b="1" dirty="0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metacarpophalangea</a:t>
            </a:r>
            <a:r>
              <a:rPr lang="tr-TR" sz="2400" b="1" dirty="0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articulatio</a:t>
            </a:r>
            <a:r>
              <a:rPr lang="tr-TR" sz="2400" b="1" dirty="0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interphalangea</a:t>
            </a:r>
            <a:r>
              <a:rPr lang="tr-TR" sz="2400" b="1" dirty="0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proximalis</a:t>
            </a:r>
            <a:r>
              <a:rPr lang="tr-TR" sz="2400" b="1" dirty="0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manus</a:t>
            </a:r>
            <a:r>
              <a:rPr lang="tr-TR" sz="2400" b="1" dirty="0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articulatio</a:t>
            </a:r>
            <a:r>
              <a:rPr lang="tr-TR" sz="2400" b="1" dirty="0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interphalangea</a:t>
            </a:r>
            <a:r>
              <a:rPr lang="tr-TR" sz="2400" b="1" dirty="0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distales</a:t>
            </a:r>
            <a:r>
              <a:rPr lang="tr-TR" sz="2400" b="1" dirty="0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manus</a:t>
            </a:r>
            <a:r>
              <a:rPr lang="tr-TR" sz="2400" b="1" dirty="0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isimli eklemler aracılığıyla bağlanır. </a:t>
            </a:r>
            <a:endParaRPr lang="tr-TR" sz="2400" b="1" dirty="0">
              <a:ln/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26391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094509" y="1720840"/>
            <a:ext cx="9933709" cy="4154984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Equidae’de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musculus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biceps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brachii’den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ayrılan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tendosel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yapıdaki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lacertus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fibrosus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isimli oluşum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tuberositas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ossis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metacarpalis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III’te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sonlanır ve omuz eklemini kilitleyerek hayvanın yorulmadan uzun süre ayakta kalmasını sağlar.</a:t>
            </a: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Equidae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ruminantia’da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ayağın yere basan kısmı olan tırnak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limbus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corona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paries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solea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ungulae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cuneus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ungulae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isimli bölümlerden oluşur. Bu oluşumlarda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epidermal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dermal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corium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yapılar bulunur. Tırnağın canlı hücreler tarafından oluşturulan kısmında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dermis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corium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limbi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dermis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corium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coronae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dermis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corium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parietis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dermis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corium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soleae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dermis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corium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tori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dermis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corium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cunei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ismini alan bölgeler vardır. </a:t>
            </a:r>
            <a:endParaRPr lang="tr-TR" sz="2400" b="1" dirty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7197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2163" y="0"/>
            <a:ext cx="5402262" cy="684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5" name="Text Box 5"/>
          <p:cNvSpPr txBox="1">
            <a:spLocks noChangeArrowheads="1"/>
          </p:cNvSpPr>
          <p:nvPr/>
        </p:nvSpPr>
        <p:spPr bwMode="auto">
          <a:xfrm>
            <a:off x="5375921" y="724694"/>
            <a:ext cx="47529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tr-TR" sz="2000" b="1" dirty="0">
                <a:ln w="50800"/>
                <a:solidFill>
                  <a:srgbClr val="3333FF"/>
                </a:solidFill>
                <a:latin typeface="Arial" charset="0"/>
              </a:rPr>
              <a:t>Ön bacağı gövdeye bağlayan kaslar</a:t>
            </a:r>
          </a:p>
        </p:txBody>
      </p:sp>
      <p:sp>
        <p:nvSpPr>
          <p:cNvPr id="4" name="3 Metin kutusu"/>
          <p:cNvSpPr txBox="1"/>
          <p:nvPr/>
        </p:nvSpPr>
        <p:spPr>
          <a:xfrm>
            <a:off x="7896200" y="1484785"/>
            <a:ext cx="2448272" cy="2031325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1400" b="1" dirty="0" err="1">
                <a:ln w="50800"/>
                <a:solidFill>
                  <a:srgbClr val="0000FF"/>
                </a:solidFill>
                <a:latin typeface="Arial" charset="0"/>
              </a:rPr>
              <a:t>m.serratus</a:t>
            </a:r>
            <a:r>
              <a:rPr lang="tr-TR" sz="1400" b="1" dirty="0">
                <a:ln w="50800"/>
                <a:solidFill>
                  <a:srgbClr val="0000FF"/>
                </a:solidFill>
                <a:latin typeface="Arial" charset="0"/>
              </a:rPr>
              <a:t> </a:t>
            </a:r>
            <a:r>
              <a:rPr lang="tr-TR" sz="1400" b="1" dirty="0" err="1">
                <a:ln w="50800"/>
                <a:solidFill>
                  <a:srgbClr val="0000FF"/>
                </a:solidFill>
                <a:latin typeface="Arial" charset="0"/>
              </a:rPr>
              <a:t>ventralis</a:t>
            </a:r>
            <a:endParaRPr lang="tr-TR" sz="1400" b="1" dirty="0">
              <a:ln w="50800"/>
              <a:solidFill>
                <a:srgbClr val="0000FF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1400" b="1" dirty="0" err="1">
                <a:ln w="50800"/>
                <a:solidFill>
                  <a:srgbClr val="0000FF"/>
                </a:solidFill>
                <a:latin typeface="Arial" charset="0"/>
              </a:rPr>
              <a:t>m.trapezius</a:t>
            </a:r>
            <a:endParaRPr lang="tr-TR" sz="1400" b="1" dirty="0">
              <a:ln w="50800"/>
              <a:solidFill>
                <a:srgbClr val="0000FF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1400" b="1" dirty="0" err="1">
                <a:ln w="50800"/>
                <a:solidFill>
                  <a:srgbClr val="0000FF"/>
                </a:solidFill>
                <a:latin typeface="Arial" charset="0"/>
              </a:rPr>
              <a:t>m.rhomboideus</a:t>
            </a:r>
            <a:endParaRPr lang="tr-TR" sz="1400" b="1" dirty="0">
              <a:ln w="50800"/>
              <a:solidFill>
                <a:srgbClr val="0000FF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1400" b="1" dirty="0" err="1">
                <a:ln w="50800"/>
                <a:solidFill>
                  <a:srgbClr val="0000FF"/>
                </a:solidFill>
                <a:latin typeface="Arial" charset="0"/>
              </a:rPr>
              <a:t>m.latissimus</a:t>
            </a:r>
            <a:r>
              <a:rPr lang="tr-TR" sz="1400" b="1" dirty="0">
                <a:ln w="50800"/>
                <a:solidFill>
                  <a:srgbClr val="0000FF"/>
                </a:solidFill>
                <a:latin typeface="Arial" charset="0"/>
              </a:rPr>
              <a:t> </a:t>
            </a:r>
            <a:r>
              <a:rPr lang="tr-TR" sz="1400" b="1" dirty="0" err="1">
                <a:ln w="50800"/>
                <a:solidFill>
                  <a:srgbClr val="0000FF"/>
                </a:solidFill>
                <a:latin typeface="Arial" charset="0"/>
              </a:rPr>
              <a:t>dorsi</a:t>
            </a:r>
            <a:endParaRPr lang="tr-TR" sz="1400" b="1" dirty="0">
              <a:ln w="50800"/>
              <a:solidFill>
                <a:srgbClr val="0000FF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1400" b="1" dirty="0" err="1">
                <a:ln w="50800"/>
                <a:solidFill>
                  <a:srgbClr val="0000FF"/>
                </a:solidFill>
                <a:latin typeface="Arial" charset="0"/>
              </a:rPr>
              <a:t>m.brachiocephalicus</a:t>
            </a:r>
            <a:endParaRPr lang="tr-TR" sz="1400" b="1" dirty="0">
              <a:ln w="50800"/>
              <a:solidFill>
                <a:srgbClr val="0000FF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1400" b="1" dirty="0" err="1">
                <a:ln w="50800"/>
                <a:solidFill>
                  <a:srgbClr val="0000FF"/>
                </a:solidFill>
                <a:latin typeface="Arial" charset="0"/>
              </a:rPr>
              <a:t>m.pectoralis</a:t>
            </a:r>
            <a:r>
              <a:rPr lang="tr-TR" sz="1400" b="1" dirty="0">
                <a:ln w="50800"/>
                <a:solidFill>
                  <a:srgbClr val="0000FF"/>
                </a:solidFill>
                <a:latin typeface="Arial" charset="0"/>
              </a:rPr>
              <a:t> </a:t>
            </a:r>
            <a:r>
              <a:rPr lang="tr-TR" sz="1400" b="1" dirty="0" err="1">
                <a:ln w="50800"/>
                <a:solidFill>
                  <a:srgbClr val="0000FF"/>
                </a:solidFill>
                <a:latin typeface="Arial" charset="0"/>
              </a:rPr>
              <a:t>profundus</a:t>
            </a:r>
            <a:endParaRPr lang="tr-TR" sz="1400" b="1" dirty="0">
              <a:ln w="50800"/>
              <a:solidFill>
                <a:srgbClr val="0000FF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1400" b="1" dirty="0" err="1">
                <a:ln w="50800"/>
                <a:solidFill>
                  <a:srgbClr val="0000FF"/>
                </a:solidFill>
                <a:latin typeface="Arial" charset="0"/>
              </a:rPr>
              <a:t>m.pectoralis</a:t>
            </a:r>
            <a:r>
              <a:rPr lang="tr-TR" sz="1400" b="1" dirty="0">
                <a:ln w="50800"/>
                <a:solidFill>
                  <a:srgbClr val="0000FF"/>
                </a:solidFill>
                <a:latin typeface="Arial" charset="0"/>
              </a:rPr>
              <a:t> </a:t>
            </a:r>
            <a:r>
              <a:rPr lang="tr-TR" sz="1400" b="1" dirty="0" err="1">
                <a:ln w="50800"/>
                <a:solidFill>
                  <a:srgbClr val="0000FF"/>
                </a:solidFill>
                <a:latin typeface="Arial" charset="0"/>
              </a:rPr>
              <a:t>supf</a:t>
            </a:r>
            <a:r>
              <a:rPr lang="tr-TR" sz="1400" b="1" dirty="0">
                <a:ln w="50800"/>
                <a:solidFill>
                  <a:srgbClr val="0000FF"/>
                </a:solidFill>
                <a:latin typeface="Arial" charset="0"/>
              </a:rPr>
              <a:t>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1400" b="1" dirty="0" err="1">
                <a:ln w="50800"/>
                <a:solidFill>
                  <a:srgbClr val="0000FF"/>
                </a:solidFill>
                <a:latin typeface="Arial" charset="0"/>
              </a:rPr>
              <a:t>m.pectoralis</a:t>
            </a:r>
            <a:r>
              <a:rPr lang="tr-TR" sz="1400" b="1" dirty="0">
                <a:ln w="50800"/>
                <a:solidFill>
                  <a:srgbClr val="0000FF"/>
                </a:solidFill>
                <a:latin typeface="Arial" charset="0"/>
              </a:rPr>
              <a:t> </a:t>
            </a:r>
            <a:r>
              <a:rPr lang="tr-TR" sz="1400" b="1" dirty="0" err="1">
                <a:ln w="50800"/>
                <a:solidFill>
                  <a:srgbClr val="0000FF"/>
                </a:solidFill>
                <a:latin typeface="Arial" charset="0"/>
              </a:rPr>
              <a:t>transversus</a:t>
            </a:r>
            <a:endParaRPr lang="tr-TR" sz="1400" b="1" dirty="0">
              <a:ln w="50800"/>
              <a:solidFill>
                <a:srgbClr val="0000FF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1400" b="1" dirty="0" err="1">
                <a:ln w="50800"/>
                <a:solidFill>
                  <a:srgbClr val="0000FF"/>
                </a:solidFill>
                <a:latin typeface="Arial" charset="0"/>
              </a:rPr>
              <a:t>m.omotransversarius</a:t>
            </a:r>
            <a:endParaRPr lang="tr-TR" sz="1400" b="1" dirty="0">
              <a:ln w="50800"/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7" name="6 Metin kutusu"/>
          <p:cNvSpPr txBox="1"/>
          <p:nvPr/>
        </p:nvSpPr>
        <p:spPr>
          <a:xfrm>
            <a:off x="7608168" y="5085185"/>
            <a:ext cx="2088232" cy="30777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1400" b="1" dirty="0">
                <a:ln w="50800"/>
                <a:solidFill>
                  <a:srgbClr val="0000FF"/>
                </a:solidFill>
                <a:latin typeface="Arial" charset="0"/>
              </a:rPr>
              <a:t>M. </a:t>
            </a:r>
            <a:r>
              <a:rPr lang="tr-TR" sz="1400" b="1" dirty="0" err="1">
                <a:ln w="50800"/>
                <a:solidFill>
                  <a:srgbClr val="0000FF"/>
                </a:solidFill>
                <a:latin typeface="Arial" charset="0"/>
              </a:rPr>
              <a:t>brachiocephalicus</a:t>
            </a:r>
            <a:endParaRPr lang="tr-TR" sz="1400" b="1" dirty="0">
              <a:ln w="50800"/>
              <a:solidFill>
                <a:srgbClr val="0000FF"/>
              </a:solidFill>
              <a:latin typeface="Arial" charset="0"/>
            </a:endParaRPr>
          </a:p>
        </p:txBody>
      </p:sp>
      <p:cxnSp>
        <p:nvCxnSpPr>
          <p:cNvPr id="3" name="Düz Ok Bağlayıcısı 2"/>
          <p:cNvCxnSpPr/>
          <p:nvPr/>
        </p:nvCxnSpPr>
        <p:spPr>
          <a:xfrm flipH="1" flipV="1">
            <a:off x="4511824" y="3140968"/>
            <a:ext cx="3096344" cy="1872208"/>
          </a:xfrm>
          <a:prstGeom prst="straightConnector1">
            <a:avLst/>
          </a:prstGeom>
          <a:ln w="28575">
            <a:solidFill>
              <a:srgbClr val="0000FF"/>
            </a:solidFill>
            <a:prstDash val="solid"/>
            <a:tailEnd type="triangle"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8333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122218" y="1997747"/>
            <a:ext cx="9836727" cy="304698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Cansız hücreler tarafından oluşturulan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capsula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ungulae’de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paries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corneus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solea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cornea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corneus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cuneus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corneus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adını alan bölümler yer alır. Tırnağın canlı ve cansız kısımlarını birbirine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lamellae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dermales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coriales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ve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lamellae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epidermales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corneae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bağlar. Ön ve arka bacakta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metacarpus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metatarsus’un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bulunduğu bölgeler incik, birinci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phalanx’ın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gövdesi düzeyine rastlayan dar kısımlar da bukağılık olarak isimlendirilir.</a:t>
            </a:r>
            <a:endParaRPr lang="tr-TR" sz="2400" b="1" dirty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25179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314" y="155575"/>
            <a:ext cx="4175125" cy="658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6672064" y="3717033"/>
            <a:ext cx="38163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tr-TR" sz="3200" b="1" dirty="0" err="1">
                <a:ln w="50800"/>
                <a:solidFill>
                  <a:srgbClr val="3333FF"/>
                </a:solidFill>
                <a:latin typeface="Tahoma" pitchFamily="34" charset="0"/>
              </a:rPr>
              <a:t>Nervus</a:t>
            </a:r>
            <a:r>
              <a:rPr lang="tr-TR" sz="3200" b="1" dirty="0">
                <a:ln w="50800"/>
                <a:solidFill>
                  <a:srgbClr val="3333FF"/>
                </a:solidFill>
                <a:latin typeface="Tahoma" pitchFamily="34" charset="0"/>
              </a:rPr>
              <a:t> </a:t>
            </a:r>
            <a:r>
              <a:rPr lang="tr-TR" sz="3200" b="1" dirty="0" err="1">
                <a:ln w="50800"/>
                <a:solidFill>
                  <a:srgbClr val="3333FF"/>
                </a:solidFill>
                <a:latin typeface="Tahoma" pitchFamily="34" charset="0"/>
              </a:rPr>
              <a:t>medianus</a:t>
            </a:r>
            <a:endParaRPr lang="tr-TR" sz="3200" b="1" dirty="0">
              <a:ln w="50800"/>
              <a:solidFill>
                <a:srgbClr val="3333FF"/>
              </a:solidFill>
              <a:latin typeface="Tahoma" pitchFamily="34" charset="0"/>
            </a:endParaRPr>
          </a:p>
        </p:txBody>
      </p:sp>
      <p:sp>
        <p:nvSpPr>
          <p:cNvPr id="7" name="Line 5"/>
          <p:cNvSpPr>
            <a:spLocks noChangeShapeType="1"/>
          </p:cNvSpPr>
          <p:nvPr/>
        </p:nvSpPr>
        <p:spPr bwMode="auto">
          <a:xfrm flipH="1">
            <a:off x="3863974" y="4149080"/>
            <a:ext cx="2664075" cy="359420"/>
          </a:xfrm>
          <a:prstGeom prst="line">
            <a:avLst/>
          </a:prstGeom>
          <a:noFill/>
          <a:ln w="57150" cap="rnd">
            <a:solidFill>
              <a:srgbClr val="3333FF"/>
            </a:solidFill>
            <a:round/>
            <a:headEnd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 prst="convex"/>
          </a:sp3d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" name="Line 5"/>
          <p:cNvSpPr>
            <a:spLocks noChangeShapeType="1"/>
          </p:cNvSpPr>
          <p:nvPr/>
        </p:nvSpPr>
        <p:spPr bwMode="auto">
          <a:xfrm flipH="1">
            <a:off x="5447928" y="5229200"/>
            <a:ext cx="1296143" cy="72008"/>
          </a:xfrm>
          <a:prstGeom prst="line">
            <a:avLst/>
          </a:prstGeom>
          <a:noFill/>
          <a:ln w="57150" cap="rnd">
            <a:solidFill>
              <a:srgbClr val="3333FF"/>
            </a:solidFill>
            <a:round/>
            <a:headEnd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 prst="convex"/>
          </a:sp3d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6960096" y="4865788"/>
            <a:ext cx="3168352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tr-TR" sz="3200" b="1" dirty="0" err="1">
                <a:ln w="50800"/>
                <a:solidFill>
                  <a:srgbClr val="3333FF"/>
                </a:solidFill>
                <a:latin typeface="Tahoma" pitchFamily="34" charset="0"/>
              </a:rPr>
              <a:t>Nervus</a:t>
            </a:r>
            <a:r>
              <a:rPr lang="tr-TR" sz="3200" b="1" dirty="0">
                <a:ln w="50800"/>
                <a:solidFill>
                  <a:srgbClr val="3333FF"/>
                </a:solidFill>
                <a:latin typeface="Tahoma" pitchFamily="34" charset="0"/>
              </a:rPr>
              <a:t> </a:t>
            </a:r>
            <a:r>
              <a:rPr lang="tr-TR" sz="3200" b="1" dirty="0" err="1">
                <a:ln w="50800"/>
                <a:solidFill>
                  <a:srgbClr val="3333FF"/>
                </a:solidFill>
                <a:latin typeface="Tahoma" pitchFamily="34" charset="0"/>
              </a:rPr>
              <a:t>ulnaris</a:t>
            </a:r>
            <a:endParaRPr lang="tr-TR" sz="3200" b="1" dirty="0">
              <a:ln w="50800"/>
              <a:solidFill>
                <a:srgbClr val="3333FF"/>
              </a:solidFill>
              <a:latin typeface="Tahoma" pitchFamily="34" charset="0"/>
            </a:endParaRPr>
          </a:p>
        </p:txBody>
      </p:sp>
      <p:sp>
        <p:nvSpPr>
          <p:cNvPr id="8" name="7 Metin kutusu"/>
          <p:cNvSpPr txBox="1"/>
          <p:nvPr/>
        </p:nvSpPr>
        <p:spPr>
          <a:xfrm>
            <a:off x="6240016" y="476672"/>
            <a:ext cx="4104456" cy="738664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1400" b="1" dirty="0">
                <a:ln w="50800"/>
                <a:solidFill>
                  <a:srgbClr val="333300"/>
                </a:solidFill>
                <a:latin typeface="Arial" charset="0"/>
              </a:rPr>
              <a:t>*** Ön ayağın </a:t>
            </a:r>
            <a:r>
              <a:rPr lang="tr-TR" sz="1400" b="1" dirty="0" err="1">
                <a:ln w="50800"/>
                <a:solidFill>
                  <a:srgbClr val="333300"/>
                </a:solidFill>
                <a:latin typeface="Arial" charset="0"/>
              </a:rPr>
              <a:t>extensor</a:t>
            </a:r>
            <a:r>
              <a:rPr lang="tr-TR" sz="1400" b="1" dirty="0">
                <a:ln w="50800"/>
                <a:solidFill>
                  <a:srgbClr val="333300"/>
                </a:solidFill>
                <a:latin typeface="Arial" charset="0"/>
              </a:rPr>
              <a:t> kaslarını n. </a:t>
            </a:r>
            <a:r>
              <a:rPr lang="tr-TR" sz="1400" b="1" dirty="0" err="1">
                <a:ln w="50800"/>
                <a:solidFill>
                  <a:srgbClr val="333300"/>
                </a:solidFill>
                <a:latin typeface="Arial" charset="0"/>
              </a:rPr>
              <a:t>radialis</a:t>
            </a:r>
            <a:r>
              <a:rPr lang="tr-TR" sz="1400" b="1" dirty="0">
                <a:ln w="50800"/>
                <a:solidFill>
                  <a:srgbClr val="333300"/>
                </a:solidFill>
                <a:latin typeface="Arial" charset="0"/>
              </a:rPr>
              <a:t>,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1400" b="1" dirty="0" err="1">
                <a:ln w="50800"/>
                <a:solidFill>
                  <a:srgbClr val="333300"/>
                </a:solidFill>
                <a:latin typeface="Arial" charset="0"/>
              </a:rPr>
              <a:t>Flexor</a:t>
            </a:r>
            <a:r>
              <a:rPr lang="tr-TR" sz="1400" b="1" dirty="0">
                <a:ln w="50800"/>
                <a:solidFill>
                  <a:srgbClr val="333300"/>
                </a:solidFill>
                <a:latin typeface="Arial" charset="0"/>
              </a:rPr>
              <a:t> kaslarını ise n. </a:t>
            </a:r>
            <a:r>
              <a:rPr lang="tr-TR" sz="1400" b="1" dirty="0" err="1">
                <a:ln w="50800"/>
                <a:solidFill>
                  <a:srgbClr val="333300"/>
                </a:solidFill>
                <a:latin typeface="Arial" charset="0"/>
              </a:rPr>
              <a:t>medianus</a:t>
            </a:r>
            <a:r>
              <a:rPr lang="tr-TR" sz="1400" b="1" dirty="0">
                <a:ln w="50800"/>
                <a:solidFill>
                  <a:srgbClr val="333300"/>
                </a:solidFill>
                <a:latin typeface="Arial" charset="0"/>
              </a:rPr>
              <a:t> ve n. </a:t>
            </a:r>
            <a:r>
              <a:rPr lang="tr-TR" sz="1400" b="1" dirty="0" err="1">
                <a:ln w="50800"/>
                <a:solidFill>
                  <a:srgbClr val="333300"/>
                </a:solidFill>
                <a:latin typeface="Arial" charset="0"/>
              </a:rPr>
              <a:t>ulnaris</a:t>
            </a:r>
            <a:r>
              <a:rPr lang="tr-TR" sz="1400" b="1" dirty="0">
                <a:ln w="50800"/>
                <a:solidFill>
                  <a:srgbClr val="333300"/>
                </a:solidFill>
                <a:latin typeface="Arial" charset="0"/>
              </a:rPr>
              <a:t> </a:t>
            </a:r>
            <a:r>
              <a:rPr lang="tr-TR" sz="1400" b="1" dirty="0" err="1">
                <a:ln w="50800"/>
                <a:solidFill>
                  <a:srgbClr val="333300"/>
                </a:solidFill>
                <a:latin typeface="Arial" charset="0"/>
              </a:rPr>
              <a:t>innerve</a:t>
            </a:r>
            <a:r>
              <a:rPr lang="tr-TR" sz="1400" b="1" dirty="0">
                <a:ln w="50800"/>
                <a:solidFill>
                  <a:srgbClr val="333300"/>
                </a:solidFill>
                <a:latin typeface="Arial" charset="0"/>
              </a:rPr>
              <a:t> eder.</a:t>
            </a:r>
          </a:p>
        </p:txBody>
      </p:sp>
      <p:sp>
        <p:nvSpPr>
          <p:cNvPr id="9" name="Line 5"/>
          <p:cNvSpPr>
            <a:spLocks noChangeShapeType="1"/>
          </p:cNvSpPr>
          <p:nvPr/>
        </p:nvSpPr>
        <p:spPr bwMode="auto">
          <a:xfrm flipH="1">
            <a:off x="4223791" y="3068960"/>
            <a:ext cx="2088233" cy="792088"/>
          </a:xfrm>
          <a:prstGeom prst="line">
            <a:avLst/>
          </a:prstGeom>
          <a:noFill/>
          <a:ln w="57150" cap="rnd">
            <a:solidFill>
              <a:srgbClr val="3333FF"/>
            </a:solidFill>
            <a:round/>
            <a:headEnd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 prst="convex"/>
          </a:sp3d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6384032" y="2564905"/>
            <a:ext cx="345638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tr-TR" sz="3200" b="1" dirty="0" err="1">
                <a:ln w="50800"/>
                <a:solidFill>
                  <a:srgbClr val="3333FF"/>
                </a:solidFill>
                <a:latin typeface="Tahoma" pitchFamily="34" charset="0"/>
              </a:rPr>
              <a:t>Nervus</a:t>
            </a:r>
            <a:r>
              <a:rPr lang="tr-TR" sz="3200" b="1" dirty="0">
                <a:ln w="50800"/>
                <a:solidFill>
                  <a:srgbClr val="3333FF"/>
                </a:solidFill>
                <a:latin typeface="Tahoma" pitchFamily="34" charset="0"/>
              </a:rPr>
              <a:t> </a:t>
            </a:r>
            <a:r>
              <a:rPr lang="tr-TR" sz="3200" b="1" dirty="0" err="1">
                <a:ln w="50800"/>
                <a:solidFill>
                  <a:srgbClr val="3333FF"/>
                </a:solidFill>
                <a:latin typeface="Tahoma" pitchFamily="34" charset="0"/>
              </a:rPr>
              <a:t>radialis</a:t>
            </a:r>
            <a:endParaRPr lang="tr-TR" sz="3200" b="1" dirty="0">
              <a:ln w="50800"/>
              <a:solidFill>
                <a:srgbClr val="3333FF"/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3907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942109" y="1679231"/>
            <a:ext cx="10363200" cy="378565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Bacaklarda çeşitli nedenlerle (trafik kazaları, çarpma, düşme vb.) kemik kırıkları (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fracture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eklem çıkıkları (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luxation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topallık gibi olgular meydana gelebilir. Ön bacakta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antebrachium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düzeyinde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extensor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kasları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radialis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innerve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eder. Bu sinirin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paralysie’sinde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(felcinde - örneğin 1.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kırıklarında,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humerus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kırıklarında) ayak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flexion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durumuna geçer.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medianus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ulnaris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ise ön bacakta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flexor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kaslara dağılır. Bu sinirlerin felcinde ayakta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extensor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kasların daha etkin olması nedeniyle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extension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şekillenir. Bu durum belirgin bir topallık şekillendirmemekle beraber ayak eklemleri arkaya doğru biraz esner.</a:t>
            </a:r>
            <a:endParaRPr lang="tr-TR" sz="2400" b="1" dirty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3973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3" name="Text Box 7"/>
          <p:cNvSpPr txBox="1">
            <a:spLocks noChangeArrowheads="1"/>
          </p:cNvSpPr>
          <p:nvPr/>
        </p:nvSpPr>
        <p:spPr bwMode="auto">
          <a:xfrm>
            <a:off x="1774826" y="3573463"/>
            <a:ext cx="3095625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tr-TR" sz="2400" b="1" dirty="0">
                <a:ln w="50800"/>
                <a:solidFill>
                  <a:srgbClr val="3333FF"/>
                </a:solidFill>
                <a:latin typeface="Arial Black" pitchFamily="34" charset="0"/>
              </a:rPr>
              <a:t>Vena </a:t>
            </a:r>
            <a:r>
              <a:rPr lang="tr-TR" sz="2400" b="1" dirty="0" err="1">
                <a:ln w="50800"/>
                <a:solidFill>
                  <a:srgbClr val="3333FF"/>
                </a:solidFill>
                <a:latin typeface="Arial Black" pitchFamily="34" charset="0"/>
              </a:rPr>
              <a:t>cephalica</a:t>
            </a:r>
            <a:endParaRPr lang="tr-TR" sz="2400" b="1" dirty="0">
              <a:ln w="50800"/>
              <a:solidFill>
                <a:srgbClr val="3333FF"/>
              </a:solidFill>
              <a:latin typeface="Arial Black" pitchFamily="34" charset="0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tr-TR" sz="1600" b="1" dirty="0">
                <a:ln w="50800"/>
                <a:solidFill>
                  <a:srgbClr val="3333FF"/>
                </a:solidFill>
                <a:latin typeface="Arial Black" pitchFamily="34" charset="0"/>
              </a:rPr>
              <a:t>*** (</a:t>
            </a:r>
            <a:r>
              <a:rPr lang="tr-TR" sz="1600" b="1" dirty="0" err="1">
                <a:ln w="50800"/>
                <a:solidFill>
                  <a:srgbClr val="3333FF"/>
                </a:solidFill>
                <a:latin typeface="Arial Black" pitchFamily="34" charset="0"/>
              </a:rPr>
              <a:t>Carnivora</a:t>
            </a:r>
            <a:r>
              <a:rPr lang="tr-TR" sz="1600" b="1" dirty="0">
                <a:ln w="50800"/>
                <a:solidFill>
                  <a:srgbClr val="3333FF"/>
                </a:solidFill>
                <a:latin typeface="Arial Black" pitchFamily="34" charset="0"/>
              </a:rPr>
              <a:t> ön bacakta </a:t>
            </a:r>
            <a:r>
              <a:rPr lang="tr-TR" sz="1600" b="1" dirty="0" err="1">
                <a:ln w="50800"/>
                <a:solidFill>
                  <a:srgbClr val="3333FF"/>
                </a:solidFill>
                <a:latin typeface="Arial Black" pitchFamily="34" charset="0"/>
              </a:rPr>
              <a:t>intravenöz</a:t>
            </a:r>
            <a:r>
              <a:rPr lang="tr-TR" sz="1600" b="1" dirty="0">
                <a:ln w="50800"/>
                <a:solidFill>
                  <a:srgbClr val="3333FF"/>
                </a:solidFill>
                <a:latin typeface="Arial Black" pitchFamily="34" charset="0"/>
              </a:rPr>
              <a:t> enjeksiyon)</a:t>
            </a:r>
            <a:endParaRPr lang="tr-TR" sz="1400" b="1" dirty="0">
              <a:ln w="50800"/>
              <a:solidFill>
                <a:srgbClr val="3333FF"/>
              </a:solidFill>
              <a:latin typeface="Arial Black" pitchFamily="34" charset="0"/>
            </a:endParaRPr>
          </a:p>
        </p:txBody>
      </p:sp>
      <p:sp>
        <p:nvSpPr>
          <p:cNvPr id="39945" name="Text Box 9"/>
          <p:cNvSpPr txBox="1">
            <a:spLocks noChangeArrowheads="1"/>
          </p:cNvSpPr>
          <p:nvPr/>
        </p:nvSpPr>
        <p:spPr bwMode="auto">
          <a:xfrm>
            <a:off x="2351584" y="260350"/>
            <a:ext cx="172670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tr-TR" b="1" dirty="0">
                <a:ln w="50800"/>
                <a:solidFill>
                  <a:srgbClr val="3333FF"/>
                </a:solidFill>
                <a:latin typeface="Arial" charset="0"/>
              </a:rPr>
              <a:t>Vena </a:t>
            </a:r>
            <a:r>
              <a:rPr lang="tr-TR" b="1" dirty="0" err="1">
                <a:ln w="50800"/>
                <a:solidFill>
                  <a:srgbClr val="3333FF"/>
                </a:solidFill>
                <a:latin typeface="Arial" charset="0"/>
              </a:rPr>
              <a:t>axillaris</a:t>
            </a:r>
            <a:endParaRPr lang="tr-TR" b="1" dirty="0">
              <a:ln w="50800"/>
              <a:solidFill>
                <a:srgbClr val="3333FF"/>
              </a:solidFill>
              <a:latin typeface="Arial" charset="0"/>
            </a:endParaRPr>
          </a:p>
        </p:txBody>
      </p:sp>
      <p:sp>
        <p:nvSpPr>
          <p:cNvPr id="39947" name="Text Box 11"/>
          <p:cNvSpPr txBox="1">
            <a:spLocks noChangeArrowheads="1"/>
          </p:cNvSpPr>
          <p:nvPr/>
        </p:nvSpPr>
        <p:spPr bwMode="auto">
          <a:xfrm>
            <a:off x="7680325" y="4292601"/>
            <a:ext cx="2089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tr-TR" b="1" dirty="0">
                <a:ln w="50800"/>
                <a:solidFill>
                  <a:srgbClr val="3333FF"/>
                </a:solidFill>
                <a:latin typeface="Arial"/>
              </a:rPr>
              <a:t>Vena </a:t>
            </a:r>
            <a:r>
              <a:rPr lang="tr-TR" b="1" dirty="0" err="1">
                <a:ln w="50800"/>
                <a:solidFill>
                  <a:srgbClr val="3333FF"/>
                </a:solidFill>
                <a:latin typeface="Arial"/>
              </a:rPr>
              <a:t>mediana</a:t>
            </a:r>
            <a:endParaRPr lang="tr-TR" b="1" dirty="0">
              <a:ln w="50800"/>
              <a:solidFill>
                <a:srgbClr val="3333FF"/>
              </a:solidFill>
              <a:latin typeface="Arial"/>
            </a:endParaRPr>
          </a:p>
        </p:txBody>
      </p:sp>
      <p:pic>
        <p:nvPicPr>
          <p:cNvPr id="52229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95250"/>
            <a:ext cx="3200400" cy="666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8" name="Line 8"/>
          <p:cNvSpPr>
            <a:spLocks noChangeShapeType="1"/>
          </p:cNvSpPr>
          <p:nvPr/>
        </p:nvSpPr>
        <p:spPr bwMode="auto">
          <a:xfrm>
            <a:off x="3359151" y="765175"/>
            <a:ext cx="1439863" cy="863600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headEnd/>
            <a:tailEnd type="triangle" w="med" len="med"/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23559" name="Line 5"/>
          <p:cNvSpPr>
            <a:spLocks noChangeShapeType="1"/>
          </p:cNvSpPr>
          <p:nvPr/>
        </p:nvSpPr>
        <p:spPr bwMode="auto">
          <a:xfrm flipV="1">
            <a:off x="3935414" y="2492376"/>
            <a:ext cx="1152525" cy="792163"/>
          </a:xfrm>
          <a:prstGeom prst="line">
            <a:avLst/>
          </a:prstGeom>
          <a:noFill/>
          <a:ln w="38100">
            <a:solidFill>
              <a:srgbClr val="E94C05"/>
            </a:solidFill>
            <a:round/>
            <a:headEnd/>
            <a:tailEnd type="triangle" w="med" len="med"/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3560" name="Line 6"/>
          <p:cNvSpPr>
            <a:spLocks noChangeShapeType="1"/>
          </p:cNvSpPr>
          <p:nvPr/>
        </p:nvSpPr>
        <p:spPr bwMode="auto">
          <a:xfrm>
            <a:off x="3935413" y="3284539"/>
            <a:ext cx="1655762" cy="73025"/>
          </a:xfrm>
          <a:prstGeom prst="line">
            <a:avLst/>
          </a:prstGeom>
          <a:noFill/>
          <a:ln w="38100">
            <a:solidFill>
              <a:srgbClr val="E94C05"/>
            </a:solidFill>
            <a:round/>
            <a:headEnd/>
            <a:tailEnd type="triangle" w="med" len="med"/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3561" name="Line 10"/>
          <p:cNvSpPr>
            <a:spLocks noChangeShapeType="1"/>
          </p:cNvSpPr>
          <p:nvPr/>
        </p:nvSpPr>
        <p:spPr bwMode="auto">
          <a:xfrm flipH="1" flipV="1">
            <a:off x="5951538" y="3284539"/>
            <a:ext cx="2520950" cy="7207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" name="9 Metin kutusu"/>
          <p:cNvSpPr txBox="1"/>
          <p:nvPr/>
        </p:nvSpPr>
        <p:spPr>
          <a:xfrm>
            <a:off x="7608168" y="2492897"/>
            <a:ext cx="2520280" cy="30777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1400" b="1" dirty="0">
                <a:ln w="50800"/>
                <a:solidFill>
                  <a:srgbClr val="0000FF"/>
                </a:solidFill>
                <a:latin typeface="Arial" charset="0"/>
              </a:rPr>
              <a:t>Vena </a:t>
            </a:r>
            <a:r>
              <a:rPr lang="tr-TR" sz="1400" b="1" dirty="0" err="1">
                <a:ln w="50800"/>
                <a:solidFill>
                  <a:srgbClr val="0000FF"/>
                </a:solidFill>
                <a:latin typeface="Arial" charset="0"/>
              </a:rPr>
              <a:t>mediana</a:t>
            </a:r>
            <a:r>
              <a:rPr lang="tr-TR" sz="1400" b="1" dirty="0">
                <a:ln w="50800"/>
                <a:solidFill>
                  <a:srgbClr val="0000FF"/>
                </a:solidFill>
                <a:latin typeface="Arial" charset="0"/>
              </a:rPr>
              <a:t> </a:t>
            </a:r>
            <a:r>
              <a:rPr lang="tr-TR" sz="1400" b="1" dirty="0" err="1">
                <a:ln w="50800"/>
                <a:solidFill>
                  <a:srgbClr val="0000FF"/>
                </a:solidFill>
                <a:latin typeface="Arial" charset="0"/>
              </a:rPr>
              <a:t>cubiti</a:t>
            </a:r>
            <a:endParaRPr lang="tr-TR" sz="1400" b="1" dirty="0">
              <a:ln w="50800"/>
              <a:solidFill>
                <a:srgbClr val="0000FF"/>
              </a:solidFill>
              <a:latin typeface="Arial" charset="0"/>
            </a:endParaRPr>
          </a:p>
        </p:txBody>
      </p:sp>
      <p:cxnSp>
        <p:nvCxnSpPr>
          <p:cNvPr id="12" name="11 Düz Ok Bağlayıcısı"/>
          <p:cNvCxnSpPr/>
          <p:nvPr/>
        </p:nvCxnSpPr>
        <p:spPr>
          <a:xfrm flipH="1" flipV="1">
            <a:off x="5663952" y="2564904"/>
            <a:ext cx="1800200" cy="144016"/>
          </a:xfrm>
          <a:prstGeom prst="straightConnector1">
            <a:avLst/>
          </a:prstGeom>
          <a:ln w="28575">
            <a:solidFill>
              <a:srgbClr val="FFFF00"/>
            </a:solidFill>
            <a:prstDash val="solid"/>
            <a:tailEnd type="arrow"/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12 Metin kutusu"/>
          <p:cNvSpPr txBox="1"/>
          <p:nvPr/>
        </p:nvSpPr>
        <p:spPr>
          <a:xfrm>
            <a:off x="2207568" y="6237313"/>
            <a:ext cx="936104" cy="30777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1400" b="1" dirty="0" err="1">
                <a:ln w="50800"/>
                <a:solidFill>
                  <a:srgbClr val="0000FF"/>
                </a:solidFill>
                <a:latin typeface="Arial" charset="0"/>
              </a:rPr>
              <a:t>Eq</a:t>
            </a:r>
            <a:r>
              <a:rPr lang="tr-TR" sz="1400" b="1" dirty="0">
                <a:ln w="50800"/>
                <a:solidFill>
                  <a:srgbClr val="0000FF"/>
                </a:solidFill>
                <a:latin typeface="Arial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765686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637313" y="454764"/>
            <a:ext cx="10889673" cy="594008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Ön bacakta bulunan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regio’lar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aşağıda belirtilmiştir. Ön bacağın ilk kemiği olan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scapula’nın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bulunduğu bölge olan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scapularis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regiones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pectoris’e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dahil edilmiştir.</a:t>
            </a:r>
          </a:p>
          <a:p>
            <a:pPr algn="just"/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1.  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articulationis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humeri</a:t>
            </a:r>
            <a:endParaRPr lang="tr-TR" sz="2000" b="1" dirty="0" smtClean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2.  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axillaris</a:t>
            </a:r>
            <a:endParaRPr lang="tr-TR" sz="2000" b="1" dirty="0" smtClean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3.   Fossa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axillaris</a:t>
            </a:r>
            <a:endParaRPr lang="tr-TR" sz="2000" b="1" dirty="0" smtClean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4.  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brachii</a:t>
            </a:r>
            <a:endParaRPr lang="tr-TR" sz="2000" b="1" dirty="0" smtClean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5.  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tricipitalis</a:t>
            </a:r>
            <a:endParaRPr lang="tr-TR" sz="2000" b="1" dirty="0" smtClean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6.  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cubiti</a:t>
            </a:r>
            <a:endParaRPr lang="tr-TR" sz="2000" b="1" dirty="0" smtClean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7.  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olecrani</a:t>
            </a:r>
            <a:endParaRPr lang="tr-TR" sz="2000" b="1" dirty="0" smtClean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8.  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antebrachii</a:t>
            </a:r>
            <a:endParaRPr lang="tr-TR" sz="2000" b="1" dirty="0" smtClean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9.  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carpi</a:t>
            </a:r>
            <a:endParaRPr lang="tr-TR" sz="2000" b="1" dirty="0" smtClean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10.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metacarpi</a:t>
            </a:r>
            <a:endParaRPr lang="tr-TR" sz="2000" b="1" dirty="0" smtClean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11.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metacarpophalangea</a:t>
            </a:r>
            <a:endParaRPr lang="tr-TR" sz="2000" b="1" dirty="0" smtClean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12.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phalangis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proximalis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13.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compedis</a:t>
            </a:r>
            <a:endParaRPr lang="tr-TR" sz="2000" b="1" dirty="0" smtClean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14.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interphalangea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proximalis</a:t>
            </a:r>
            <a:endParaRPr lang="tr-TR" sz="2000" b="1" dirty="0" smtClean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15.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phalangis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</a:t>
            </a:r>
            <a:endParaRPr lang="tr-TR" sz="2000" b="1" dirty="0" smtClean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16.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coronalis</a:t>
            </a:r>
            <a:endParaRPr lang="tr-TR" sz="2000" b="1" dirty="0" smtClean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17.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Spatium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interdigitale</a:t>
            </a:r>
            <a:endParaRPr lang="tr-TR" sz="2000" b="1" dirty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19518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2" descr="http://www.clydevetgroup.co.uk/equine/newsletters/images/jan08_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0" y="265114"/>
            <a:ext cx="6121400" cy="652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01675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928259" y="2316353"/>
            <a:ext cx="10404763" cy="267765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medianus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ön bacağın en uzun siniridir.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Arteria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 vena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mediana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ile birlikte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antebrachium’un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iç yüzünde seyreder.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ulnaris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tuber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olecrani’nin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hemen altında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musculus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extensor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carpi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ulnaris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ile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musculus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flexor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carpi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ulnaris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arasındaki olukta seyreder.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Carnivora’da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intravenöz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enjeksiyon için kullanılan vena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cephalica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accessoria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articulatio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carpi’nin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proximal’inde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 bacağın ön yüzünde yer alır.</a:t>
            </a:r>
            <a:endParaRPr lang="tr-TR" sz="2400" b="1" dirty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86158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5414" y="44450"/>
            <a:ext cx="5330825" cy="670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7" name="Line 7"/>
          <p:cNvSpPr>
            <a:spLocks noChangeShapeType="1"/>
          </p:cNvSpPr>
          <p:nvPr/>
        </p:nvSpPr>
        <p:spPr bwMode="auto">
          <a:xfrm>
            <a:off x="2782889" y="1196976"/>
            <a:ext cx="1944687" cy="1439863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sp>
        <p:nvSpPr>
          <p:cNvPr id="90116" name="Line 5"/>
          <p:cNvSpPr>
            <a:spLocks noChangeShapeType="1"/>
          </p:cNvSpPr>
          <p:nvPr/>
        </p:nvSpPr>
        <p:spPr bwMode="auto">
          <a:xfrm flipV="1">
            <a:off x="3071814" y="4076700"/>
            <a:ext cx="1944687" cy="865188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90117" name="Text Box 8"/>
          <p:cNvSpPr txBox="1">
            <a:spLocks noChangeArrowheads="1"/>
          </p:cNvSpPr>
          <p:nvPr/>
        </p:nvSpPr>
        <p:spPr bwMode="auto">
          <a:xfrm>
            <a:off x="1919289" y="692151"/>
            <a:ext cx="28797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tr-TR" altLang="tr-TR" sz="1800">
                <a:solidFill>
                  <a:srgbClr val="0000FF"/>
                </a:solidFill>
                <a:latin typeface="Arial Black" panose="020B0A04020102020204" pitchFamily="34" charset="0"/>
              </a:rPr>
              <a:t>Bursa subtendinea</a:t>
            </a:r>
          </a:p>
        </p:txBody>
      </p:sp>
      <p:sp>
        <p:nvSpPr>
          <p:cNvPr id="31750" name="Text Box 6"/>
          <p:cNvSpPr txBox="1">
            <a:spLocks noChangeArrowheads="1"/>
          </p:cNvSpPr>
          <p:nvPr/>
        </p:nvSpPr>
        <p:spPr bwMode="auto">
          <a:xfrm>
            <a:off x="1631951" y="5084763"/>
            <a:ext cx="2303463" cy="369332"/>
          </a:xfrm>
          <a:prstGeom prst="rect">
            <a:avLst/>
          </a:prstGeom>
          <a:noFill/>
          <a:ln>
            <a:headEnd/>
            <a:tailEnd/>
          </a:ln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tr-TR" b="1" dirty="0" err="1">
                <a:ln w="50800"/>
                <a:solidFill>
                  <a:srgbClr val="3333FF"/>
                </a:solidFill>
                <a:latin typeface="Arial Black" pitchFamily="34" charset="0"/>
              </a:rPr>
              <a:t>Tendovagina</a:t>
            </a:r>
            <a:endParaRPr lang="tr-TR" b="1" dirty="0">
              <a:ln w="50800"/>
              <a:solidFill>
                <a:srgbClr val="3333FF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5213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ine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04814"/>
            <a:ext cx="9144000" cy="602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Metin kutusu"/>
          <p:cNvSpPr txBox="1"/>
          <p:nvPr/>
        </p:nvSpPr>
        <p:spPr>
          <a:xfrm>
            <a:off x="1919536" y="4509120"/>
            <a:ext cx="1728192" cy="338554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1600" b="1" dirty="0" err="1">
                <a:ln w="50800"/>
                <a:solidFill>
                  <a:srgbClr val="0000FF"/>
                </a:solidFill>
                <a:latin typeface="Arial" charset="0"/>
              </a:rPr>
              <a:t>Regio</a:t>
            </a:r>
            <a:r>
              <a:rPr lang="tr-TR" sz="1600" b="1" dirty="0">
                <a:ln w="50800"/>
                <a:solidFill>
                  <a:srgbClr val="0000FF"/>
                </a:solidFill>
                <a:latin typeface="Arial" charset="0"/>
              </a:rPr>
              <a:t> </a:t>
            </a:r>
            <a:r>
              <a:rPr lang="tr-TR" sz="1600" b="1" dirty="0" err="1">
                <a:ln w="50800"/>
                <a:solidFill>
                  <a:srgbClr val="0000FF"/>
                </a:solidFill>
                <a:latin typeface="Arial" charset="0"/>
              </a:rPr>
              <a:t>brachii</a:t>
            </a:r>
            <a:endParaRPr lang="tr-TR" sz="1600" b="1" dirty="0">
              <a:ln w="50800"/>
              <a:solidFill>
                <a:srgbClr val="0000FF"/>
              </a:solidFill>
              <a:latin typeface="Arial" charset="0"/>
            </a:endParaRPr>
          </a:p>
        </p:txBody>
      </p:sp>
      <p:cxnSp>
        <p:nvCxnSpPr>
          <p:cNvPr id="4" name="3 Düz Ok Bağlayıcısı"/>
          <p:cNvCxnSpPr/>
          <p:nvPr/>
        </p:nvCxnSpPr>
        <p:spPr>
          <a:xfrm flipV="1">
            <a:off x="3359697" y="3429000"/>
            <a:ext cx="1152129" cy="1008112"/>
          </a:xfrm>
          <a:prstGeom prst="straightConnector1">
            <a:avLst/>
          </a:prstGeom>
          <a:ln w="28575">
            <a:solidFill>
              <a:srgbClr val="0000FF"/>
            </a:solidFill>
            <a:prstDash val="solid"/>
            <a:tailEnd type="arrow"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6 Metin kutusu"/>
          <p:cNvSpPr txBox="1"/>
          <p:nvPr/>
        </p:nvSpPr>
        <p:spPr>
          <a:xfrm>
            <a:off x="5951984" y="4653136"/>
            <a:ext cx="2448272" cy="338554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1600" b="1" dirty="0" err="1">
                <a:ln w="50800"/>
                <a:solidFill>
                  <a:srgbClr val="0000FF"/>
                </a:solidFill>
                <a:latin typeface="Arial" charset="0"/>
              </a:rPr>
              <a:t>Regio</a:t>
            </a:r>
            <a:r>
              <a:rPr lang="tr-TR" sz="1600" b="1" dirty="0">
                <a:ln w="50800"/>
                <a:solidFill>
                  <a:srgbClr val="0000FF"/>
                </a:solidFill>
                <a:latin typeface="Arial" charset="0"/>
              </a:rPr>
              <a:t> </a:t>
            </a:r>
            <a:r>
              <a:rPr lang="tr-TR" sz="1600" b="1" dirty="0" err="1">
                <a:ln w="50800"/>
                <a:solidFill>
                  <a:srgbClr val="0000FF"/>
                </a:solidFill>
                <a:latin typeface="Arial" charset="0"/>
              </a:rPr>
              <a:t>antebrachii</a:t>
            </a:r>
            <a:endParaRPr lang="tr-TR" sz="1600" b="1" dirty="0">
              <a:ln w="50800"/>
              <a:solidFill>
                <a:srgbClr val="0000FF"/>
              </a:solidFill>
              <a:latin typeface="Arial" charset="0"/>
            </a:endParaRPr>
          </a:p>
        </p:txBody>
      </p:sp>
      <p:cxnSp>
        <p:nvCxnSpPr>
          <p:cNvPr id="9" name="8 Düz Ok Bağlayıcısı"/>
          <p:cNvCxnSpPr/>
          <p:nvPr/>
        </p:nvCxnSpPr>
        <p:spPr>
          <a:xfrm flipH="1" flipV="1">
            <a:off x="4943872" y="4005064"/>
            <a:ext cx="864096" cy="648072"/>
          </a:xfrm>
          <a:prstGeom prst="straightConnector1">
            <a:avLst/>
          </a:prstGeom>
          <a:ln w="28575">
            <a:solidFill>
              <a:srgbClr val="0000FF"/>
            </a:solidFill>
            <a:prstDash val="solid"/>
            <a:tailEnd type="arrow"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9 Metin kutusu"/>
          <p:cNvSpPr txBox="1"/>
          <p:nvPr/>
        </p:nvSpPr>
        <p:spPr>
          <a:xfrm>
            <a:off x="6096000" y="5178678"/>
            <a:ext cx="1872208" cy="338554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1600" b="1" dirty="0" err="1">
                <a:ln w="50800"/>
                <a:solidFill>
                  <a:srgbClr val="0000FF"/>
                </a:solidFill>
                <a:latin typeface="Arial" charset="0"/>
              </a:rPr>
              <a:t>Regio</a:t>
            </a:r>
            <a:r>
              <a:rPr lang="tr-TR" sz="1600" b="1" dirty="0">
                <a:ln w="50800"/>
                <a:solidFill>
                  <a:srgbClr val="0000FF"/>
                </a:solidFill>
                <a:latin typeface="Arial" charset="0"/>
              </a:rPr>
              <a:t> </a:t>
            </a:r>
            <a:r>
              <a:rPr lang="tr-TR" sz="1600" b="1" dirty="0" err="1">
                <a:ln w="50800"/>
                <a:solidFill>
                  <a:srgbClr val="0000FF"/>
                </a:solidFill>
                <a:latin typeface="Arial" charset="0"/>
              </a:rPr>
              <a:t>metacarpi</a:t>
            </a:r>
            <a:endParaRPr lang="tr-TR" sz="1600" b="1" dirty="0">
              <a:ln w="50800"/>
              <a:solidFill>
                <a:srgbClr val="0000FF"/>
              </a:solidFill>
              <a:latin typeface="Arial" charset="0"/>
            </a:endParaRPr>
          </a:p>
        </p:txBody>
      </p:sp>
      <p:cxnSp>
        <p:nvCxnSpPr>
          <p:cNvPr id="12" name="11 Düz Ok Bağlayıcısı"/>
          <p:cNvCxnSpPr/>
          <p:nvPr/>
        </p:nvCxnSpPr>
        <p:spPr>
          <a:xfrm flipH="1" flipV="1">
            <a:off x="4727848" y="5301208"/>
            <a:ext cx="1296144" cy="72008"/>
          </a:xfrm>
          <a:prstGeom prst="straightConnector1">
            <a:avLst/>
          </a:prstGeom>
          <a:ln w="28575">
            <a:solidFill>
              <a:srgbClr val="0000FF"/>
            </a:solidFill>
            <a:prstDash val="solid"/>
            <a:tailEnd type="arrow"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12 Metin kutusu"/>
          <p:cNvSpPr txBox="1"/>
          <p:nvPr/>
        </p:nvSpPr>
        <p:spPr>
          <a:xfrm>
            <a:off x="7032104" y="548680"/>
            <a:ext cx="1584176" cy="338554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1600" b="1" dirty="0" err="1">
                <a:ln w="50800"/>
                <a:solidFill>
                  <a:srgbClr val="0000FF"/>
                </a:solidFill>
                <a:latin typeface="Arial" charset="0"/>
              </a:rPr>
              <a:t>Regio</a:t>
            </a:r>
            <a:r>
              <a:rPr lang="tr-TR" sz="1600" b="1" dirty="0">
                <a:ln w="50800"/>
                <a:solidFill>
                  <a:srgbClr val="0000FF"/>
                </a:solidFill>
                <a:latin typeface="Arial" charset="0"/>
              </a:rPr>
              <a:t> </a:t>
            </a:r>
            <a:r>
              <a:rPr lang="tr-TR" sz="1600" b="1" dirty="0" err="1">
                <a:ln w="50800"/>
                <a:solidFill>
                  <a:srgbClr val="0000FF"/>
                </a:solidFill>
                <a:latin typeface="Arial" charset="0"/>
              </a:rPr>
              <a:t>cubiti</a:t>
            </a:r>
            <a:endParaRPr lang="tr-TR" sz="1600" b="1" dirty="0">
              <a:ln w="50800"/>
              <a:solidFill>
                <a:srgbClr val="0000FF"/>
              </a:solidFill>
              <a:latin typeface="Arial" charset="0"/>
            </a:endParaRPr>
          </a:p>
        </p:txBody>
      </p:sp>
      <p:cxnSp>
        <p:nvCxnSpPr>
          <p:cNvPr id="15" name="14 Düz Ok Bağlayıcısı"/>
          <p:cNvCxnSpPr/>
          <p:nvPr/>
        </p:nvCxnSpPr>
        <p:spPr>
          <a:xfrm flipH="1">
            <a:off x="5303912" y="1052736"/>
            <a:ext cx="2088232" cy="2376264"/>
          </a:xfrm>
          <a:prstGeom prst="straightConnector1">
            <a:avLst/>
          </a:prstGeom>
          <a:ln w="28575">
            <a:solidFill>
              <a:srgbClr val="0000FF"/>
            </a:solidFill>
            <a:prstDash val="solid"/>
            <a:tailEnd type="arrow"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Düz Ok Bağlayıcısı"/>
          <p:cNvCxnSpPr/>
          <p:nvPr/>
        </p:nvCxnSpPr>
        <p:spPr>
          <a:xfrm>
            <a:off x="3719736" y="5589240"/>
            <a:ext cx="648072" cy="72008"/>
          </a:xfrm>
          <a:prstGeom prst="straightConnector1">
            <a:avLst/>
          </a:prstGeom>
          <a:ln w="28575">
            <a:solidFill>
              <a:srgbClr val="0000FF"/>
            </a:solidFill>
            <a:prstDash val="solid"/>
            <a:tailEnd type="arrow"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15 Metin kutusu"/>
          <p:cNvSpPr txBox="1"/>
          <p:nvPr/>
        </p:nvSpPr>
        <p:spPr>
          <a:xfrm>
            <a:off x="1775520" y="5445224"/>
            <a:ext cx="1800200" cy="338554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1600" b="1" dirty="0" err="1">
                <a:ln w="50800"/>
                <a:solidFill>
                  <a:srgbClr val="0000FF"/>
                </a:solidFill>
                <a:latin typeface="Arial" charset="0"/>
              </a:rPr>
              <a:t>Regio</a:t>
            </a:r>
            <a:r>
              <a:rPr lang="tr-TR" sz="1600" b="1" dirty="0">
                <a:ln w="50800"/>
                <a:solidFill>
                  <a:srgbClr val="0000FF"/>
                </a:solidFill>
                <a:latin typeface="Arial" charset="0"/>
              </a:rPr>
              <a:t> </a:t>
            </a:r>
            <a:r>
              <a:rPr lang="tr-TR" sz="1600" b="1" dirty="0" err="1">
                <a:ln w="50800"/>
                <a:solidFill>
                  <a:srgbClr val="0000FF"/>
                </a:solidFill>
                <a:latin typeface="Arial" charset="0"/>
              </a:rPr>
              <a:t>compedis</a:t>
            </a:r>
            <a:endParaRPr lang="tr-TR" sz="1600" b="1" dirty="0">
              <a:ln w="50800"/>
              <a:solidFill>
                <a:srgbClr val="0000FF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22912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094504" y="1609958"/>
            <a:ext cx="10016837" cy="390876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tr-TR" sz="32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Bursae</a:t>
            </a:r>
            <a:r>
              <a:rPr lang="tr-TR" sz="32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sz="32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Vaginae</a:t>
            </a:r>
            <a:r>
              <a:rPr lang="tr-TR" sz="32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Synoviales</a:t>
            </a:r>
            <a:endParaRPr lang="tr-TR" sz="3200" b="1" dirty="0" smtClean="0">
              <a:ln/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Deri,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fascia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ligament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kas ve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tendo’ların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kemik çıkıntılar üzerine rastlayan bölümlerinin zedelenmesini önlemek için, adı geçen iki yapı arasında bursa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synovialis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denilen ve içinde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synovia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bulunan keseler yer almıştır. Benzer şekilde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tendo’lar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ayrıca kemik ve eklemlerin üzerinden geçerken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vagina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synovialis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tendinis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adı verilen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zarsel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kılıflarla sarılmışlardır. Bu oluşumların yapı ve fonksiyonları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capsula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articularis’inkine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benzer. Dışta sağlam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membrana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fibrosa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stratum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fibrosum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içte ise daha ince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membrana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synovialis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stratum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synoviale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isimli tabakalar bulunur.</a:t>
            </a:r>
            <a:endParaRPr lang="tr-TR" sz="2400" b="1" dirty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27509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Text Box 6"/>
          <p:cNvSpPr txBox="1">
            <a:spLocks noChangeArrowheads="1"/>
          </p:cNvSpPr>
          <p:nvPr/>
        </p:nvSpPr>
        <p:spPr bwMode="auto">
          <a:xfrm>
            <a:off x="6527800" y="6021388"/>
            <a:ext cx="345598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tr-TR" sz="20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Bursa </a:t>
            </a:r>
            <a:r>
              <a:rPr lang="tr-TR" sz="2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podotrochlearis</a:t>
            </a:r>
            <a:endParaRPr lang="tr-TR" sz="2000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9421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1539" y="1412876"/>
            <a:ext cx="4086225" cy="234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4212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114" y="2192338"/>
            <a:ext cx="2879725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4213" name="AutoShape 5"/>
          <p:cNvSpPr>
            <a:spLocks noChangeArrowheads="1"/>
          </p:cNvSpPr>
          <p:nvPr/>
        </p:nvSpPr>
        <p:spPr bwMode="auto">
          <a:xfrm rot="11424918">
            <a:off x="3987800" y="6089650"/>
            <a:ext cx="2357438" cy="152400"/>
          </a:xfrm>
          <a:prstGeom prst="rightArrow">
            <a:avLst>
              <a:gd name="adj1" fmla="val 50000"/>
              <a:gd name="adj2" fmla="val 680195"/>
            </a:avLst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tr-TR" altLang="tr-TR" sz="1800">
              <a:solidFill>
                <a:srgbClr val="000000"/>
              </a:solidFill>
            </a:endParaRPr>
          </a:p>
        </p:txBody>
      </p:sp>
      <p:sp>
        <p:nvSpPr>
          <p:cNvPr id="94214" name="Line 7"/>
          <p:cNvSpPr>
            <a:spLocks noChangeShapeType="1"/>
          </p:cNvSpPr>
          <p:nvPr/>
        </p:nvSpPr>
        <p:spPr bwMode="auto">
          <a:xfrm flipH="1">
            <a:off x="7751764" y="836614"/>
            <a:ext cx="1296987" cy="1512887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3799" name="Text Box 8"/>
          <p:cNvSpPr txBox="1">
            <a:spLocks noChangeArrowheads="1"/>
          </p:cNvSpPr>
          <p:nvPr/>
        </p:nvSpPr>
        <p:spPr bwMode="auto">
          <a:xfrm>
            <a:off x="8242300" y="238126"/>
            <a:ext cx="216058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tr-TR" sz="2400" b="1">
                <a:ln w="50800"/>
                <a:solidFill>
                  <a:srgbClr val="3333FF"/>
                </a:solidFill>
                <a:latin typeface="Arial Black" pitchFamily="34" charset="0"/>
              </a:rPr>
              <a:t>Linea alba</a:t>
            </a:r>
          </a:p>
        </p:txBody>
      </p:sp>
    </p:spTree>
    <p:extLst>
      <p:ext uri="{BB962C8B-B14F-4D97-AF65-F5344CB8AC3E}">
        <p14:creationId xmlns:p14="http://schemas.microsoft.com/office/powerpoint/2010/main" val="3073693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803564" y="1637667"/>
            <a:ext cx="10238509" cy="378565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Ön bacağın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arteriel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vaskülarizasyonu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arteria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subclavia’nın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devamı olan damarlar (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arteria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axillaris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arteria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brachialis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arteria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mediana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arteria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radialis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arteria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ulnaris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ve bunların kolları (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arteria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profunda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brachii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arteria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bicipitalis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arteria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collateralis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ulnaris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arteria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transversa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cubiti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tarafından sağlanır.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İnnervasyonunu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ise son üç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cervical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ilk iki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thoracal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spinal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sinirlerin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ventral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kolları tarafından oluşturulan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plexus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brachialis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isimli sinir ağından çıkan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nervi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subscapulares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suprascapularis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axillaris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radialis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ulnaris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medianus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musculocutaneus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isimli  sinirler gerçekleştirir. </a:t>
            </a:r>
            <a:endParaRPr lang="tr-TR" sz="2400" b="1" dirty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79201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hootingyard.org/wp-content/uploads/2014/04/hf-cow-102694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7350" y="836613"/>
            <a:ext cx="60960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4 Dikdörtgen"/>
          <p:cNvSpPr>
            <a:spLocks noChangeArrowheads="1"/>
          </p:cNvSpPr>
          <p:nvPr/>
        </p:nvSpPr>
        <p:spPr bwMode="auto">
          <a:xfrm>
            <a:off x="4295776" y="333375"/>
            <a:ext cx="3159125" cy="312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tr-TR" altLang="tr-TR" sz="1800" b="1">
                <a:solidFill>
                  <a:srgbClr val="CC3300"/>
                </a:solidFill>
                <a:cs typeface="Aharoni" pitchFamily="2" charset="0"/>
              </a:rPr>
              <a:t>Regio articulationis humeri</a:t>
            </a:r>
          </a:p>
        </p:txBody>
      </p:sp>
      <p:cxnSp>
        <p:nvCxnSpPr>
          <p:cNvPr id="7" name="6 Düz Ok Bağlayıcısı"/>
          <p:cNvCxnSpPr/>
          <p:nvPr/>
        </p:nvCxnSpPr>
        <p:spPr>
          <a:xfrm>
            <a:off x="6240016" y="764704"/>
            <a:ext cx="792088" cy="1944216"/>
          </a:xfrm>
          <a:prstGeom prst="straightConnector1">
            <a:avLst/>
          </a:prstGeom>
          <a:ln w="28575">
            <a:solidFill>
              <a:srgbClr val="0000FF"/>
            </a:solidFill>
            <a:prstDash val="solid"/>
            <a:tailEnd type="arrow"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Metin kutusu"/>
          <p:cNvSpPr txBox="1"/>
          <p:nvPr/>
        </p:nvSpPr>
        <p:spPr>
          <a:xfrm>
            <a:off x="8976320" y="2996952"/>
            <a:ext cx="1584176" cy="338554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1600" b="1" dirty="0" err="1">
                <a:ln w="50800"/>
                <a:solidFill>
                  <a:srgbClr val="0000FF"/>
                </a:solidFill>
                <a:latin typeface="Arial" charset="0"/>
              </a:rPr>
              <a:t>Regio</a:t>
            </a:r>
            <a:r>
              <a:rPr lang="tr-TR" sz="1600" b="1" dirty="0">
                <a:ln w="50800"/>
                <a:solidFill>
                  <a:srgbClr val="0000FF"/>
                </a:solidFill>
                <a:latin typeface="Arial" charset="0"/>
              </a:rPr>
              <a:t> </a:t>
            </a:r>
            <a:r>
              <a:rPr lang="tr-TR" sz="1600" b="1" dirty="0" err="1">
                <a:ln w="50800"/>
                <a:solidFill>
                  <a:srgbClr val="0000FF"/>
                </a:solidFill>
                <a:latin typeface="Arial" charset="0"/>
              </a:rPr>
              <a:t>brachii</a:t>
            </a:r>
            <a:endParaRPr lang="tr-TR" sz="1600" b="1" dirty="0">
              <a:ln w="50800"/>
              <a:solidFill>
                <a:srgbClr val="0000FF"/>
              </a:solidFill>
              <a:latin typeface="Arial" charset="0"/>
            </a:endParaRPr>
          </a:p>
        </p:txBody>
      </p:sp>
      <p:cxnSp>
        <p:nvCxnSpPr>
          <p:cNvPr id="10" name="9 Düz Ok Bağlayıcısı"/>
          <p:cNvCxnSpPr/>
          <p:nvPr/>
        </p:nvCxnSpPr>
        <p:spPr>
          <a:xfrm flipH="1" flipV="1">
            <a:off x="6816080" y="3140968"/>
            <a:ext cx="2016224" cy="72008"/>
          </a:xfrm>
          <a:prstGeom prst="straightConnector1">
            <a:avLst/>
          </a:prstGeom>
          <a:ln w="28575">
            <a:solidFill>
              <a:srgbClr val="0000FF"/>
            </a:solidFill>
            <a:prstDash val="solid"/>
            <a:tailEnd type="arrow"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Metin kutusu"/>
          <p:cNvSpPr txBox="1"/>
          <p:nvPr/>
        </p:nvSpPr>
        <p:spPr>
          <a:xfrm>
            <a:off x="1631504" y="3212976"/>
            <a:ext cx="1440160" cy="338554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1600" b="1" dirty="0" err="1">
                <a:ln w="50800"/>
                <a:solidFill>
                  <a:srgbClr val="0000FF"/>
                </a:solidFill>
                <a:latin typeface="Arial" charset="0"/>
              </a:rPr>
              <a:t>Regio</a:t>
            </a:r>
            <a:r>
              <a:rPr lang="tr-TR" sz="1600" b="1" dirty="0">
                <a:ln w="50800"/>
                <a:solidFill>
                  <a:srgbClr val="0000FF"/>
                </a:solidFill>
                <a:latin typeface="Arial" charset="0"/>
              </a:rPr>
              <a:t> </a:t>
            </a:r>
            <a:r>
              <a:rPr lang="tr-TR" sz="1600" b="1" dirty="0" err="1">
                <a:ln w="50800"/>
                <a:solidFill>
                  <a:srgbClr val="0000FF"/>
                </a:solidFill>
                <a:latin typeface="Arial" charset="0"/>
              </a:rPr>
              <a:t>cubiti</a:t>
            </a:r>
            <a:endParaRPr lang="tr-TR" sz="1600" b="1" dirty="0">
              <a:ln w="50800"/>
              <a:solidFill>
                <a:srgbClr val="0000FF"/>
              </a:solidFill>
              <a:latin typeface="Arial" charset="0"/>
            </a:endParaRPr>
          </a:p>
        </p:txBody>
      </p:sp>
      <p:cxnSp>
        <p:nvCxnSpPr>
          <p:cNvPr id="13" name="12 Düz Ok Bağlayıcısı"/>
          <p:cNvCxnSpPr/>
          <p:nvPr/>
        </p:nvCxnSpPr>
        <p:spPr>
          <a:xfrm>
            <a:off x="3071664" y="3356993"/>
            <a:ext cx="3240360" cy="46747"/>
          </a:xfrm>
          <a:prstGeom prst="straightConnector1">
            <a:avLst/>
          </a:prstGeom>
          <a:ln w="28575">
            <a:solidFill>
              <a:srgbClr val="0000FF"/>
            </a:solidFill>
            <a:prstDash val="solid"/>
            <a:tailEnd type="arrow"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13 Metin kutusu"/>
          <p:cNvSpPr txBox="1"/>
          <p:nvPr/>
        </p:nvSpPr>
        <p:spPr>
          <a:xfrm>
            <a:off x="9120336" y="3708322"/>
            <a:ext cx="1296144" cy="584775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1600" b="1" dirty="0" err="1">
                <a:ln w="50800"/>
                <a:solidFill>
                  <a:srgbClr val="0000FF"/>
                </a:solidFill>
                <a:latin typeface="Arial" charset="0"/>
              </a:rPr>
              <a:t>Regio</a:t>
            </a:r>
            <a:r>
              <a:rPr lang="tr-TR" sz="1600" b="1" dirty="0">
                <a:ln w="50800"/>
                <a:solidFill>
                  <a:srgbClr val="0000FF"/>
                </a:solidFill>
                <a:latin typeface="Arial" charset="0"/>
              </a:rPr>
              <a:t> </a:t>
            </a:r>
            <a:r>
              <a:rPr lang="tr-TR" sz="1600" b="1" dirty="0" err="1">
                <a:ln w="50800"/>
                <a:solidFill>
                  <a:srgbClr val="0000FF"/>
                </a:solidFill>
                <a:latin typeface="Arial" charset="0"/>
              </a:rPr>
              <a:t>antebrachii</a:t>
            </a:r>
            <a:endParaRPr lang="tr-TR" sz="1600" b="1" dirty="0">
              <a:ln w="50800"/>
              <a:solidFill>
                <a:srgbClr val="0000FF"/>
              </a:solidFill>
              <a:latin typeface="Arial" charset="0"/>
            </a:endParaRPr>
          </a:p>
        </p:txBody>
      </p:sp>
      <p:cxnSp>
        <p:nvCxnSpPr>
          <p:cNvPr id="16" name="15 Düz Ok Bağlayıcısı"/>
          <p:cNvCxnSpPr/>
          <p:nvPr/>
        </p:nvCxnSpPr>
        <p:spPr>
          <a:xfrm flipH="1" flipV="1">
            <a:off x="6744072" y="4005064"/>
            <a:ext cx="2304256" cy="144016"/>
          </a:xfrm>
          <a:prstGeom prst="straightConnector1">
            <a:avLst/>
          </a:prstGeom>
          <a:ln w="28575">
            <a:solidFill>
              <a:srgbClr val="0000FF"/>
            </a:solidFill>
            <a:prstDash val="solid"/>
            <a:tailEnd type="arrow"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17 Metin kutusu"/>
          <p:cNvSpPr txBox="1"/>
          <p:nvPr/>
        </p:nvSpPr>
        <p:spPr>
          <a:xfrm>
            <a:off x="8184232" y="5949280"/>
            <a:ext cx="1872208" cy="338554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1600" b="1" dirty="0" err="1">
                <a:ln w="50800"/>
                <a:solidFill>
                  <a:srgbClr val="0000FF"/>
                </a:solidFill>
                <a:latin typeface="Arial" charset="0"/>
              </a:rPr>
              <a:t>Regio</a:t>
            </a:r>
            <a:r>
              <a:rPr lang="tr-TR" sz="1600" b="1" dirty="0">
                <a:ln w="50800"/>
                <a:solidFill>
                  <a:srgbClr val="0000FF"/>
                </a:solidFill>
                <a:latin typeface="Arial" charset="0"/>
              </a:rPr>
              <a:t> </a:t>
            </a:r>
            <a:r>
              <a:rPr lang="tr-TR" sz="1600" b="1" dirty="0" err="1">
                <a:ln w="50800"/>
                <a:solidFill>
                  <a:srgbClr val="0000FF"/>
                </a:solidFill>
                <a:latin typeface="Arial" charset="0"/>
              </a:rPr>
              <a:t>metacarpi</a:t>
            </a:r>
            <a:endParaRPr lang="tr-TR" sz="1600" b="1" dirty="0">
              <a:ln w="50800"/>
              <a:solidFill>
                <a:srgbClr val="0000FF"/>
              </a:solidFill>
              <a:latin typeface="Arial" charset="0"/>
            </a:endParaRPr>
          </a:p>
        </p:txBody>
      </p:sp>
      <p:cxnSp>
        <p:nvCxnSpPr>
          <p:cNvPr id="20" name="19 Düz Ok Bağlayıcısı"/>
          <p:cNvCxnSpPr/>
          <p:nvPr/>
        </p:nvCxnSpPr>
        <p:spPr>
          <a:xfrm flipH="1" flipV="1">
            <a:off x="6672064" y="4941168"/>
            <a:ext cx="1440160" cy="936104"/>
          </a:xfrm>
          <a:prstGeom prst="straightConnector1">
            <a:avLst/>
          </a:prstGeom>
          <a:ln w="28575">
            <a:solidFill>
              <a:srgbClr val="0000FF"/>
            </a:solidFill>
            <a:prstDash val="solid"/>
            <a:tailEnd type="arrow"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20 Metin kutusu"/>
          <p:cNvSpPr txBox="1"/>
          <p:nvPr/>
        </p:nvSpPr>
        <p:spPr>
          <a:xfrm>
            <a:off x="3647728" y="5949280"/>
            <a:ext cx="1296144" cy="338554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1600" b="1" dirty="0" err="1">
                <a:ln w="50800"/>
                <a:solidFill>
                  <a:srgbClr val="0000FF"/>
                </a:solidFill>
                <a:latin typeface="Arial" charset="0"/>
              </a:rPr>
              <a:t>Regio</a:t>
            </a:r>
            <a:r>
              <a:rPr lang="tr-TR" sz="1600" b="1" dirty="0">
                <a:ln w="50800"/>
                <a:solidFill>
                  <a:srgbClr val="0000FF"/>
                </a:solidFill>
                <a:latin typeface="Arial" charset="0"/>
              </a:rPr>
              <a:t> </a:t>
            </a:r>
            <a:r>
              <a:rPr lang="tr-TR" sz="1600" b="1" dirty="0" err="1">
                <a:ln w="50800"/>
                <a:solidFill>
                  <a:srgbClr val="0000FF"/>
                </a:solidFill>
                <a:latin typeface="Arial" charset="0"/>
              </a:rPr>
              <a:t>carpi</a:t>
            </a:r>
            <a:endParaRPr lang="tr-TR" sz="1600" b="1" dirty="0">
              <a:ln w="50800"/>
              <a:solidFill>
                <a:srgbClr val="0000FF"/>
              </a:solidFill>
              <a:latin typeface="Arial" charset="0"/>
            </a:endParaRPr>
          </a:p>
        </p:txBody>
      </p:sp>
      <p:cxnSp>
        <p:nvCxnSpPr>
          <p:cNvPr id="23" name="22 Düz Ok Bağlayıcısı"/>
          <p:cNvCxnSpPr/>
          <p:nvPr/>
        </p:nvCxnSpPr>
        <p:spPr>
          <a:xfrm flipV="1">
            <a:off x="4655840" y="4581128"/>
            <a:ext cx="1872208" cy="1296144"/>
          </a:xfrm>
          <a:prstGeom prst="straightConnector1">
            <a:avLst/>
          </a:prstGeom>
          <a:ln w="28575">
            <a:solidFill>
              <a:srgbClr val="0000FF"/>
            </a:solidFill>
            <a:prstDash val="solid"/>
            <a:tailEnd type="arrow"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24 Düz Ok Bağlayıcısı"/>
          <p:cNvCxnSpPr/>
          <p:nvPr/>
        </p:nvCxnSpPr>
        <p:spPr>
          <a:xfrm flipV="1">
            <a:off x="2567608" y="3645024"/>
            <a:ext cx="3816424" cy="2016224"/>
          </a:xfrm>
          <a:prstGeom prst="straightConnector1">
            <a:avLst/>
          </a:prstGeom>
          <a:ln w="28575">
            <a:solidFill>
              <a:srgbClr val="0000FF"/>
            </a:solidFill>
            <a:prstDash val="solid"/>
            <a:tailEnd type="arrow"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26 Metin kutusu"/>
          <p:cNvSpPr txBox="1"/>
          <p:nvPr/>
        </p:nvSpPr>
        <p:spPr>
          <a:xfrm>
            <a:off x="1703512" y="5733256"/>
            <a:ext cx="1656184" cy="338554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1600" b="1" dirty="0">
                <a:ln w="50800"/>
                <a:solidFill>
                  <a:srgbClr val="CC3300"/>
                </a:solidFill>
                <a:latin typeface="Arial" charset="0"/>
              </a:rPr>
              <a:t>Fossa </a:t>
            </a:r>
            <a:r>
              <a:rPr lang="tr-TR" sz="1600" b="1" dirty="0" err="1">
                <a:ln w="50800"/>
                <a:solidFill>
                  <a:srgbClr val="CC3300"/>
                </a:solidFill>
                <a:latin typeface="Arial" charset="0"/>
              </a:rPr>
              <a:t>axillaris</a:t>
            </a:r>
            <a:endParaRPr lang="tr-TR" sz="1600" b="1" dirty="0">
              <a:ln w="50800"/>
              <a:solidFill>
                <a:srgbClr val="CC33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31792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108364" y="2385629"/>
            <a:ext cx="9989128" cy="2308324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Ön bacağın lenfini omuz ekleminin (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articulatio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humeri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gerisinde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musculus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teres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major’un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medial’inde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ikinci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intercostal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aralık düzeyinde yerleşmiş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lymphocentrum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axillare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toplar.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Equidae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 koyunda ayrıca dirsek eklemi (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articulatio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cubiti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medial’inde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lymphonodi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cubitales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bulunur.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Lymphocentrum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axillare’nin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efferent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damarları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lymphonodi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cervicales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profundi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caudales’e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açılır.</a:t>
            </a:r>
            <a:endParaRPr lang="tr-TR" sz="2400" b="1" dirty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89209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6096001" y="2060576"/>
            <a:ext cx="35274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tr-TR" sz="2400" b="1" dirty="0">
                <a:ln w="50800"/>
                <a:solidFill>
                  <a:srgbClr val="3333FF"/>
                </a:solidFill>
                <a:latin typeface="Arial"/>
              </a:rPr>
              <a:t>M. </a:t>
            </a:r>
            <a:r>
              <a:rPr lang="tr-TR" sz="2400" b="1" dirty="0" err="1">
                <a:ln w="50800"/>
                <a:solidFill>
                  <a:srgbClr val="3333FF"/>
                </a:solidFill>
                <a:latin typeface="Arial"/>
              </a:rPr>
              <a:t>pronator</a:t>
            </a:r>
            <a:r>
              <a:rPr lang="tr-TR" sz="2400" b="1" dirty="0">
                <a:ln w="50800"/>
                <a:solidFill>
                  <a:srgbClr val="3333FF"/>
                </a:solidFill>
                <a:latin typeface="Arial"/>
              </a:rPr>
              <a:t> teres</a:t>
            </a:r>
          </a:p>
        </p:txBody>
      </p:sp>
      <p:pic>
        <p:nvPicPr>
          <p:cNvPr id="1536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0" y="60326"/>
            <a:ext cx="1944688" cy="677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7" name="Line 5"/>
          <p:cNvSpPr>
            <a:spLocks noChangeShapeType="1"/>
          </p:cNvSpPr>
          <p:nvPr/>
        </p:nvSpPr>
        <p:spPr bwMode="auto">
          <a:xfrm flipH="1">
            <a:off x="4295800" y="2780730"/>
            <a:ext cx="1873250" cy="576263"/>
          </a:xfrm>
          <a:prstGeom prst="line">
            <a:avLst/>
          </a:prstGeom>
          <a:noFill/>
          <a:ln w="38100">
            <a:solidFill>
              <a:srgbClr val="3333FF"/>
            </a:solidFill>
            <a:prstDash val="solid"/>
            <a:round/>
            <a:headEnd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 prst="convex"/>
          </a:sp3d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" name="Line 5"/>
          <p:cNvSpPr>
            <a:spLocks noChangeShapeType="1"/>
          </p:cNvSpPr>
          <p:nvPr/>
        </p:nvSpPr>
        <p:spPr bwMode="auto">
          <a:xfrm flipH="1" flipV="1">
            <a:off x="4151784" y="4437112"/>
            <a:ext cx="1584176" cy="1080120"/>
          </a:xfrm>
          <a:prstGeom prst="line">
            <a:avLst/>
          </a:prstGeom>
          <a:noFill/>
          <a:ln w="38100">
            <a:solidFill>
              <a:srgbClr val="3333FF"/>
            </a:solidFill>
            <a:prstDash val="solid"/>
            <a:round/>
            <a:headEnd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 prst="convex"/>
          </a:sp3d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" name="Line 5"/>
          <p:cNvSpPr>
            <a:spLocks noChangeShapeType="1"/>
          </p:cNvSpPr>
          <p:nvPr/>
        </p:nvSpPr>
        <p:spPr bwMode="auto">
          <a:xfrm flipH="1" flipV="1">
            <a:off x="4439816" y="3933056"/>
            <a:ext cx="504056" cy="144016"/>
          </a:xfrm>
          <a:prstGeom prst="line">
            <a:avLst/>
          </a:prstGeom>
          <a:noFill/>
          <a:ln w="38100">
            <a:solidFill>
              <a:srgbClr val="3333FF"/>
            </a:solidFill>
            <a:prstDash val="solid"/>
            <a:round/>
            <a:headEnd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 prst="convex"/>
          </a:sp3d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5015880" y="3861049"/>
            <a:ext cx="496855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tr-TR" sz="2400" b="1" dirty="0">
                <a:ln w="50800"/>
                <a:solidFill>
                  <a:srgbClr val="3333FF"/>
                </a:solidFill>
                <a:latin typeface="Arial"/>
              </a:rPr>
              <a:t>M. </a:t>
            </a:r>
            <a:r>
              <a:rPr lang="tr-TR" sz="2400" b="1" dirty="0" err="1">
                <a:ln w="50800"/>
                <a:solidFill>
                  <a:srgbClr val="3333FF"/>
                </a:solidFill>
                <a:latin typeface="Arial"/>
              </a:rPr>
              <a:t>flexor</a:t>
            </a:r>
            <a:r>
              <a:rPr lang="tr-TR" sz="2400" b="1" dirty="0">
                <a:ln w="50800"/>
                <a:solidFill>
                  <a:srgbClr val="3333FF"/>
                </a:solidFill>
                <a:latin typeface="Arial"/>
              </a:rPr>
              <a:t> </a:t>
            </a:r>
            <a:r>
              <a:rPr lang="tr-TR" sz="2400" b="1" dirty="0" err="1">
                <a:ln w="50800"/>
                <a:solidFill>
                  <a:srgbClr val="3333FF"/>
                </a:solidFill>
                <a:latin typeface="Arial"/>
              </a:rPr>
              <a:t>digitorum</a:t>
            </a:r>
            <a:r>
              <a:rPr lang="tr-TR" sz="2400" b="1" dirty="0">
                <a:ln w="50800"/>
                <a:solidFill>
                  <a:srgbClr val="3333FF"/>
                </a:solidFill>
                <a:latin typeface="Arial"/>
              </a:rPr>
              <a:t> </a:t>
            </a:r>
            <a:r>
              <a:rPr lang="tr-TR" sz="2400" b="1" dirty="0" err="1">
                <a:ln w="50800"/>
                <a:solidFill>
                  <a:srgbClr val="3333FF"/>
                </a:solidFill>
                <a:latin typeface="Arial"/>
              </a:rPr>
              <a:t>superficialis</a:t>
            </a:r>
            <a:endParaRPr lang="tr-TR" sz="2400" b="1" dirty="0">
              <a:ln w="50800"/>
              <a:solidFill>
                <a:srgbClr val="3333FF"/>
              </a:solidFill>
              <a:latin typeface="Arial"/>
            </a:endParaRP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5807968" y="5229201"/>
            <a:ext cx="367240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tr-TR" sz="2400" b="1" dirty="0">
                <a:ln w="50800"/>
                <a:solidFill>
                  <a:srgbClr val="3333FF"/>
                </a:solidFill>
                <a:latin typeface="Arial"/>
              </a:rPr>
              <a:t>M. </a:t>
            </a:r>
            <a:r>
              <a:rPr lang="tr-TR" sz="2400" b="1" dirty="0" err="1">
                <a:ln w="50800"/>
                <a:solidFill>
                  <a:srgbClr val="3333FF"/>
                </a:solidFill>
                <a:latin typeface="Arial"/>
              </a:rPr>
              <a:t>flexor</a:t>
            </a:r>
            <a:r>
              <a:rPr lang="tr-TR" sz="2400" b="1" dirty="0">
                <a:ln w="50800"/>
                <a:solidFill>
                  <a:srgbClr val="3333FF"/>
                </a:solidFill>
                <a:latin typeface="Arial"/>
              </a:rPr>
              <a:t> </a:t>
            </a:r>
            <a:r>
              <a:rPr lang="tr-TR" sz="2400" b="1" dirty="0" err="1">
                <a:ln w="50800"/>
                <a:solidFill>
                  <a:srgbClr val="3333FF"/>
                </a:solidFill>
                <a:latin typeface="Arial"/>
              </a:rPr>
              <a:t>carpi</a:t>
            </a:r>
            <a:r>
              <a:rPr lang="tr-TR" sz="2400" b="1" dirty="0">
                <a:ln w="50800"/>
                <a:solidFill>
                  <a:srgbClr val="3333FF"/>
                </a:solidFill>
                <a:latin typeface="Arial"/>
              </a:rPr>
              <a:t> </a:t>
            </a:r>
            <a:r>
              <a:rPr lang="tr-TR" sz="2400" b="1" dirty="0" err="1">
                <a:ln w="50800"/>
                <a:solidFill>
                  <a:srgbClr val="3333FF"/>
                </a:solidFill>
                <a:latin typeface="Arial"/>
              </a:rPr>
              <a:t>radialis</a:t>
            </a:r>
            <a:endParaRPr lang="tr-TR" sz="2400" b="1" dirty="0">
              <a:ln w="50800"/>
              <a:solidFill>
                <a:srgbClr val="3333FF"/>
              </a:solidFill>
              <a:latin typeface="Arial"/>
            </a:endParaRPr>
          </a:p>
        </p:txBody>
      </p:sp>
      <p:sp>
        <p:nvSpPr>
          <p:cNvPr id="9" name="8 Metin kutusu"/>
          <p:cNvSpPr txBox="1"/>
          <p:nvPr/>
        </p:nvSpPr>
        <p:spPr>
          <a:xfrm>
            <a:off x="1703512" y="6433592"/>
            <a:ext cx="1512168" cy="30777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1400" b="1" dirty="0">
                <a:ln w="50800"/>
                <a:solidFill>
                  <a:srgbClr val="0000FF"/>
                </a:solidFill>
                <a:latin typeface="Arial" charset="0"/>
              </a:rPr>
              <a:t>Köpek - </a:t>
            </a:r>
            <a:r>
              <a:rPr lang="tr-TR" sz="1400" b="1" dirty="0" err="1">
                <a:ln w="50800"/>
                <a:solidFill>
                  <a:srgbClr val="0000FF"/>
                </a:solidFill>
                <a:latin typeface="Arial" charset="0"/>
              </a:rPr>
              <a:t>medial</a:t>
            </a:r>
            <a:endParaRPr lang="tr-TR" sz="1400" b="1" dirty="0">
              <a:ln w="50800"/>
              <a:solidFill>
                <a:srgbClr val="0000FF"/>
              </a:solidFill>
              <a:latin typeface="Arial" charset="0"/>
            </a:endParaRPr>
          </a:p>
        </p:txBody>
      </p:sp>
      <p:cxnSp>
        <p:nvCxnSpPr>
          <p:cNvPr id="11" name="10 Düz Ok Bağlayıcısı"/>
          <p:cNvCxnSpPr/>
          <p:nvPr/>
        </p:nvCxnSpPr>
        <p:spPr>
          <a:xfrm>
            <a:off x="3359696" y="2798763"/>
            <a:ext cx="504056" cy="0"/>
          </a:xfrm>
          <a:prstGeom prst="straightConnector1">
            <a:avLst/>
          </a:prstGeom>
          <a:ln w="28575">
            <a:solidFill>
              <a:srgbClr val="0000FF"/>
            </a:solidFill>
            <a:prstDash val="solid"/>
            <a:tailEnd type="arrow"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Metin kutusu"/>
          <p:cNvSpPr txBox="1"/>
          <p:nvPr/>
        </p:nvSpPr>
        <p:spPr>
          <a:xfrm>
            <a:off x="1631504" y="3553272"/>
            <a:ext cx="1656184" cy="30777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1400" b="1" dirty="0" err="1">
                <a:ln w="50800"/>
                <a:solidFill>
                  <a:srgbClr val="0000FF"/>
                </a:solidFill>
                <a:latin typeface="Arial" charset="0"/>
              </a:rPr>
              <a:t>M.brachioradialis</a:t>
            </a:r>
            <a:endParaRPr lang="tr-TR" sz="1400" b="1" dirty="0">
              <a:ln w="50800"/>
              <a:solidFill>
                <a:srgbClr val="0000FF"/>
              </a:solidFill>
              <a:latin typeface="Arial" charset="0"/>
            </a:endParaRPr>
          </a:p>
        </p:txBody>
      </p:sp>
      <p:cxnSp>
        <p:nvCxnSpPr>
          <p:cNvPr id="14" name="13 Düz Ok Bağlayıcısı"/>
          <p:cNvCxnSpPr/>
          <p:nvPr/>
        </p:nvCxnSpPr>
        <p:spPr>
          <a:xfrm flipH="1">
            <a:off x="3647728" y="1196752"/>
            <a:ext cx="2160240" cy="792088"/>
          </a:xfrm>
          <a:prstGeom prst="straightConnector1">
            <a:avLst/>
          </a:prstGeom>
          <a:ln w="28575">
            <a:solidFill>
              <a:srgbClr val="0000FF"/>
            </a:solidFill>
            <a:prstDash val="solid"/>
            <a:tailEnd type="arrow"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14 Metin kutusu"/>
          <p:cNvSpPr txBox="1"/>
          <p:nvPr/>
        </p:nvSpPr>
        <p:spPr>
          <a:xfrm>
            <a:off x="6096000" y="836712"/>
            <a:ext cx="2448272" cy="369332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b="1" dirty="0" err="1">
                <a:ln w="50800"/>
                <a:solidFill>
                  <a:srgbClr val="0000FF"/>
                </a:solidFill>
                <a:latin typeface="Arial" charset="0"/>
              </a:rPr>
              <a:t>M.coracobrachialis</a:t>
            </a:r>
            <a:endParaRPr lang="tr-TR" b="1" dirty="0">
              <a:ln w="50800"/>
              <a:solidFill>
                <a:srgbClr val="0000FF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5032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9" descr="http://vanat.cvm.umn.edu/run/lrg%20images/DogSkelet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6" y="620714"/>
            <a:ext cx="8664575" cy="531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2 Düz Ok Bağlayıcısı"/>
          <p:cNvCxnSpPr/>
          <p:nvPr/>
        </p:nvCxnSpPr>
        <p:spPr>
          <a:xfrm flipV="1">
            <a:off x="3575051" y="4292601"/>
            <a:ext cx="1871663" cy="144463"/>
          </a:xfrm>
          <a:prstGeom prst="straightConnector1">
            <a:avLst/>
          </a:prstGeom>
          <a:ln w="57150">
            <a:solidFill>
              <a:srgbClr val="0000FF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5 Metin kutusu"/>
          <p:cNvSpPr txBox="1"/>
          <p:nvPr/>
        </p:nvSpPr>
        <p:spPr>
          <a:xfrm>
            <a:off x="2063553" y="4221088"/>
            <a:ext cx="1439689" cy="52322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800" b="1" dirty="0" err="1">
                <a:ln w="50800"/>
                <a:solidFill>
                  <a:srgbClr val="3333FF"/>
                </a:solidFill>
                <a:latin typeface="Arial" charset="0"/>
              </a:rPr>
              <a:t>Radius</a:t>
            </a:r>
            <a:endParaRPr lang="tr-TR" sz="2800" b="1" dirty="0">
              <a:ln w="50800"/>
              <a:solidFill>
                <a:srgbClr val="3333FF"/>
              </a:solidFill>
              <a:latin typeface="Arial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7176121" y="3284984"/>
            <a:ext cx="1008112" cy="52322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800" b="1" dirty="0" err="1">
                <a:ln w="50800"/>
                <a:solidFill>
                  <a:srgbClr val="3333FF"/>
                </a:solidFill>
                <a:latin typeface="Arial" charset="0"/>
              </a:rPr>
              <a:t>Ulna</a:t>
            </a:r>
            <a:endParaRPr lang="tr-TR" sz="2800" b="1" dirty="0">
              <a:ln w="50800"/>
              <a:solidFill>
                <a:srgbClr val="3333FF"/>
              </a:solidFill>
              <a:latin typeface="Arial" charset="0"/>
            </a:endParaRPr>
          </a:p>
        </p:txBody>
      </p:sp>
      <p:cxnSp>
        <p:nvCxnSpPr>
          <p:cNvPr id="8" name="7 Düz Ok Bağlayıcısı"/>
          <p:cNvCxnSpPr/>
          <p:nvPr/>
        </p:nvCxnSpPr>
        <p:spPr>
          <a:xfrm flipH="1">
            <a:off x="5735960" y="3717032"/>
            <a:ext cx="1296144" cy="216024"/>
          </a:xfrm>
          <a:prstGeom prst="straightConnector1">
            <a:avLst/>
          </a:prstGeom>
          <a:ln w="28575">
            <a:solidFill>
              <a:srgbClr val="0000FF"/>
            </a:solidFill>
            <a:prstDash val="solid"/>
            <a:tailEnd type="arrow"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6 Metin kutusu"/>
          <p:cNvSpPr txBox="1"/>
          <p:nvPr/>
        </p:nvSpPr>
        <p:spPr>
          <a:xfrm>
            <a:off x="2135560" y="6165305"/>
            <a:ext cx="1080120" cy="30777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1400" b="1" dirty="0">
                <a:ln w="50800"/>
                <a:solidFill>
                  <a:srgbClr val="0000FF"/>
                </a:solidFill>
                <a:latin typeface="Arial" charset="0"/>
              </a:rPr>
              <a:t>Köpek </a:t>
            </a:r>
          </a:p>
        </p:txBody>
      </p:sp>
      <p:cxnSp>
        <p:nvCxnSpPr>
          <p:cNvPr id="10" name="9 Düz Ok Bağlayıcısı"/>
          <p:cNvCxnSpPr/>
          <p:nvPr/>
        </p:nvCxnSpPr>
        <p:spPr>
          <a:xfrm flipH="1">
            <a:off x="5087888" y="764704"/>
            <a:ext cx="1800200" cy="792088"/>
          </a:xfrm>
          <a:prstGeom prst="straightConnector1">
            <a:avLst/>
          </a:prstGeom>
          <a:ln w="28575">
            <a:solidFill>
              <a:srgbClr val="0000FF"/>
            </a:solidFill>
            <a:prstDash val="solid"/>
            <a:tailEnd type="arrow"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Metin kutusu"/>
          <p:cNvSpPr txBox="1"/>
          <p:nvPr/>
        </p:nvSpPr>
        <p:spPr>
          <a:xfrm>
            <a:off x="7032104" y="260648"/>
            <a:ext cx="1944216" cy="369332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b="1" dirty="0" err="1">
                <a:ln w="50800"/>
                <a:solidFill>
                  <a:srgbClr val="0000FF"/>
                </a:solidFill>
                <a:latin typeface="Arial" charset="0"/>
              </a:rPr>
              <a:t>Spina</a:t>
            </a:r>
            <a:r>
              <a:rPr lang="tr-TR" b="1" dirty="0">
                <a:ln w="50800"/>
                <a:solidFill>
                  <a:srgbClr val="0000FF"/>
                </a:solidFill>
                <a:latin typeface="Arial" charset="0"/>
              </a:rPr>
              <a:t> </a:t>
            </a:r>
            <a:r>
              <a:rPr lang="tr-TR" b="1" dirty="0" err="1">
                <a:ln w="50800"/>
                <a:solidFill>
                  <a:srgbClr val="0000FF"/>
                </a:solidFill>
                <a:latin typeface="Arial" charset="0"/>
              </a:rPr>
              <a:t>scapulae</a:t>
            </a:r>
            <a:endParaRPr lang="tr-TR" b="1" dirty="0">
              <a:ln w="50800"/>
              <a:solidFill>
                <a:srgbClr val="0000FF"/>
              </a:solidFill>
              <a:latin typeface="Arial" charset="0"/>
            </a:endParaRPr>
          </a:p>
        </p:txBody>
      </p:sp>
      <p:cxnSp>
        <p:nvCxnSpPr>
          <p:cNvPr id="13" name="12 Düz Ok Bağlayıcısı"/>
          <p:cNvCxnSpPr/>
          <p:nvPr/>
        </p:nvCxnSpPr>
        <p:spPr>
          <a:xfrm flipV="1">
            <a:off x="3791744" y="2636912"/>
            <a:ext cx="720080" cy="504056"/>
          </a:xfrm>
          <a:prstGeom prst="straightConnector1">
            <a:avLst/>
          </a:prstGeom>
          <a:ln w="28575">
            <a:solidFill>
              <a:srgbClr val="0000FF"/>
            </a:solidFill>
            <a:prstDash val="solid"/>
            <a:tailEnd type="arrow"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13 Metin kutusu"/>
          <p:cNvSpPr txBox="1"/>
          <p:nvPr/>
        </p:nvSpPr>
        <p:spPr>
          <a:xfrm>
            <a:off x="1847528" y="3140968"/>
            <a:ext cx="2232248" cy="369332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b="1" dirty="0" err="1">
                <a:ln w="50800"/>
                <a:solidFill>
                  <a:srgbClr val="0000FF"/>
                </a:solidFill>
                <a:latin typeface="Arial" charset="0"/>
              </a:rPr>
              <a:t>Tuberculum</a:t>
            </a:r>
            <a:r>
              <a:rPr lang="tr-TR" b="1" dirty="0">
                <a:ln w="50800"/>
                <a:solidFill>
                  <a:srgbClr val="0000FF"/>
                </a:solidFill>
                <a:latin typeface="Arial" charset="0"/>
              </a:rPr>
              <a:t> </a:t>
            </a:r>
            <a:r>
              <a:rPr lang="tr-TR" b="1" dirty="0" err="1">
                <a:ln w="50800"/>
                <a:solidFill>
                  <a:srgbClr val="0000FF"/>
                </a:solidFill>
                <a:latin typeface="Arial" charset="0"/>
              </a:rPr>
              <a:t>majus</a:t>
            </a:r>
            <a:endParaRPr lang="tr-TR" b="1" dirty="0">
              <a:ln w="50800"/>
              <a:solidFill>
                <a:srgbClr val="0000FF"/>
              </a:solidFill>
              <a:latin typeface="Arial" charset="0"/>
            </a:endParaRPr>
          </a:p>
        </p:txBody>
      </p:sp>
      <p:cxnSp>
        <p:nvCxnSpPr>
          <p:cNvPr id="16" name="15 Düz Ok Bağlayıcısı"/>
          <p:cNvCxnSpPr/>
          <p:nvPr/>
        </p:nvCxnSpPr>
        <p:spPr>
          <a:xfrm>
            <a:off x="3719736" y="2060848"/>
            <a:ext cx="792088" cy="216024"/>
          </a:xfrm>
          <a:prstGeom prst="straightConnector1">
            <a:avLst/>
          </a:prstGeom>
          <a:ln w="28575">
            <a:solidFill>
              <a:srgbClr val="0000FF"/>
            </a:solidFill>
            <a:prstDash val="solid"/>
            <a:tailEnd type="arrow"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16 Metin kutusu"/>
          <p:cNvSpPr txBox="1"/>
          <p:nvPr/>
        </p:nvSpPr>
        <p:spPr>
          <a:xfrm>
            <a:off x="1559496" y="1722294"/>
            <a:ext cx="2952328" cy="338554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1600" b="1" dirty="0" err="1">
                <a:ln w="50800"/>
                <a:solidFill>
                  <a:srgbClr val="0000FF"/>
                </a:solidFill>
                <a:latin typeface="Arial" charset="0"/>
              </a:rPr>
              <a:t>Tuberculum</a:t>
            </a:r>
            <a:r>
              <a:rPr lang="tr-TR" sz="1600" b="1" dirty="0">
                <a:ln w="50800"/>
                <a:solidFill>
                  <a:srgbClr val="0000FF"/>
                </a:solidFill>
                <a:latin typeface="Arial" charset="0"/>
              </a:rPr>
              <a:t> </a:t>
            </a:r>
            <a:r>
              <a:rPr lang="tr-TR" sz="1600" b="1" dirty="0" err="1">
                <a:ln w="50800"/>
                <a:solidFill>
                  <a:srgbClr val="0000FF"/>
                </a:solidFill>
                <a:latin typeface="Arial" charset="0"/>
              </a:rPr>
              <a:t>supraglenoidale</a:t>
            </a:r>
            <a:endParaRPr lang="tr-TR" sz="1600" b="1" dirty="0">
              <a:ln w="50800"/>
              <a:solidFill>
                <a:srgbClr val="0000FF"/>
              </a:solidFill>
              <a:latin typeface="Arial" charset="0"/>
            </a:endParaRPr>
          </a:p>
        </p:txBody>
      </p:sp>
      <p:cxnSp>
        <p:nvCxnSpPr>
          <p:cNvPr id="21" name="20 Düz Ok Bağlayıcısı"/>
          <p:cNvCxnSpPr/>
          <p:nvPr/>
        </p:nvCxnSpPr>
        <p:spPr>
          <a:xfrm flipH="1" flipV="1">
            <a:off x="5663952" y="5013176"/>
            <a:ext cx="864096" cy="288032"/>
          </a:xfrm>
          <a:prstGeom prst="straightConnector1">
            <a:avLst/>
          </a:prstGeom>
          <a:ln w="28575">
            <a:solidFill>
              <a:srgbClr val="0000FF"/>
            </a:solidFill>
            <a:prstDash val="solid"/>
            <a:tailEnd type="arrow"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21 Metin kutusu"/>
          <p:cNvSpPr txBox="1"/>
          <p:nvPr/>
        </p:nvSpPr>
        <p:spPr>
          <a:xfrm>
            <a:off x="6744072" y="5157192"/>
            <a:ext cx="1872208" cy="369332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b="1" dirty="0" err="1">
                <a:ln w="50800"/>
                <a:solidFill>
                  <a:srgbClr val="0000FF"/>
                </a:solidFill>
                <a:latin typeface="Arial" charset="0"/>
              </a:rPr>
              <a:t>Ossa</a:t>
            </a:r>
            <a:r>
              <a:rPr lang="tr-TR" b="1" dirty="0">
                <a:ln w="50800"/>
                <a:solidFill>
                  <a:srgbClr val="0000FF"/>
                </a:solidFill>
                <a:latin typeface="Arial" charset="0"/>
              </a:rPr>
              <a:t> </a:t>
            </a:r>
            <a:r>
              <a:rPr lang="tr-TR" b="1" dirty="0" err="1">
                <a:ln w="50800"/>
                <a:solidFill>
                  <a:srgbClr val="0000FF"/>
                </a:solidFill>
                <a:latin typeface="Arial" charset="0"/>
              </a:rPr>
              <a:t>carpi</a:t>
            </a:r>
            <a:endParaRPr lang="tr-TR" b="1" dirty="0">
              <a:ln w="50800"/>
              <a:solidFill>
                <a:srgbClr val="0000FF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5458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692727" y="1554586"/>
            <a:ext cx="10626436" cy="378565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Ön bacağı gövdeye bağlayan kaslar,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musculus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serratus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ventralis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musculus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trapezius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musculus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rhomboideus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musculus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latissimus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dorsi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musculus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brachiocephalicus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musculus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pectoralis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descendens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musculus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pectoralis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transversus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musculus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pectoralis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profundus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musculus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pectoralis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ascendens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ve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musculus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subclavius’tur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Extremitelerde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yer alan bazı kasların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terminatio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insertio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tendo’ları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oldukça uzundur. Özellikle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extensor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kaslardan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musculus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extensor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digitorum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communis’in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tendo’su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phalanx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distalis’in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extensorius’unda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flexor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kaslardan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musculus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flexor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digitorum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profundus’un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tendo’su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 aynı kemiğin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facies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flexoria’sında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sonlanır.</a:t>
            </a:r>
            <a:endParaRPr lang="tr-TR" sz="2400" b="1" dirty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63542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9" name="Text Box 5"/>
          <p:cNvSpPr txBox="1">
            <a:spLocks noChangeArrowheads="1"/>
          </p:cNvSpPr>
          <p:nvPr/>
        </p:nvSpPr>
        <p:spPr bwMode="auto">
          <a:xfrm>
            <a:off x="6096000" y="1412875"/>
            <a:ext cx="360040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tr-TR" b="1" dirty="0" err="1">
                <a:ln w="50800"/>
                <a:solidFill>
                  <a:srgbClr val="3333FF"/>
                </a:solidFill>
                <a:latin typeface="Arial Black" pitchFamily="34" charset="0"/>
              </a:rPr>
              <a:t>M.flexor</a:t>
            </a:r>
            <a:r>
              <a:rPr lang="tr-TR" b="1" dirty="0">
                <a:ln w="50800"/>
                <a:solidFill>
                  <a:srgbClr val="3333FF"/>
                </a:solidFill>
                <a:latin typeface="Arial Black" pitchFamily="34" charset="0"/>
              </a:rPr>
              <a:t> </a:t>
            </a:r>
            <a:r>
              <a:rPr lang="tr-TR" b="1" dirty="0" err="1">
                <a:ln w="50800"/>
                <a:solidFill>
                  <a:srgbClr val="3333FF"/>
                </a:solidFill>
                <a:latin typeface="Arial Black" pitchFamily="34" charset="0"/>
              </a:rPr>
              <a:t>digitorum</a:t>
            </a:r>
            <a:r>
              <a:rPr lang="tr-TR" b="1" dirty="0">
                <a:ln w="50800"/>
                <a:solidFill>
                  <a:srgbClr val="3333FF"/>
                </a:solidFill>
                <a:latin typeface="Arial Black" pitchFamily="34" charset="0"/>
              </a:rPr>
              <a:t> </a:t>
            </a:r>
            <a:r>
              <a:rPr lang="tr-TR" b="1" dirty="0" err="1">
                <a:ln w="50800"/>
                <a:solidFill>
                  <a:srgbClr val="3333FF"/>
                </a:solidFill>
                <a:latin typeface="Arial Black" pitchFamily="34" charset="0"/>
              </a:rPr>
              <a:t>supf</a:t>
            </a:r>
            <a:r>
              <a:rPr lang="tr-TR" b="1" dirty="0">
                <a:ln w="50800"/>
                <a:solidFill>
                  <a:srgbClr val="3333FF"/>
                </a:solidFill>
                <a:latin typeface="Arial Black" pitchFamily="34" charset="0"/>
              </a:rPr>
              <a:t>. </a:t>
            </a:r>
            <a:r>
              <a:rPr lang="tr-TR" b="1" dirty="0" err="1">
                <a:ln w="50800"/>
                <a:solidFill>
                  <a:srgbClr val="3333FF"/>
                </a:solidFill>
                <a:latin typeface="Arial Black" pitchFamily="34" charset="0"/>
              </a:rPr>
              <a:t>tendo’su</a:t>
            </a:r>
            <a:endParaRPr lang="tr-TR" b="1" dirty="0">
              <a:ln w="50800"/>
              <a:solidFill>
                <a:srgbClr val="3333FF"/>
              </a:solidFill>
              <a:latin typeface="Arial Black" pitchFamily="34" charset="0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endParaRPr lang="tr-TR" b="1" dirty="0">
              <a:ln w="50800"/>
              <a:solidFill>
                <a:srgbClr val="3333FF"/>
              </a:solidFill>
              <a:latin typeface="Arial Black" pitchFamily="34" charset="0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tr-TR" b="1" dirty="0" err="1">
                <a:ln w="50800"/>
                <a:solidFill>
                  <a:srgbClr val="3333FF"/>
                </a:solidFill>
                <a:latin typeface="Arial Black" pitchFamily="34" charset="0"/>
              </a:rPr>
              <a:t>M.flexor</a:t>
            </a:r>
            <a:r>
              <a:rPr lang="tr-TR" b="1" dirty="0">
                <a:ln w="50800"/>
                <a:solidFill>
                  <a:srgbClr val="3333FF"/>
                </a:solidFill>
                <a:latin typeface="Arial Black" pitchFamily="34" charset="0"/>
              </a:rPr>
              <a:t> </a:t>
            </a:r>
            <a:r>
              <a:rPr lang="tr-TR" b="1" dirty="0" err="1">
                <a:ln w="50800"/>
                <a:solidFill>
                  <a:srgbClr val="3333FF"/>
                </a:solidFill>
                <a:latin typeface="Arial Black" pitchFamily="34" charset="0"/>
              </a:rPr>
              <a:t>digitorum</a:t>
            </a:r>
            <a:r>
              <a:rPr lang="tr-TR" b="1" dirty="0">
                <a:ln w="50800"/>
                <a:solidFill>
                  <a:srgbClr val="3333FF"/>
                </a:solidFill>
                <a:latin typeface="Arial Black" pitchFamily="34" charset="0"/>
              </a:rPr>
              <a:t> prof. </a:t>
            </a:r>
            <a:r>
              <a:rPr lang="tr-TR" b="1" dirty="0" err="1">
                <a:ln w="50800"/>
                <a:solidFill>
                  <a:srgbClr val="3333FF"/>
                </a:solidFill>
                <a:latin typeface="Arial Black" pitchFamily="34" charset="0"/>
              </a:rPr>
              <a:t>tendo’su</a:t>
            </a:r>
            <a:endParaRPr lang="tr-TR" b="1" dirty="0">
              <a:ln w="50800"/>
              <a:solidFill>
                <a:srgbClr val="3333FF"/>
              </a:solidFill>
              <a:latin typeface="Arial Black" pitchFamily="34" charset="0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endParaRPr lang="tr-TR" b="1" dirty="0">
              <a:ln w="50800"/>
              <a:solidFill>
                <a:srgbClr val="3333FF"/>
              </a:solidFill>
              <a:latin typeface="Arial Black" pitchFamily="34" charset="0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tr-TR" b="1" dirty="0" err="1">
                <a:ln w="50800"/>
                <a:solidFill>
                  <a:srgbClr val="3333FF"/>
                </a:solidFill>
                <a:latin typeface="Arial Black" pitchFamily="34" charset="0"/>
              </a:rPr>
              <a:t>M.interosseus</a:t>
            </a:r>
            <a:r>
              <a:rPr lang="tr-TR" b="1" dirty="0">
                <a:ln w="50800"/>
                <a:solidFill>
                  <a:srgbClr val="3333FF"/>
                </a:solidFill>
                <a:latin typeface="Arial Black" pitchFamily="34" charset="0"/>
              </a:rPr>
              <a:t> </a:t>
            </a:r>
            <a:r>
              <a:rPr lang="tr-TR" b="1" dirty="0" err="1">
                <a:ln w="50800"/>
                <a:solidFill>
                  <a:srgbClr val="3333FF"/>
                </a:solidFill>
                <a:latin typeface="Arial Black" pitchFamily="34" charset="0"/>
              </a:rPr>
              <a:t>medius’un</a:t>
            </a:r>
            <a:r>
              <a:rPr lang="tr-TR" b="1" dirty="0">
                <a:ln w="50800"/>
                <a:solidFill>
                  <a:srgbClr val="3333FF"/>
                </a:solidFill>
                <a:latin typeface="Arial Black" pitchFamily="34" charset="0"/>
              </a:rPr>
              <a:t> </a:t>
            </a:r>
            <a:r>
              <a:rPr lang="tr-TR" b="1" dirty="0" err="1">
                <a:ln w="50800"/>
                <a:solidFill>
                  <a:srgbClr val="3333FF"/>
                </a:solidFill>
                <a:latin typeface="Arial Black" pitchFamily="34" charset="0"/>
              </a:rPr>
              <a:t>tendo’su</a:t>
            </a:r>
            <a:endParaRPr lang="tr-TR" b="1" dirty="0">
              <a:ln w="50800"/>
              <a:solidFill>
                <a:srgbClr val="3333FF"/>
              </a:solidFill>
              <a:latin typeface="Arial Black" pitchFamily="34" charset="0"/>
            </a:endParaRPr>
          </a:p>
        </p:txBody>
      </p:sp>
      <p:pic>
        <p:nvPicPr>
          <p:cNvPr id="2253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913" y="1"/>
            <a:ext cx="2514600" cy="663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8" name="Line 6"/>
          <p:cNvSpPr>
            <a:spLocks noChangeShapeType="1"/>
          </p:cNvSpPr>
          <p:nvPr/>
        </p:nvSpPr>
        <p:spPr bwMode="auto">
          <a:xfrm flipH="1">
            <a:off x="4872038" y="4292600"/>
            <a:ext cx="2087562" cy="1081088"/>
          </a:xfrm>
          <a:prstGeom prst="line">
            <a:avLst/>
          </a:prstGeom>
          <a:noFill/>
          <a:ln w="57150">
            <a:solidFill>
              <a:srgbClr val="FFC000"/>
            </a:solidFill>
            <a:round/>
            <a:headEnd/>
            <a:tailEnd type="triangle" w="med" len="med"/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58757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Varsayılan Tasarım">
  <a:themeElements>
    <a:clrScheme name="Varsayılan Tasarım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arsayılan Tasarı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28575">
          <a:solidFill>
            <a:srgbClr val="0000FF"/>
          </a:solidFill>
          <a:prstDash val="solid"/>
          <a:tailEnd type="arrow"/>
        </a:ln>
        <a:scene3d>
          <a:camera prst="orthographicFront"/>
          <a:lightRig rig="threePt" dir="t"/>
        </a:scene3d>
        <a:sp3d>
          <a:bevelT prst="convex"/>
        </a:sp3d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  <a:scene3d>
          <a:camera prst="orthographicFront"/>
          <a:lightRig rig="balanced" dir="t">
            <a:rot lat="0" lon="0" rev="2100000"/>
          </a:lightRig>
        </a:scene3d>
        <a:sp3d extrusionH="57150" prstMaterial="metal">
          <a:bevelT w="38100" h="25400"/>
          <a:contourClr>
            <a:schemeClr val="bg2"/>
          </a:contourClr>
        </a:sp3d>
      </a:bodyPr>
      <a:lstStyle>
        <a:defPPr>
          <a:defRPr sz="1600" b="1" dirty="0" err="1" smtClean="0">
            <a:ln w="50800"/>
            <a:solidFill>
              <a:srgbClr val="0000FF"/>
            </a:solidFill>
          </a:defRPr>
        </a:defPPr>
      </a:lstStyle>
    </a:txDef>
  </a:objectDefaults>
  <a:extraClrSchemeLst>
    <a:extraClrScheme>
      <a:clrScheme name="Varsayılan Tasarım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554</Words>
  <Application>Microsoft Office PowerPoint</Application>
  <PresentationFormat>Geniş ekran</PresentationFormat>
  <Paragraphs>97</Paragraphs>
  <Slides>21</Slides>
  <Notes>8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21</vt:i4>
      </vt:variant>
    </vt:vector>
  </HeadingPairs>
  <TitlesOfParts>
    <vt:vector size="29" baseType="lpstr">
      <vt:lpstr>Aharoni</vt:lpstr>
      <vt:lpstr>Arial</vt:lpstr>
      <vt:lpstr>Arial Black</vt:lpstr>
      <vt:lpstr>Calibri</vt:lpstr>
      <vt:lpstr>Calibri Light</vt:lpstr>
      <vt:lpstr>Tahoma</vt:lpstr>
      <vt:lpstr>Office Teması</vt:lpstr>
      <vt:lpstr>Varsayılan Tasarım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Ahmet Çakır</dc:creator>
  <cp:lastModifiedBy>Ahmet Çakır</cp:lastModifiedBy>
  <cp:revision>14</cp:revision>
  <dcterms:created xsi:type="dcterms:W3CDTF">2019-03-22T10:52:38Z</dcterms:created>
  <dcterms:modified xsi:type="dcterms:W3CDTF">2019-03-22T11:39:52Z</dcterms:modified>
</cp:coreProperties>
</file>