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BD424B0-8454-4A71-8AFC-528D3C0CC685}" type="slidenum">
              <a:rPr lang="en-US" altLang="tr-TR" smtClean="0"/>
              <a:pPr>
                <a:spcBef>
                  <a:spcPct val="0"/>
                </a:spcBef>
              </a:pPr>
              <a:t>1</a:t>
            </a:fld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93021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İktisada Giriş</a:t>
            </a:r>
            <a:r>
              <a:rPr lang="en-US" altLang="tr-TR" dirty="0" smtClean="0"/>
              <a:t/>
            </a:r>
            <a:br>
              <a:rPr lang="en-US" altLang="tr-TR" dirty="0" smtClean="0"/>
            </a:br>
            <a:endParaRPr lang="en-US" altLang="tr-TR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tr-TR" sz="3600" dirty="0">
                <a:solidFill>
                  <a:srgbClr val="898989"/>
                </a:solidFill>
              </a:rPr>
              <a:t>MİKROEKONOMİ</a:t>
            </a:r>
          </a:p>
        </p:txBody>
      </p:sp>
    </p:spTree>
    <p:extLst>
      <p:ext uri="{BB962C8B-B14F-4D97-AF65-F5344CB8AC3E}">
        <p14:creationId xmlns:p14="http://schemas.microsoft.com/office/powerpoint/2010/main" val="370032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İKTİSADIN TEMEL SORULARI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tr-TR" smtClean="0"/>
          </a:p>
          <a:p>
            <a:pPr marL="0" indent="0"/>
            <a:r>
              <a:rPr lang="en-US" altLang="tr-TR" smtClean="0">
                <a:solidFill>
                  <a:srgbClr val="FF0000"/>
                </a:solidFill>
              </a:rPr>
              <a:t>Kim üretecek?</a:t>
            </a:r>
          </a:p>
          <a:p>
            <a:pPr lvl="1" eaLnBrk="1" hangingPunct="1"/>
            <a:r>
              <a:rPr lang="en-US" altLang="tr-TR" smtClean="0"/>
              <a:t>Kumanda ekonomileri (devlet-sosyalist)</a:t>
            </a:r>
          </a:p>
          <a:p>
            <a:pPr lvl="1" eaLnBrk="1" hangingPunct="1"/>
            <a:r>
              <a:rPr lang="en-US" altLang="tr-TR" smtClean="0"/>
              <a:t>Tüketici ve üretici (serbest piyasa-kapitalist)</a:t>
            </a:r>
          </a:p>
          <a:p>
            <a:pPr lvl="1" eaLnBrk="1" hangingPunct="1"/>
            <a:r>
              <a:rPr lang="en-US" altLang="tr-TR" smtClean="0"/>
              <a:t>Karma sistem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tr-TR" smtClean="0"/>
          </a:p>
          <a:p>
            <a:pPr lvl="1" eaLnBrk="1" hangingPunct="1"/>
            <a:endParaRPr lang="en-US" altLang="tr-TR" smtClean="0"/>
          </a:p>
          <a:p>
            <a:pPr lvl="1" eaLnBrk="1" hangingPunct="1"/>
            <a:endParaRPr lang="en-US" altLang="tr-TR" smtClean="0"/>
          </a:p>
          <a:p>
            <a:pPr lvl="1" eaLnBrk="1" hangingPunct="1"/>
            <a:endParaRPr lang="en-US" altLang="tr-TR" smtClean="0"/>
          </a:p>
          <a:p>
            <a:pPr lvl="1"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46299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İKTİSADIN TEMEL SORULARI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tr-TR" smtClean="0"/>
          </a:p>
          <a:p>
            <a:pPr marL="0" indent="0"/>
            <a:r>
              <a:rPr lang="en-US" altLang="tr-TR" smtClean="0">
                <a:solidFill>
                  <a:srgbClr val="FF0000"/>
                </a:solidFill>
              </a:rPr>
              <a:t>Nerede üretilecek?</a:t>
            </a:r>
          </a:p>
          <a:p>
            <a:pPr marL="0" indent="0">
              <a:buNone/>
            </a:pPr>
            <a:r>
              <a:rPr lang="en-US" altLang="tr-TR" smtClean="0">
                <a:solidFill>
                  <a:srgbClr val="FF0000"/>
                </a:solidFill>
              </a:rPr>
              <a:t>	</a:t>
            </a:r>
            <a:r>
              <a:rPr lang="en-US" altLang="tr-TR" smtClean="0"/>
              <a:t>Üretim maliyetleri</a:t>
            </a:r>
          </a:p>
          <a:p>
            <a:pPr marL="0" indent="0">
              <a:buNone/>
            </a:pPr>
            <a:r>
              <a:rPr lang="en-US" altLang="tr-TR" smtClean="0"/>
              <a:t>	Çevre tahribatı vs</a:t>
            </a:r>
            <a:r>
              <a:rPr lang="is-IS" altLang="tr-TR" smtClean="0"/>
              <a:t>…</a:t>
            </a:r>
            <a:endParaRPr lang="en-US" altLang="tr-TR" smtClean="0"/>
          </a:p>
          <a:p>
            <a:pPr marL="0" indent="0"/>
            <a:r>
              <a:rPr lang="en-US" altLang="tr-TR" smtClean="0">
                <a:solidFill>
                  <a:srgbClr val="FF0000"/>
                </a:solidFill>
              </a:rPr>
              <a:t>Kimin için üretilecek?</a:t>
            </a:r>
          </a:p>
          <a:p>
            <a:pPr lvl="1" eaLnBrk="1" hangingPunct="1"/>
            <a:r>
              <a:rPr lang="en-US" altLang="tr-TR" smtClean="0"/>
              <a:t>Gelir dağılımında marjinal verimlilik</a:t>
            </a:r>
          </a:p>
          <a:p>
            <a:pPr lvl="1" eaLnBrk="1" hangingPunct="1"/>
            <a:endParaRPr lang="en-US" altLang="tr-TR" smtClean="0"/>
          </a:p>
          <a:p>
            <a:pPr lvl="1" eaLnBrk="1" hangingPunct="1"/>
            <a:endParaRPr lang="en-US" altLang="tr-TR" smtClean="0"/>
          </a:p>
          <a:p>
            <a:pPr lvl="1" eaLnBrk="1" hangingPunct="1"/>
            <a:endParaRPr lang="en-US" altLang="tr-TR" smtClean="0"/>
          </a:p>
          <a:p>
            <a:pPr lvl="1"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39973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İKTİSADA GİRİŞ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tr-TR" smtClean="0"/>
              <a:t>İktisat nedir?</a:t>
            </a:r>
          </a:p>
        </p:txBody>
      </p:sp>
      <p:sp>
        <p:nvSpPr>
          <p:cNvPr id="4" name="Cloud Callout 3"/>
          <p:cNvSpPr>
            <a:spLocks noChangeArrowheads="1"/>
          </p:cNvSpPr>
          <p:nvPr/>
        </p:nvSpPr>
        <p:spPr bwMode="auto">
          <a:xfrm>
            <a:off x="1981200" y="2289175"/>
            <a:ext cx="7773988" cy="3513138"/>
          </a:xfrm>
          <a:prstGeom prst="cloudCallout">
            <a:avLst>
              <a:gd name="adj1" fmla="val -20833"/>
              <a:gd name="adj2" fmla="val 625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tr-TR" sz="3600" b="1"/>
              <a:t>KIT KAYNAKLARIN YÖNETİMİ</a:t>
            </a:r>
          </a:p>
          <a:p>
            <a:pPr algn="ctr" eaLnBrk="1" hangingPunct="1">
              <a:defRPr/>
            </a:pPr>
            <a:r>
              <a:rPr lang="en-US" altLang="en-US" sz="3600" b="1"/>
              <a:t>“</a:t>
            </a:r>
            <a:r>
              <a:rPr lang="en-US" altLang="ja-JP" sz="3600" b="1"/>
              <a:t>oikia</a:t>
            </a:r>
            <a:r>
              <a:rPr lang="en-US" altLang="en-US" sz="3600" b="1"/>
              <a:t>””</a:t>
            </a:r>
            <a:r>
              <a:rPr lang="en-US" altLang="ja-JP" sz="3600" b="1"/>
              <a:t>nomos</a:t>
            </a:r>
            <a:r>
              <a:rPr lang="en-US" altLang="en-US" sz="3600" b="1"/>
              <a:t>”</a:t>
            </a:r>
            <a:endParaRPr lang="en-US" altLang="ja-JP" sz="3600" b="1"/>
          </a:p>
          <a:p>
            <a:pPr algn="ctr" eaLnBrk="1" hangingPunct="1">
              <a:defRPr/>
            </a:pPr>
            <a:r>
              <a:rPr lang="en-US" altLang="tr-TR" sz="3600" b="1"/>
              <a:t>Ev yönetimi</a:t>
            </a:r>
          </a:p>
        </p:txBody>
      </p:sp>
    </p:spTree>
    <p:extLst>
      <p:ext uri="{BB962C8B-B14F-4D97-AF65-F5344CB8AC3E}">
        <p14:creationId xmlns:p14="http://schemas.microsoft.com/office/powerpoint/2010/main" val="39901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tr-TR" smtClean="0"/>
          </a:p>
          <a:p>
            <a:pPr marL="457200" lvl="1" indent="0">
              <a:buNone/>
            </a:pPr>
            <a:r>
              <a:rPr lang="en-US" altLang="tr-TR" smtClean="0"/>
              <a:t>İNSANLARIN İHTİYAÇLARI SONSUZDUR</a:t>
            </a:r>
          </a:p>
          <a:p>
            <a:pPr marL="457200" lvl="1" indent="0">
              <a:buNone/>
            </a:pPr>
            <a:r>
              <a:rPr lang="en-US" altLang="tr-TR" smtClean="0"/>
              <a:t>MAL VE HİZMET TÜKETİMİ İHTİYACI BİTMEZ</a:t>
            </a:r>
          </a:p>
          <a:p>
            <a:pPr marL="457200" lvl="1" indent="0">
              <a:buNone/>
            </a:pPr>
            <a:r>
              <a:rPr lang="en-US" altLang="tr-TR" smtClean="0">
                <a:solidFill>
                  <a:srgbClr val="FF0000"/>
                </a:solidFill>
              </a:rPr>
              <a:t>AMAÇ;</a:t>
            </a:r>
          </a:p>
          <a:p>
            <a:pPr marL="457200" lvl="1" indent="0">
              <a:buNone/>
            </a:pPr>
            <a:r>
              <a:rPr lang="en-US" altLang="tr-TR" smtClean="0"/>
              <a:t>İHTİYAÇLARIN TAHSİSİNDE EN YÜKSEK TATMİN/FAYDAYA ULAŞMAK;</a:t>
            </a:r>
          </a:p>
          <a:p>
            <a:pPr marL="457200" lvl="1" indent="0">
              <a:buNone/>
            </a:pPr>
            <a:endParaRPr lang="en-US" altLang="tr-TR" smtClean="0"/>
          </a:p>
          <a:p>
            <a:pPr marL="457200" lvl="1" indent="0">
              <a:buNone/>
            </a:pPr>
            <a:endParaRPr lang="en-US" altLang="tr-TR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tr-TR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tr-TR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tr-TR" smtClean="0">
              <a:solidFill>
                <a:srgbClr val="FF0000"/>
              </a:solidFill>
            </a:endParaRPr>
          </a:p>
          <a:p>
            <a:pPr marL="457200" lvl="1" indent="0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88925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Eş Anlamlı Terinler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981200" y="1208089"/>
            <a:ext cx="8229600" cy="4918075"/>
          </a:xfrm>
        </p:spPr>
        <p:txBody>
          <a:bodyPr/>
          <a:lstStyle/>
          <a:p>
            <a:pPr eaLnBrk="1" hangingPunct="1"/>
            <a:r>
              <a:rPr lang="en-US" altLang="tr-TR" smtClean="0"/>
              <a:t>Ekonomi-İktisat</a:t>
            </a:r>
          </a:p>
          <a:p>
            <a:pPr eaLnBrk="1" hangingPunct="1"/>
            <a:r>
              <a:rPr lang="en-US" altLang="tr-TR" smtClean="0"/>
              <a:t>Ekonomist-İktisatçı</a:t>
            </a:r>
          </a:p>
          <a:p>
            <a:pPr eaLnBrk="1" hangingPunct="1"/>
            <a:r>
              <a:rPr lang="en-US" altLang="tr-TR" smtClean="0"/>
              <a:t>Tahsis-ayırma</a:t>
            </a:r>
          </a:p>
          <a:p>
            <a:pPr eaLnBrk="1" hangingPunct="1"/>
            <a:r>
              <a:rPr lang="en-US" altLang="tr-TR" smtClean="0"/>
              <a:t>Gelir-hasıla-getiri-çıktı</a:t>
            </a:r>
          </a:p>
          <a:p>
            <a:pPr eaLnBrk="1" hangingPunct="1"/>
            <a:r>
              <a:rPr lang="en-US" altLang="tr-TR" smtClean="0"/>
              <a:t>Gider-harcama</a:t>
            </a:r>
          </a:p>
          <a:p>
            <a:pPr eaLnBrk="1" hangingPunct="1"/>
            <a:r>
              <a:rPr lang="en-US" altLang="tr-TR" smtClean="0"/>
              <a:t>Maliyet-masraf</a:t>
            </a:r>
          </a:p>
          <a:p>
            <a:pPr eaLnBrk="1" hangingPunct="1"/>
            <a:r>
              <a:rPr lang="en-US" altLang="tr-TR" smtClean="0"/>
              <a:t>Farksızlık-kayıtsızlık-eş fayda eğrisi</a:t>
            </a:r>
          </a:p>
          <a:p>
            <a:pPr eaLnBrk="1" hangingPunct="1"/>
            <a:r>
              <a:rPr lang="en-US" altLang="tr-TR" smtClean="0"/>
              <a:t>Fayda-tatmin-yarar</a:t>
            </a:r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55166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Fırsat(Alternatif) Maliyeti</a:t>
            </a:r>
            <a:endParaRPr lang="en-US" altLang="tr-TR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Kaynaklar sınırlı olduğu içi </a:t>
            </a:r>
            <a:r>
              <a:rPr lang="en-US" altLang="tr-TR" smtClean="0">
                <a:solidFill>
                  <a:srgbClr val="FF0000"/>
                </a:solidFill>
              </a:rPr>
              <a:t>tercihler</a:t>
            </a:r>
            <a:r>
              <a:rPr lang="en-US" altLang="tr-TR" smtClean="0"/>
              <a:t> yapılmalı,</a:t>
            </a:r>
          </a:p>
          <a:p>
            <a:pPr eaLnBrk="1" hangingPunct="1"/>
            <a:endParaRPr lang="en-US" altLang="tr-TR" smtClean="0"/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639" y="2393951"/>
            <a:ext cx="5754687" cy="373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76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Fırsat Maliyeti</a:t>
            </a:r>
            <a:endParaRPr lang="en-US" altLang="tr-TR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Bir kararın alınması ile vazgeçilmek zorunda kalınan bir sonraki en iyi fırsat,</a:t>
            </a:r>
          </a:p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Bir karar almanın maliyetinin başka bir şeyi yapmaktan vazgeçmekle ölçülmesi,</a:t>
            </a:r>
          </a:p>
        </p:txBody>
      </p:sp>
    </p:spTree>
    <p:extLst>
      <p:ext uri="{BB962C8B-B14F-4D97-AF65-F5344CB8AC3E}">
        <p14:creationId xmlns:p14="http://schemas.microsoft.com/office/powerpoint/2010/main" val="145306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Temel Kavramlar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Mikroiktisat-Makroiktisat</a:t>
            </a:r>
          </a:p>
          <a:p>
            <a:pPr eaLnBrk="1" hangingPunct="1"/>
            <a:r>
              <a:rPr lang="en-US" altLang="tr-TR" smtClean="0"/>
              <a:t>Pozitif(mevcut durum)-Normatif iktisat(görüşler)</a:t>
            </a:r>
          </a:p>
          <a:p>
            <a:pPr eaLnBrk="1" hangingPunct="1"/>
            <a:r>
              <a:rPr lang="en-US" altLang="tr-TR" smtClean="0"/>
              <a:t>Piyasa</a:t>
            </a:r>
          </a:p>
          <a:p>
            <a:pPr eaLnBrk="1" hangingPunct="1"/>
            <a:r>
              <a:rPr lang="en-US" altLang="tr-TR" smtClean="0"/>
              <a:t>Rasyonel davranış</a:t>
            </a:r>
          </a:p>
          <a:p>
            <a:pPr eaLnBrk="1" hangingPunct="1"/>
            <a:r>
              <a:rPr lang="en-US" altLang="tr-TR" smtClean="0"/>
              <a:t>Fırsat Maliyeti</a:t>
            </a:r>
          </a:p>
          <a:p>
            <a:pPr eaLnBrk="1" hangingPunct="1"/>
            <a:r>
              <a:rPr lang="en-US" altLang="tr-TR" smtClean="0"/>
              <a:t>Üretim Tüketim</a:t>
            </a:r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marL="457200" lvl="1" indent="0">
              <a:buNone/>
            </a:pPr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69196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İKTİSADIN TEMEL SORULARI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3000">
                <a:solidFill>
                  <a:srgbClr val="FF0000"/>
                </a:solidFill>
              </a:rPr>
              <a:t>Ne üretilecek?????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600"/>
              <a:t>Talep, firma ve tüketiciler arasındaki etkileşim; tercihler ve fırsat maliyeti </a:t>
            </a:r>
          </a:p>
          <a:p>
            <a:pPr lvl="1" eaLnBrk="1" hangingPunct="1">
              <a:lnSpc>
                <a:spcPct val="90000"/>
              </a:lnSpc>
            </a:pPr>
            <a:endParaRPr lang="en-US" altLang="tr-TR" sz="2600"/>
          </a:p>
          <a:p>
            <a:pPr lvl="1" eaLnBrk="1" hangingPunct="1">
              <a:lnSpc>
                <a:spcPct val="90000"/>
              </a:lnSpc>
            </a:pPr>
            <a:endParaRPr lang="en-US" altLang="tr-TR" sz="2600"/>
          </a:p>
          <a:p>
            <a:pPr lvl="1" eaLnBrk="1" hangingPunct="1">
              <a:lnSpc>
                <a:spcPct val="90000"/>
              </a:lnSpc>
            </a:pPr>
            <a:endParaRPr lang="en-US" altLang="tr-TR" sz="2600"/>
          </a:p>
          <a:p>
            <a:pPr lvl="1" eaLnBrk="1" hangingPunct="1">
              <a:lnSpc>
                <a:spcPct val="90000"/>
              </a:lnSpc>
            </a:pPr>
            <a:endParaRPr lang="en-US" altLang="tr-TR" sz="2600"/>
          </a:p>
          <a:p>
            <a:pPr lvl="1" eaLnBrk="1" hangingPunct="1">
              <a:lnSpc>
                <a:spcPct val="90000"/>
              </a:lnSpc>
            </a:pPr>
            <a:endParaRPr lang="en-US" altLang="tr-TR" sz="2600"/>
          </a:p>
          <a:p>
            <a:pPr lvl="1" eaLnBrk="1" hangingPunct="1">
              <a:lnSpc>
                <a:spcPct val="90000"/>
              </a:lnSpc>
            </a:pPr>
            <a:endParaRPr lang="en-US" altLang="tr-TR" sz="2600"/>
          </a:p>
          <a:p>
            <a:pPr eaLnBrk="1" hangingPunct="1">
              <a:lnSpc>
                <a:spcPct val="90000"/>
              </a:lnSpc>
            </a:pPr>
            <a:r>
              <a:rPr lang="en-US" altLang="tr-TR" sz="3000">
                <a:solidFill>
                  <a:srgbClr val="FF0000"/>
                </a:solidFill>
              </a:rPr>
              <a:t>Ne kadar üretilecek? </a:t>
            </a:r>
            <a:r>
              <a:rPr lang="en-US" altLang="tr-TR" sz="3000"/>
              <a:t>Talep,fiyat, stok maliyetleri.</a:t>
            </a:r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3105150"/>
            <a:ext cx="230505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3105150"/>
            <a:ext cx="38973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6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İKTİSADIN TEMEL SORULARI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tr-TR" smtClean="0"/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>
                <a:solidFill>
                  <a:srgbClr val="FF0000"/>
                </a:solidFill>
              </a:rPr>
              <a:t>Nasıl üretilecek?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/>
              <a:t> Sermaye,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/>
              <a:t> emek,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/>
              <a:t> teknoloji.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/>
              <a:t>Toprak</a:t>
            </a:r>
          </a:p>
          <a:p>
            <a:pPr marL="0" indent="0"/>
            <a:endParaRPr lang="en-US" altLang="tr-TR" smtClean="0">
              <a:solidFill>
                <a:srgbClr val="FF0000"/>
              </a:solidFill>
            </a:endParaRPr>
          </a:p>
          <a:p>
            <a:pPr marL="0" indent="0"/>
            <a:r>
              <a:rPr lang="en-US" altLang="tr-TR" smtClean="0">
                <a:solidFill>
                  <a:srgbClr val="FF0000"/>
                </a:solidFill>
              </a:rPr>
              <a:t> Ne zaman üretilecek?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mtClean="0"/>
              <a:t> Talep,arz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931014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Geniş ekran</PresentationFormat>
  <Paragraphs>86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Office Teması</vt:lpstr>
      <vt:lpstr>İktisada Giriş </vt:lpstr>
      <vt:lpstr>İKTİSADA GİRİŞ</vt:lpstr>
      <vt:lpstr>PowerPoint Sunusu</vt:lpstr>
      <vt:lpstr>Eş Anlamlı Terinler</vt:lpstr>
      <vt:lpstr>Fırsat(Alternatif) Maliyeti</vt:lpstr>
      <vt:lpstr>Fırsat Maliyeti</vt:lpstr>
      <vt:lpstr>Temel Kavramlar</vt:lpstr>
      <vt:lpstr>İKTİSADIN TEMEL SORULARI</vt:lpstr>
      <vt:lpstr>İKTİSADIN TEMEL SORULARI</vt:lpstr>
      <vt:lpstr>İKTİSADIN TEMEL SORULARI</vt:lpstr>
      <vt:lpstr>İKTİSADIN TEMEL SORULARI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1</cp:revision>
  <dcterms:created xsi:type="dcterms:W3CDTF">2020-01-07T09:34:30Z</dcterms:created>
  <dcterms:modified xsi:type="dcterms:W3CDTF">2020-01-07T09:35:12Z</dcterms:modified>
</cp:coreProperties>
</file>