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819E62-972E-4770-A57B-811A3F9F0F56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B3E9B0-96D0-4EF0-BF5B-901F5AD53E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91088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6BD424B0-8454-4A71-8AFC-528D3C0CC685}" type="slidenum">
              <a:rPr lang="en-US" altLang="tr-TR" smtClean="0"/>
              <a:pPr>
                <a:spcBef>
                  <a:spcPct val="0"/>
                </a:spcBef>
              </a:pPr>
              <a:t>1</a:t>
            </a:fld>
            <a:endParaRPr lang="en-US" altLang="tr-TR" smtClean="0"/>
          </a:p>
        </p:txBody>
      </p:sp>
    </p:spTree>
    <p:extLst>
      <p:ext uri="{BB962C8B-B14F-4D97-AF65-F5344CB8AC3E}">
        <p14:creationId xmlns:p14="http://schemas.microsoft.com/office/powerpoint/2010/main" val="9302143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5098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42214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0586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6253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8416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4949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7861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2108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1621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2499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7885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5394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tr-TR" altLang="tr-TR" dirty="0" smtClean="0"/>
              <a:t>İktisada Giriş</a:t>
            </a:r>
            <a:r>
              <a:rPr lang="en-US" altLang="tr-TR" dirty="0" smtClean="0"/>
              <a:t/>
            </a:r>
            <a:br>
              <a:rPr lang="en-US" altLang="tr-TR" dirty="0" smtClean="0"/>
            </a:br>
            <a:endParaRPr lang="en-US" altLang="tr-TR" dirty="0" smtClean="0"/>
          </a:p>
        </p:txBody>
      </p:sp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tr-TR" sz="3600" dirty="0">
                <a:solidFill>
                  <a:srgbClr val="898989"/>
                </a:solidFill>
              </a:rPr>
              <a:t>MİKROEKONOMİ</a:t>
            </a:r>
          </a:p>
        </p:txBody>
      </p:sp>
    </p:spTree>
    <p:extLst>
      <p:ext uri="{BB962C8B-B14F-4D97-AF65-F5344CB8AC3E}">
        <p14:creationId xmlns:p14="http://schemas.microsoft.com/office/powerpoint/2010/main" val="37003253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tr-TR" smtClean="0"/>
              <a:t>İKTİSADIN TEMEL SORULARI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tr-TR" smtClean="0"/>
          </a:p>
          <a:p>
            <a:pPr marL="0" indent="0"/>
            <a:r>
              <a:rPr lang="en-US" altLang="tr-TR" smtClean="0">
                <a:solidFill>
                  <a:srgbClr val="FF0000"/>
                </a:solidFill>
              </a:rPr>
              <a:t>Kim üretecek?</a:t>
            </a:r>
          </a:p>
          <a:p>
            <a:pPr lvl="1" eaLnBrk="1" hangingPunct="1"/>
            <a:r>
              <a:rPr lang="en-US" altLang="tr-TR" smtClean="0"/>
              <a:t>Kumanda ekonomileri (devlet-sosyalist)</a:t>
            </a:r>
          </a:p>
          <a:p>
            <a:pPr lvl="1" eaLnBrk="1" hangingPunct="1"/>
            <a:r>
              <a:rPr lang="en-US" altLang="tr-TR" smtClean="0"/>
              <a:t>Tüketici ve üretici (serbest piyasa-kapitalist)</a:t>
            </a:r>
          </a:p>
          <a:p>
            <a:pPr lvl="1" eaLnBrk="1" hangingPunct="1"/>
            <a:r>
              <a:rPr lang="en-US" altLang="tr-TR" smtClean="0"/>
              <a:t>Karma sistem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endParaRPr lang="en-US" altLang="tr-TR" smtClean="0"/>
          </a:p>
          <a:p>
            <a:pPr lvl="1" eaLnBrk="1" hangingPunct="1"/>
            <a:endParaRPr lang="en-US" altLang="tr-TR" smtClean="0"/>
          </a:p>
          <a:p>
            <a:pPr lvl="1" eaLnBrk="1" hangingPunct="1"/>
            <a:endParaRPr lang="en-US" altLang="tr-TR" smtClean="0"/>
          </a:p>
          <a:p>
            <a:pPr lvl="1" eaLnBrk="1" hangingPunct="1"/>
            <a:endParaRPr lang="en-US" altLang="tr-TR" smtClean="0"/>
          </a:p>
          <a:p>
            <a:pPr lvl="1" eaLnBrk="1" hangingPunct="1"/>
            <a:endParaRPr lang="en-US" altLang="tr-TR" smtClean="0"/>
          </a:p>
        </p:txBody>
      </p:sp>
    </p:spTree>
    <p:extLst>
      <p:ext uri="{BB962C8B-B14F-4D97-AF65-F5344CB8AC3E}">
        <p14:creationId xmlns:p14="http://schemas.microsoft.com/office/powerpoint/2010/main" val="34629911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tr-TR" smtClean="0"/>
              <a:t>İKTİSADIN TEMEL SORULARI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tr-TR" smtClean="0"/>
          </a:p>
          <a:p>
            <a:pPr marL="0" indent="0"/>
            <a:r>
              <a:rPr lang="en-US" altLang="tr-TR" smtClean="0">
                <a:solidFill>
                  <a:srgbClr val="FF0000"/>
                </a:solidFill>
              </a:rPr>
              <a:t>Nerede üretilecek?</a:t>
            </a:r>
          </a:p>
          <a:p>
            <a:pPr marL="0" indent="0">
              <a:buNone/>
            </a:pPr>
            <a:r>
              <a:rPr lang="en-US" altLang="tr-TR" smtClean="0">
                <a:solidFill>
                  <a:srgbClr val="FF0000"/>
                </a:solidFill>
              </a:rPr>
              <a:t>	</a:t>
            </a:r>
            <a:r>
              <a:rPr lang="en-US" altLang="tr-TR" smtClean="0"/>
              <a:t>Üretim maliyetleri</a:t>
            </a:r>
          </a:p>
          <a:p>
            <a:pPr marL="0" indent="0">
              <a:buNone/>
            </a:pPr>
            <a:r>
              <a:rPr lang="en-US" altLang="tr-TR" smtClean="0"/>
              <a:t>	Çevre tahribatı vs</a:t>
            </a:r>
            <a:r>
              <a:rPr lang="is-IS" altLang="tr-TR" smtClean="0"/>
              <a:t>…</a:t>
            </a:r>
            <a:endParaRPr lang="en-US" altLang="tr-TR" smtClean="0"/>
          </a:p>
          <a:p>
            <a:pPr marL="0" indent="0"/>
            <a:r>
              <a:rPr lang="en-US" altLang="tr-TR" smtClean="0">
                <a:solidFill>
                  <a:srgbClr val="FF0000"/>
                </a:solidFill>
              </a:rPr>
              <a:t>Kimin için üretilecek?</a:t>
            </a:r>
          </a:p>
          <a:p>
            <a:pPr lvl="1" eaLnBrk="1" hangingPunct="1"/>
            <a:r>
              <a:rPr lang="en-US" altLang="tr-TR" smtClean="0"/>
              <a:t>Gelir dağılımında marjinal verimlilik</a:t>
            </a:r>
          </a:p>
          <a:p>
            <a:pPr lvl="1" eaLnBrk="1" hangingPunct="1"/>
            <a:endParaRPr lang="en-US" altLang="tr-TR" smtClean="0"/>
          </a:p>
          <a:p>
            <a:pPr lvl="1" eaLnBrk="1" hangingPunct="1"/>
            <a:endParaRPr lang="en-US" altLang="tr-TR" smtClean="0"/>
          </a:p>
          <a:p>
            <a:pPr lvl="1" eaLnBrk="1" hangingPunct="1"/>
            <a:endParaRPr lang="en-US" altLang="tr-TR" smtClean="0"/>
          </a:p>
          <a:p>
            <a:pPr lvl="1" eaLnBrk="1" hangingPunct="1"/>
            <a:endParaRPr lang="en-US" altLang="tr-TR" smtClean="0"/>
          </a:p>
        </p:txBody>
      </p:sp>
    </p:spTree>
    <p:extLst>
      <p:ext uri="{BB962C8B-B14F-4D97-AF65-F5344CB8AC3E}">
        <p14:creationId xmlns:p14="http://schemas.microsoft.com/office/powerpoint/2010/main" val="3399736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tr-TR" smtClean="0"/>
              <a:t>İKTİSADA GİRİŞ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tr-TR" smtClean="0"/>
              <a:t>İktisat nedir?</a:t>
            </a:r>
          </a:p>
        </p:txBody>
      </p:sp>
      <p:sp>
        <p:nvSpPr>
          <p:cNvPr id="4" name="Cloud Callout 3"/>
          <p:cNvSpPr>
            <a:spLocks noChangeArrowheads="1"/>
          </p:cNvSpPr>
          <p:nvPr/>
        </p:nvSpPr>
        <p:spPr bwMode="auto">
          <a:xfrm>
            <a:off x="1981200" y="2289175"/>
            <a:ext cx="7773988" cy="3513138"/>
          </a:xfrm>
          <a:prstGeom prst="cloudCallout">
            <a:avLst>
              <a:gd name="adj1" fmla="val -20833"/>
              <a:gd name="adj2" fmla="val 62500"/>
            </a:avLst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r>
              <a:rPr lang="en-US" altLang="tr-TR" sz="3600" b="1"/>
              <a:t>KIT KAYNAKLARIN YÖNETİMİ</a:t>
            </a:r>
          </a:p>
          <a:p>
            <a:pPr algn="ctr" eaLnBrk="1" hangingPunct="1">
              <a:defRPr/>
            </a:pPr>
            <a:r>
              <a:rPr lang="en-US" altLang="en-US" sz="3600" b="1"/>
              <a:t>“</a:t>
            </a:r>
            <a:r>
              <a:rPr lang="en-US" altLang="ja-JP" sz="3600" b="1"/>
              <a:t>oikia</a:t>
            </a:r>
            <a:r>
              <a:rPr lang="en-US" altLang="en-US" sz="3600" b="1"/>
              <a:t>””</a:t>
            </a:r>
            <a:r>
              <a:rPr lang="en-US" altLang="ja-JP" sz="3600" b="1"/>
              <a:t>nomos</a:t>
            </a:r>
            <a:r>
              <a:rPr lang="en-US" altLang="en-US" sz="3600" b="1"/>
              <a:t>”</a:t>
            </a:r>
            <a:endParaRPr lang="en-US" altLang="ja-JP" sz="3600" b="1"/>
          </a:p>
          <a:p>
            <a:pPr algn="ctr" eaLnBrk="1" hangingPunct="1">
              <a:defRPr/>
            </a:pPr>
            <a:r>
              <a:rPr lang="en-US" altLang="tr-TR" sz="3600" b="1"/>
              <a:t>Ev yönetimi</a:t>
            </a:r>
          </a:p>
        </p:txBody>
      </p:sp>
    </p:spTree>
    <p:extLst>
      <p:ext uri="{BB962C8B-B14F-4D97-AF65-F5344CB8AC3E}">
        <p14:creationId xmlns:p14="http://schemas.microsoft.com/office/powerpoint/2010/main" val="39901339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buNone/>
            </a:pPr>
            <a:endParaRPr lang="en-US" altLang="tr-TR" smtClean="0"/>
          </a:p>
          <a:p>
            <a:pPr marL="457200" lvl="1" indent="0">
              <a:buNone/>
            </a:pPr>
            <a:r>
              <a:rPr lang="en-US" altLang="tr-TR" smtClean="0"/>
              <a:t>İNSANLARIN İHTİYAÇLARI SONSUZDUR</a:t>
            </a:r>
          </a:p>
          <a:p>
            <a:pPr marL="457200" lvl="1" indent="0">
              <a:buNone/>
            </a:pPr>
            <a:r>
              <a:rPr lang="en-US" altLang="tr-TR" smtClean="0"/>
              <a:t>MAL VE HİZMET TÜKETİMİ İHTİYACI BİTMEZ</a:t>
            </a:r>
          </a:p>
          <a:p>
            <a:pPr marL="457200" lvl="1" indent="0">
              <a:buNone/>
            </a:pPr>
            <a:r>
              <a:rPr lang="en-US" altLang="tr-TR" smtClean="0">
                <a:solidFill>
                  <a:srgbClr val="FF0000"/>
                </a:solidFill>
              </a:rPr>
              <a:t>AMAÇ;</a:t>
            </a:r>
          </a:p>
          <a:p>
            <a:pPr marL="457200" lvl="1" indent="0">
              <a:buNone/>
            </a:pPr>
            <a:r>
              <a:rPr lang="en-US" altLang="tr-TR" smtClean="0"/>
              <a:t>İHTİYAÇLARIN TAHSİSİNDE EN YÜKSEK TATMİN/FAYDAYA ULAŞMAK;</a:t>
            </a:r>
          </a:p>
          <a:p>
            <a:pPr marL="457200" lvl="1" indent="0">
              <a:buNone/>
            </a:pPr>
            <a:endParaRPr lang="en-US" altLang="tr-TR" smtClean="0"/>
          </a:p>
          <a:p>
            <a:pPr marL="457200" lvl="1" indent="0">
              <a:buNone/>
            </a:pPr>
            <a:endParaRPr lang="en-US" altLang="tr-TR" smtClean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endParaRPr lang="en-US" altLang="tr-TR" smtClean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endParaRPr lang="en-US" altLang="tr-TR" smtClean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endParaRPr lang="en-US" altLang="tr-TR" smtClean="0">
              <a:solidFill>
                <a:srgbClr val="FF0000"/>
              </a:solidFill>
            </a:endParaRPr>
          </a:p>
          <a:p>
            <a:pPr marL="457200" lvl="1" indent="0"/>
            <a:endParaRPr lang="en-US" altLang="tr-TR" smtClean="0"/>
          </a:p>
        </p:txBody>
      </p:sp>
    </p:spTree>
    <p:extLst>
      <p:ext uri="{BB962C8B-B14F-4D97-AF65-F5344CB8AC3E}">
        <p14:creationId xmlns:p14="http://schemas.microsoft.com/office/powerpoint/2010/main" val="38892516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tr-TR" smtClean="0"/>
              <a:t>Eş Anlamlı Terinler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1981200" y="1208089"/>
            <a:ext cx="8229600" cy="4918075"/>
          </a:xfrm>
        </p:spPr>
        <p:txBody>
          <a:bodyPr/>
          <a:lstStyle/>
          <a:p>
            <a:pPr eaLnBrk="1" hangingPunct="1"/>
            <a:r>
              <a:rPr lang="en-US" altLang="tr-TR" smtClean="0"/>
              <a:t>Ekonomi-İktisat</a:t>
            </a:r>
          </a:p>
          <a:p>
            <a:pPr eaLnBrk="1" hangingPunct="1"/>
            <a:r>
              <a:rPr lang="en-US" altLang="tr-TR" smtClean="0"/>
              <a:t>Ekonomist-İktisatçı</a:t>
            </a:r>
          </a:p>
          <a:p>
            <a:pPr eaLnBrk="1" hangingPunct="1"/>
            <a:r>
              <a:rPr lang="en-US" altLang="tr-TR" smtClean="0"/>
              <a:t>Tahsis-ayırma</a:t>
            </a:r>
          </a:p>
          <a:p>
            <a:pPr eaLnBrk="1" hangingPunct="1"/>
            <a:r>
              <a:rPr lang="en-US" altLang="tr-TR" smtClean="0"/>
              <a:t>Gelir-hasıla-getiri-çıktı</a:t>
            </a:r>
          </a:p>
          <a:p>
            <a:pPr eaLnBrk="1" hangingPunct="1"/>
            <a:r>
              <a:rPr lang="en-US" altLang="tr-TR" smtClean="0"/>
              <a:t>Gider-harcama</a:t>
            </a:r>
          </a:p>
          <a:p>
            <a:pPr eaLnBrk="1" hangingPunct="1"/>
            <a:r>
              <a:rPr lang="en-US" altLang="tr-TR" smtClean="0"/>
              <a:t>Maliyet-masraf</a:t>
            </a:r>
          </a:p>
          <a:p>
            <a:pPr eaLnBrk="1" hangingPunct="1"/>
            <a:r>
              <a:rPr lang="en-US" altLang="tr-TR" smtClean="0"/>
              <a:t>Farksızlık-kayıtsızlık-eş fayda eğrisi</a:t>
            </a:r>
          </a:p>
          <a:p>
            <a:pPr eaLnBrk="1" hangingPunct="1"/>
            <a:r>
              <a:rPr lang="en-US" altLang="tr-TR" smtClean="0"/>
              <a:t>Fayda-tatmin-yarar</a:t>
            </a:r>
          </a:p>
          <a:p>
            <a:pPr eaLnBrk="1" hangingPunct="1"/>
            <a:endParaRPr lang="en-US" altLang="tr-TR" smtClean="0"/>
          </a:p>
          <a:p>
            <a:pPr eaLnBrk="1" hangingPunct="1"/>
            <a:endParaRPr lang="en-US" altLang="tr-TR" smtClean="0"/>
          </a:p>
          <a:p>
            <a:pPr eaLnBrk="1" hangingPunct="1"/>
            <a:endParaRPr lang="en-US" altLang="tr-TR" smtClean="0"/>
          </a:p>
          <a:p>
            <a:pPr eaLnBrk="1" hangingPunct="1"/>
            <a:endParaRPr lang="en-US" altLang="tr-TR" smtClean="0"/>
          </a:p>
        </p:txBody>
      </p:sp>
    </p:spTree>
    <p:extLst>
      <p:ext uri="{BB962C8B-B14F-4D97-AF65-F5344CB8AC3E}">
        <p14:creationId xmlns:p14="http://schemas.microsoft.com/office/powerpoint/2010/main" val="15516663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Fırsat(Alternatif) Maliyeti</a:t>
            </a:r>
            <a:endParaRPr lang="en-US" altLang="tr-TR" smtClean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tr-TR" smtClean="0"/>
              <a:t>Kaynaklar sınırlı olduğu içi </a:t>
            </a:r>
            <a:r>
              <a:rPr lang="en-US" altLang="tr-TR" smtClean="0">
                <a:solidFill>
                  <a:srgbClr val="FF0000"/>
                </a:solidFill>
              </a:rPr>
              <a:t>tercihler</a:t>
            </a:r>
            <a:r>
              <a:rPr lang="en-US" altLang="tr-TR" smtClean="0"/>
              <a:t> yapılmalı,</a:t>
            </a:r>
          </a:p>
          <a:p>
            <a:pPr eaLnBrk="1" hangingPunct="1"/>
            <a:endParaRPr lang="en-US" altLang="tr-TR" smtClean="0"/>
          </a:p>
        </p:txBody>
      </p:sp>
      <p:pic>
        <p:nvPicPr>
          <p:cNvPr id="8196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6639" y="2393951"/>
            <a:ext cx="5754687" cy="373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897678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Fırsat Maliyeti</a:t>
            </a:r>
            <a:endParaRPr lang="en-US" altLang="tr-TR" smtClean="0"/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tr-TR" smtClean="0"/>
              <a:t>Bir kararın alınması ile vazgeçilmek zorunda kalınan bir sonraki en iyi fırsat,</a:t>
            </a:r>
          </a:p>
          <a:p>
            <a:pPr eaLnBrk="1" hangingPunct="1"/>
            <a:endParaRPr lang="en-US" altLang="tr-TR" smtClean="0"/>
          </a:p>
          <a:p>
            <a:pPr eaLnBrk="1" hangingPunct="1"/>
            <a:r>
              <a:rPr lang="en-US" altLang="tr-TR" smtClean="0"/>
              <a:t>Bir karar almanın maliyetinin başka bir şeyi yapmaktan vazgeçmekle ölçülmesi,</a:t>
            </a:r>
          </a:p>
        </p:txBody>
      </p:sp>
    </p:spTree>
    <p:extLst>
      <p:ext uri="{BB962C8B-B14F-4D97-AF65-F5344CB8AC3E}">
        <p14:creationId xmlns:p14="http://schemas.microsoft.com/office/powerpoint/2010/main" val="1453069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tr-TR" smtClean="0"/>
              <a:t>Temel Kavramlar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tr-TR" smtClean="0"/>
              <a:t>Mikroiktisat-Makroiktisat</a:t>
            </a:r>
          </a:p>
          <a:p>
            <a:pPr eaLnBrk="1" hangingPunct="1"/>
            <a:r>
              <a:rPr lang="en-US" altLang="tr-TR" smtClean="0"/>
              <a:t>Pozitif(mevcut durum)-Normatif iktisat(görüşler)</a:t>
            </a:r>
          </a:p>
          <a:p>
            <a:pPr eaLnBrk="1" hangingPunct="1"/>
            <a:r>
              <a:rPr lang="en-US" altLang="tr-TR" smtClean="0"/>
              <a:t>Piyasa</a:t>
            </a:r>
          </a:p>
          <a:p>
            <a:pPr eaLnBrk="1" hangingPunct="1"/>
            <a:r>
              <a:rPr lang="en-US" altLang="tr-TR" smtClean="0"/>
              <a:t>Rasyonel davranış</a:t>
            </a:r>
          </a:p>
          <a:p>
            <a:pPr eaLnBrk="1" hangingPunct="1"/>
            <a:r>
              <a:rPr lang="en-US" altLang="tr-TR" smtClean="0"/>
              <a:t>Fırsat Maliyeti</a:t>
            </a:r>
          </a:p>
          <a:p>
            <a:pPr eaLnBrk="1" hangingPunct="1"/>
            <a:r>
              <a:rPr lang="en-US" altLang="tr-TR" smtClean="0"/>
              <a:t>Üretim Tüketim</a:t>
            </a:r>
          </a:p>
          <a:p>
            <a:pPr eaLnBrk="1" hangingPunct="1"/>
            <a:endParaRPr lang="en-US" altLang="tr-TR" smtClean="0"/>
          </a:p>
          <a:p>
            <a:pPr eaLnBrk="1" hangingPunct="1"/>
            <a:endParaRPr lang="en-US" altLang="tr-TR" smtClean="0"/>
          </a:p>
          <a:p>
            <a:pPr eaLnBrk="1" hangingPunct="1"/>
            <a:endParaRPr lang="en-US" altLang="tr-TR" smtClean="0"/>
          </a:p>
          <a:p>
            <a:pPr eaLnBrk="1" hangingPunct="1"/>
            <a:endParaRPr lang="en-US" altLang="tr-TR" smtClean="0"/>
          </a:p>
          <a:p>
            <a:pPr eaLnBrk="1" hangingPunct="1"/>
            <a:endParaRPr lang="en-US" altLang="tr-TR" smtClean="0"/>
          </a:p>
          <a:p>
            <a:pPr marL="457200" lvl="1" indent="0">
              <a:buNone/>
            </a:pPr>
            <a:endParaRPr lang="en-US" altLang="tr-TR" smtClean="0"/>
          </a:p>
          <a:p>
            <a:pPr eaLnBrk="1" hangingPunct="1"/>
            <a:endParaRPr lang="en-US" altLang="tr-TR" smtClean="0"/>
          </a:p>
          <a:p>
            <a:pPr eaLnBrk="1" hangingPunct="1"/>
            <a:endParaRPr lang="en-US" altLang="tr-TR" smtClean="0"/>
          </a:p>
          <a:p>
            <a:pPr eaLnBrk="1" hangingPunct="1"/>
            <a:endParaRPr lang="en-US" altLang="tr-TR" smtClean="0"/>
          </a:p>
        </p:txBody>
      </p:sp>
    </p:spTree>
    <p:extLst>
      <p:ext uri="{BB962C8B-B14F-4D97-AF65-F5344CB8AC3E}">
        <p14:creationId xmlns:p14="http://schemas.microsoft.com/office/powerpoint/2010/main" val="2691962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tr-TR" smtClean="0"/>
              <a:t>İKTİSADIN TEMEL SORULARI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tr-TR" sz="3000">
                <a:solidFill>
                  <a:srgbClr val="FF0000"/>
                </a:solidFill>
              </a:rPr>
              <a:t>Ne üretilecek?????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tr-TR" sz="2600"/>
              <a:t>Talep, firma ve tüketiciler arasındaki etkileşim; tercihler ve fırsat maliyeti </a:t>
            </a:r>
          </a:p>
          <a:p>
            <a:pPr lvl="1" eaLnBrk="1" hangingPunct="1">
              <a:lnSpc>
                <a:spcPct val="90000"/>
              </a:lnSpc>
            </a:pPr>
            <a:endParaRPr lang="en-US" altLang="tr-TR" sz="2600"/>
          </a:p>
          <a:p>
            <a:pPr lvl="1" eaLnBrk="1" hangingPunct="1">
              <a:lnSpc>
                <a:spcPct val="90000"/>
              </a:lnSpc>
            </a:pPr>
            <a:endParaRPr lang="en-US" altLang="tr-TR" sz="2600"/>
          </a:p>
          <a:p>
            <a:pPr lvl="1" eaLnBrk="1" hangingPunct="1">
              <a:lnSpc>
                <a:spcPct val="90000"/>
              </a:lnSpc>
            </a:pPr>
            <a:endParaRPr lang="en-US" altLang="tr-TR" sz="2600"/>
          </a:p>
          <a:p>
            <a:pPr lvl="1" eaLnBrk="1" hangingPunct="1">
              <a:lnSpc>
                <a:spcPct val="90000"/>
              </a:lnSpc>
            </a:pPr>
            <a:endParaRPr lang="en-US" altLang="tr-TR" sz="2600"/>
          </a:p>
          <a:p>
            <a:pPr lvl="1" eaLnBrk="1" hangingPunct="1">
              <a:lnSpc>
                <a:spcPct val="90000"/>
              </a:lnSpc>
            </a:pPr>
            <a:endParaRPr lang="en-US" altLang="tr-TR" sz="2600"/>
          </a:p>
          <a:p>
            <a:pPr lvl="1" eaLnBrk="1" hangingPunct="1">
              <a:lnSpc>
                <a:spcPct val="90000"/>
              </a:lnSpc>
            </a:pPr>
            <a:endParaRPr lang="en-US" altLang="tr-TR" sz="2600"/>
          </a:p>
          <a:p>
            <a:pPr eaLnBrk="1" hangingPunct="1">
              <a:lnSpc>
                <a:spcPct val="90000"/>
              </a:lnSpc>
            </a:pPr>
            <a:r>
              <a:rPr lang="en-US" altLang="tr-TR" sz="3000">
                <a:solidFill>
                  <a:srgbClr val="FF0000"/>
                </a:solidFill>
              </a:rPr>
              <a:t>Ne kadar üretilecek? </a:t>
            </a:r>
            <a:r>
              <a:rPr lang="en-US" altLang="tr-TR" sz="3000"/>
              <a:t>Talep,fiyat, stok maliyetleri.</a:t>
            </a:r>
          </a:p>
        </p:txBody>
      </p:sp>
      <p:pic>
        <p:nvPicPr>
          <p:cNvPr id="11268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3638" y="3105150"/>
            <a:ext cx="2305050" cy="231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9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0238" y="3105150"/>
            <a:ext cx="3897312" cy="231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68648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tr-TR" smtClean="0"/>
              <a:t>İKTİSADIN TEMEL SORULARI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tr-TR" smtClean="0"/>
          </a:p>
          <a:p>
            <a:pPr lvl="1" eaLnBrk="1" hangingPunct="1">
              <a:lnSpc>
                <a:spcPct val="90000"/>
              </a:lnSpc>
            </a:pPr>
            <a:r>
              <a:rPr lang="en-US" altLang="tr-TR" smtClean="0">
                <a:solidFill>
                  <a:srgbClr val="FF0000"/>
                </a:solidFill>
              </a:rPr>
              <a:t>Nasıl üretilecek?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tr-TR" smtClean="0"/>
              <a:t> Sermaye,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tr-TR" smtClean="0"/>
              <a:t> emek,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tr-TR" smtClean="0"/>
              <a:t> teknoloji.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tr-TR" smtClean="0"/>
              <a:t>Toprak</a:t>
            </a:r>
          </a:p>
          <a:p>
            <a:pPr marL="0" indent="0"/>
            <a:endParaRPr lang="en-US" altLang="tr-TR" smtClean="0">
              <a:solidFill>
                <a:srgbClr val="FF0000"/>
              </a:solidFill>
            </a:endParaRPr>
          </a:p>
          <a:p>
            <a:pPr marL="0" indent="0"/>
            <a:r>
              <a:rPr lang="en-US" altLang="tr-TR" smtClean="0">
                <a:solidFill>
                  <a:srgbClr val="FF0000"/>
                </a:solidFill>
              </a:rPr>
              <a:t> Ne zaman üretilecek?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tr-TR" smtClean="0"/>
              <a:t> Talep,arz</a:t>
            </a:r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endParaRPr lang="en-US" altLang="tr-TR" smtClean="0"/>
          </a:p>
        </p:txBody>
      </p:sp>
    </p:spTree>
    <p:extLst>
      <p:ext uri="{BB962C8B-B14F-4D97-AF65-F5344CB8AC3E}">
        <p14:creationId xmlns:p14="http://schemas.microsoft.com/office/powerpoint/2010/main" val="29310144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178</Words>
  <Application>Microsoft Office PowerPoint</Application>
  <PresentationFormat>Geniş ekran</PresentationFormat>
  <Paragraphs>86</Paragraphs>
  <Slides>11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6" baseType="lpstr">
      <vt:lpstr>MS PGothic</vt:lpstr>
      <vt:lpstr>Arial</vt:lpstr>
      <vt:lpstr>Calibri</vt:lpstr>
      <vt:lpstr>Calibri Light</vt:lpstr>
      <vt:lpstr>Office Teması</vt:lpstr>
      <vt:lpstr>İktisada Giriş </vt:lpstr>
      <vt:lpstr>İKTİSADA GİRİŞ</vt:lpstr>
      <vt:lpstr>PowerPoint Sunusu</vt:lpstr>
      <vt:lpstr>Eş Anlamlı Terinler</vt:lpstr>
      <vt:lpstr>Fırsat(Alternatif) Maliyeti</vt:lpstr>
      <vt:lpstr>Fırsat Maliyeti</vt:lpstr>
      <vt:lpstr>Temel Kavramlar</vt:lpstr>
      <vt:lpstr>İKTİSADIN TEMEL SORULARI</vt:lpstr>
      <vt:lpstr>İKTİSADIN TEMEL SORULARI</vt:lpstr>
      <vt:lpstr>İKTİSADIN TEMEL SORULARI</vt:lpstr>
      <vt:lpstr>İKTİSADIN TEMEL SORULARI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İktisada Giriş </dc:title>
  <dc:creator>Sıdıka Ceren Arslan Olcay</dc:creator>
  <cp:lastModifiedBy>Sıdıka Ceren Arslan Olcay</cp:lastModifiedBy>
  <cp:revision>1</cp:revision>
  <dcterms:created xsi:type="dcterms:W3CDTF">2020-01-07T09:34:30Z</dcterms:created>
  <dcterms:modified xsi:type="dcterms:W3CDTF">2020-01-07T09:35:12Z</dcterms:modified>
</cp:coreProperties>
</file>