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D43AA9-F785-4F5A-B938-38AAD591C34B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975A4F-7B1B-4926-AC8E-122AA29AB4D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75A4F-7B1B-4926-AC8E-122AA29AB4D1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7811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47812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81DC0C-B952-4E33-9504-628F5E9082B4}" type="slidenum">
              <a:rPr lang="tr-TR" smtClean="0"/>
              <a:pPr/>
              <a:t>15</a:t>
            </a:fld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5C8E-16D3-4757-8A4A-9A4520EE3BE8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7A0F-581C-4CE2-A705-747B4D98BB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5C8E-16D3-4757-8A4A-9A4520EE3BE8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7A0F-581C-4CE2-A705-747B4D98BB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5C8E-16D3-4757-8A4A-9A4520EE3BE8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7A0F-581C-4CE2-A705-747B4D98BB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5C8E-16D3-4757-8A4A-9A4520EE3BE8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7A0F-581C-4CE2-A705-747B4D98BB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5C8E-16D3-4757-8A4A-9A4520EE3BE8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7A0F-581C-4CE2-A705-747B4D98BB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5C8E-16D3-4757-8A4A-9A4520EE3BE8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7A0F-581C-4CE2-A705-747B4D98BB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5C8E-16D3-4757-8A4A-9A4520EE3BE8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7A0F-581C-4CE2-A705-747B4D98BB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5C8E-16D3-4757-8A4A-9A4520EE3BE8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7A0F-581C-4CE2-A705-747B4D98BB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5C8E-16D3-4757-8A4A-9A4520EE3BE8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7A0F-581C-4CE2-A705-747B4D98BB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5C8E-16D3-4757-8A4A-9A4520EE3BE8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7A0F-581C-4CE2-A705-747B4D98BB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E5C8E-16D3-4757-8A4A-9A4520EE3BE8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7A0F-581C-4CE2-A705-747B4D98BBB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E5C8E-16D3-4757-8A4A-9A4520EE3BE8}" type="datetimeFigureOut">
              <a:rPr lang="tr-TR" smtClean="0"/>
              <a:pPr/>
              <a:t>6.11.2017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67A0F-581C-4CE2-A705-747B4D98BBB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ctrTitle"/>
          </p:nvPr>
        </p:nvSpPr>
        <p:spPr>
          <a:xfrm>
            <a:off x="1116013" y="1557338"/>
            <a:ext cx="7085012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tr-TR" sz="5400" b="1" smtClean="0"/>
              <a:t>Yardımcı Doçent Dr. </a:t>
            </a:r>
            <a:br>
              <a:rPr lang="tr-TR" sz="5400" b="1" smtClean="0"/>
            </a:br>
            <a:r>
              <a:rPr lang="tr-TR" sz="5400" b="1" smtClean="0"/>
              <a:t>Borga Tırpan</a:t>
            </a:r>
            <a:br>
              <a:rPr lang="tr-TR" sz="5400" b="1" smtClean="0"/>
            </a:br>
            <a:r>
              <a:rPr lang="tr-TR" b="1" smtClean="0"/>
              <a:t/>
            </a:r>
            <a:br>
              <a:rPr lang="tr-TR" b="1" smtClean="0"/>
            </a:br>
            <a:endParaRPr lang="tr-TR" b="1" smtClean="0"/>
          </a:p>
        </p:txBody>
      </p:sp>
      <p:sp>
        <p:nvSpPr>
          <p:cNvPr id="3075" name="2 Alt Başlık"/>
          <p:cNvSpPr>
            <a:spLocks noGrp="1"/>
          </p:cNvSpPr>
          <p:nvPr>
            <p:ph type="subTitle" idx="1"/>
          </p:nvPr>
        </p:nvSpPr>
        <p:spPr>
          <a:xfrm>
            <a:off x="900113" y="2997200"/>
            <a:ext cx="7848600" cy="107950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tr-TR" sz="4400" b="1" dirty="0" smtClean="0"/>
              <a:t>Reprodüksiyon ve Suni Tohumlama</a:t>
            </a:r>
          </a:p>
          <a:p>
            <a:pPr algn="ctr"/>
            <a:r>
              <a:rPr lang="tr-TR" sz="4400" b="1" dirty="0" smtClean="0"/>
              <a:t>Ders Notları 2017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  <a:endParaRPr lang="tr-TR" smtClean="0"/>
          </a:p>
        </p:txBody>
      </p:sp>
      <p:sp>
        <p:nvSpPr>
          <p:cNvPr id="121859" name="2 İçerik Yer Tutucusu"/>
          <p:cNvSpPr>
            <a:spLocks noGrp="1"/>
          </p:cNvSpPr>
          <p:nvPr>
            <p:ph idx="1"/>
          </p:nvPr>
        </p:nvSpPr>
        <p:spPr>
          <a:xfrm>
            <a:off x="539750" y="1600200"/>
            <a:ext cx="6408738" cy="4525963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tr-TR" smtClean="0"/>
              <a:t>    </a:t>
            </a:r>
            <a:r>
              <a:rPr lang="tr-TR" b="1" smtClean="0"/>
              <a:t>El Yardımıyla Vaginal Tohumlama</a:t>
            </a:r>
          </a:p>
          <a:p>
            <a:pPr algn="just"/>
            <a:r>
              <a:rPr lang="tr-TR" sz="2000" b="1" smtClean="0"/>
              <a:t>Kısraklarda</a:t>
            </a:r>
            <a:r>
              <a:rPr lang="tr-TR" sz="2000" smtClean="0"/>
              <a:t> kullanılmaktadır</a:t>
            </a:r>
          </a:p>
          <a:p>
            <a:pPr algn="just"/>
            <a:r>
              <a:rPr lang="tr-TR" sz="2000" smtClean="0"/>
              <a:t>Kısrak</a:t>
            </a:r>
            <a:r>
              <a:rPr lang="tr-TR" sz="2000" smtClean="0">
                <a:solidFill>
                  <a:srgbClr val="FFFF00"/>
                </a:solidFill>
              </a:rPr>
              <a:t> </a:t>
            </a:r>
            <a:r>
              <a:rPr lang="tr-TR" sz="2000" smtClean="0"/>
              <a:t>travay içerisine alındıktan sonra vulva dudaklarının ve çevresinin temizliği yapılır</a:t>
            </a:r>
          </a:p>
          <a:p>
            <a:pPr algn="just"/>
            <a:r>
              <a:rPr lang="tr-TR" sz="2000" smtClean="0"/>
              <a:t>Tohumlayıcı sağ kolunu sıcak su ve sabunla temizledikten sonra serum fizyolojikle ıslatır</a:t>
            </a:r>
          </a:p>
          <a:p>
            <a:pPr algn="just"/>
            <a:r>
              <a:rPr lang="tr-TR" sz="2000" smtClean="0"/>
              <a:t>Steril tohumlama kateteri sağ avucu içerisine alıp tüm parmaklarını bir arada tutar ve elini kısrağın vaginasına sokar</a:t>
            </a:r>
          </a:p>
          <a:p>
            <a:pPr algn="just"/>
            <a:r>
              <a:rPr lang="tr-TR" sz="2000" smtClean="0"/>
              <a:t>Açık olan cervixin </a:t>
            </a:r>
            <a:r>
              <a:rPr lang="tr-TR" sz="2000" b="1" smtClean="0"/>
              <a:t>orificium externasını </a:t>
            </a:r>
            <a:r>
              <a:rPr lang="tr-TR" sz="2000" smtClean="0"/>
              <a:t>bulduktan sonra sol elinin yardımıyla vaginanın dışında bulunan pipetin ucunu iterek içerdeki ucunun cervixi geçip uterusa girmesini sağlar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  <a:endParaRPr lang="tr-TR" smtClean="0"/>
          </a:p>
        </p:txBody>
      </p:sp>
      <p:sp>
        <p:nvSpPr>
          <p:cNvPr id="122883" name="2 İçerik Yer Tutucusu"/>
          <p:cNvSpPr>
            <a:spLocks noGrp="1"/>
          </p:cNvSpPr>
          <p:nvPr>
            <p:ph idx="1"/>
          </p:nvPr>
        </p:nvSpPr>
        <p:spPr>
          <a:xfrm>
            <a:off x="0" y="1557338"/>
            <a:ext cx="8964613" cy="4525962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b="1" smtClean="0"/>
              <a:t>    Katater Yöntemi</a:t>
            </a:r>
            <a:endParaRPr lang="tr-TR" b="1" smtClean="0">
              <a:solidFill>
                <a:srgbClr val="FFFF00"/>
              </a:solidFill>
            </a:endParaRPr>
          </a:p>
          <a:p>
            <a:pPr algn="just">
              <a:buFontTx/>
              <a:buNone/>
            </a:pPr>
            <a:endParaRPr lang="tr-TR" b="1" smtClean="0"/>
          </a:p>
          <a:p>
            <a:pPr algn="just"/>
            <a:r>
              <a:rPr lang="tr-TR" b="1" smtClean="0"/>
              <a:t>Köpek</a:t>
            </a:r>
            <a:r>
              <a:rPr lang="tr-TR" smtClean="0"/>
              <a:t>, </a:t>
            </a:r>
            <a:r>
              <a:rPr lang="tr-TR" b="1" smtClean="0"/>
              <a:t>kedi</a:t>
            </a:r>
            <a:r>
              <a:rPr lang="tr-TR" smtClean="0"/>
              <a:t> ve </a:t>
            </a:r>
            <a:r>
              <a:rPr lang="tr-TR" b="1" smtClean="0"/>
              <a:t>domuzlarda</a:t>
            </a:r>
            <a:r>
              <a:rPr lang="tr-TR" smtClean="0"/>
              <a:t> kullanılmaktadır</a:t>
            </a:r>
          </a:p>
          <a:p>
            <a:endParaRPr lang="tr-TR" smtClean="0"/>
          </a:p>
          <a:p>
            <a:pPr>
              <a:buFontTx/>
              <a:buNone/>
            </a:pPr>
            <a:endParaRPr lang="tr-TR" smtClean="0"/>
          </a:p>
          <a:p>
            <a:pPr>
              <a:buFontTx/>
              <a:buNone/>
            </a:pPr>
            <a:r>
              <a:rPr lang="tr-TR" smtClean="0"/>
              <a:t>   </a:t>
            </a:r>
          </a:p>
          <a:p>
            <a:endParaRPr lang="tr-TR" smtClean="0"/>
          </a:p>
          <a:p>
            <a:endParaRPr lang="tr-TR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  <a:endParaRPr lang="tr-TR" smtClean="0"/>
          </a:p>
        </p:txBody>
      </p:sp>
      <p:sp>
        <p:nvSpPr>
          <p:cNvPr id="123907" name="2 İçerik Yer Tutucusu"/>
          <p:cNvSpPr>
            <a:spLocks noGrp="1"/>
          </p:cNvSpPr>
          <p:nvPr>
            <p:ph idx="1"/>
          </p:nvPr>
        </p:nvSpPr>
        <p:spPr>
          <a:xfrm>
            <a:off x="611188" y="1557338"/>
            <a:ext cx="6337300" cy="4525962"/>
          </a:xfrm>
        </p:spPr>
        <p:txBody>
          <a:bodyPr/>
          <a:lstStyle/>
          <a:p>
            <a:pPr>
              <a:buFontTx/>
              <a:buNone/>
            </a:pPr>
            <a:r>
              <a:rPr lang="tr-TR" b="1" smtClean="0"/>
              <a:t>    Kateter Yöntemi</a:t>
            </a:r>
          </a:p>
          <a:p>
            <a:pPr algn="just"/>
            <a:r>
              <a:rPr lang="tr-TR" sz="2000" b="1" smtClean="0"/>
              <a:t>Köpeklerde</a:t>
            </a:r>
            <a:r>
              <a:rPr lang="tr-TR" sz="2000" smtClean="0"/>
              <a:t> vaginal tohumlama birkaç farklı yöntemle yapılabilir</a:t>
            </a:r>
          </a:p>
          <a:p>
            <a:pPr algn="just"/>
            <a:r>
              <a:rPr lang="tr-TR" sz="2000" smtClean="0"/>
              <a:t>En basit olanında, ayaktaki köpeğin vaginasına </a:t>
            </a:r>
            <a:r>
              <a:rPr lang="tr-TR" sz="2000" b="1" smtClean="0"/>
              <a:t>cranio-dorsal</a:t>
            </a:r>
            <a:r>
              <a:rPr lang="tr-TR" sz="2000" smtClean="0"/>
              <a:t> olarak özel kateterin ilerletilip girmesi sağlanır</a:t>
            </a:r>
          </a:p>
          <a:p>
            <a:pPr algn="just"/>
            <a:r>
              <a:rPr lang="tr-TR" sz="2000" smtClean="0"/>
              <a:t>Dorsal hat boyunca ilerletilip cervixe yaklaşılır ve yakın olunduğunu veya varıldığına karar verilince daha önceden enjektöre çekilmiş sperma içeriye bırakılır</a:t>
            </a:r>
          </a:p>
          <a:p>
            <a:pPr algn="just"/>
            <a:r>
              <a:rPr lang="tr-TR" sz="2000" smtClean="0"/>
              <a:t>Sonrasında  isteğe bağlı olarak hayvanın arka kısmı 5 dakika boyunca kaldırılıp spermanın cervixten daha kolay geçmesi sağlanır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  <a:endParaRPr lang="tr-TR" smtClean="0"/>
          </a:p>
        </p:txBody>
      </p:sp>
      <p:sp>
        <p:nvSpPr>
          <p:cNvPr id="124931" name="2 İçerik Yer Tutucusu"/>
          <p:cNvSpPr>
            <a:spLocks noGrp="1"/>
          </p:cNvSpPr>
          <p:nvPr>
            <p:ph idx="1"/>
          </p:nvPr>
        </p:nvSpPr>
        <p:spPr>
          <a:xfrm>
            <a:off x="611188" y="1600200"/>
            <a:ext cx="6264275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b="1" smtClean="0"/>
              <a:t>    Norveç (iskandinav) Yöntemi</a:t>
            </a:r>
            <a:endParaRPr lang="tr-TR" b="1" smtClean="0">
              <a:solidFill>
                <a:srgbClr val="FFFF00"/>
              </a:solidFill>
            </a:endParaRPr>
          </a:p>
          <a:p>
            <a:pPr algn="just"/>
            <a:r>
              <a:rPr lang="tr-TR" sz="2400" smtClean="0"/>
              <a:t>Köpeklerde kullanılan ikinci yöntem </a:t>
            </a:r>
            <a:r>
              <a:rPr lang="tr-TR" sz="2400" b="1" smtClean="0"/>
              <a:t>Norveç</a:t>
            </a:r>
            <a:r>
              <a:rPr lang="tr-TR" sz="2400" smtClean="0"/>
              <a:t> </a:t>
            </a:r>
            <a:r>
              <a:rPr lang="tr-TR" sz="2400" b="1" smtClean="0"/>
              <a:t>yöntemi</a:t>
            </a:r>
            <a:r>
              <a:rPr lang="tr-TR" sz="2400" smtClean="0"/>
              <a:t> olarak bilinir</a:t>
            </a:r>
          </a:p>
          <a:p>
            <a:pPr algn="just"/>
            <a:r>
              <a:rPr lang="tr-TR" sz="2400" smtClean="0"/>
              <a:t>Önceki yöntemden farkı özel bir kateterin (</a:t>
            </a:r>
            <a:r>
              <a:rPr lang="tr-TR" sz="2400" b="1" smtClean="0"/>
              <a:t>Norveç kateteri</a:t>
            </a:r>
            <a:r>
              <a:rPr lang="tr-TR" sz="2400" smtClean="0"/>
              <a:t>) kullanılması ve spermanın uterusa bırakılmasıdır</a:t>
            </a:r>
          </a:p>
          <a:p>
            <a:pPr algn="just"/>
            <a:endParaRPr lang="tr-TR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  <a:endParaRPr lang="tr-TR" smtClean="0"/>
          </a:p>
        </p:txBody>
      </p:sp>
      <p:sp>
        <p:nvSpPr>
          <p:cNvPr id="125955" name="2 İçerik Yer Tutucusu"/>
          <p:cNvSpPr>
            <a:spLocks noGrp="1"/>
          </p:cNvSpPr>
          <p:nvPr>
            <p:ph idx="1"/>
          </p:nvPr>
        </p:nvSpPr>
        <p:spPr>
          <a:xfrm>
            <a:off x="611188" y="1600200"/>
            <a:ext cx="6337300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b="1" smtClean="0"/>
              <a:t>    Kateter Yardımıyla Vagina  Tohumlama</a:t>
            </a:r>
          </a:p>
          <a:p>
            <a:pPr algn="just"/>
            <a:r>
              <a:rPr lang="tr-TR" sz="2400" b="1" smtClean="0"/>
              <a:t>Kedilerde</a:t>
            </a:r>
            <a:r>
              <a:rPr lang="tr-TR" sz="2400" smtClean="0"/>
              <a:t> ise 1 ml hacimli plastik şırınganın ucuna takılmış ucu küt iğne ile vulvanın üst kısmından </a:t>
            </a:r>
            <a:r>
              <a:rPr lang="tr-TR" sz="2400" b="1" smtClean="0"/>
              <a:t>cranio-dorsal</a:t>
            </a:r>
            <a:r>
              <a:rPr lang="tr-TR" sz="2400" smtClean="0"/>
              <a:t> olarak ilerlenip vaginaya girilir</a:t>
            </a:r>
          </a:p>
          <a:p>
            <a:pPr algn="just"/>
            <a:r>
              <a:rPr lang="tr-TR" sz="2400" smtClean="0"/>
              <a:t>Vagina içerisinde dorsal hat boyunca 1-2 cm ilerlenip cervixe ulaşılır 0.1 ml hacmindeki sperma bir miktar hava ile birlikte cervixin hemen önüne bırakılır</a:t>
            </a:r>
          </a:p>
          <a:p>
            <a:pPr algn="just"/>
            <a:endParaRPr lang="tr-TR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</a:p>
        </p:txBody>
      </p:sp>
      <p:sp>
        <p:nvSpPr>
          <p:cNvPr id="126979" name="2 İçerik Yer Tutucusu"/>
          <p:cNvSpPr>
            <a:spLocks noGrp="1"/>
          </p:cNvSpPr>
          <p:nvPr>
            <p:ph idx="1"/>
          </p:nvPr>
        </p:nvSpPr>
        <p:spPr>
          <a:xfrm>
            <a:off x="611188" y="1600200"/>
            <a:ext cx="6264275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b="1" smtClean="0"/>
              <a:t>    Kateter Yardımıyla Vagina  Tohumlama</a:t>
            </a:r>
          </a:p>
          <a:p>
            <a:pPr algn="just"/>
            <a:r>
              <a:rPr lang="tr-TR" sz="2200" smtClean="0"/>
              <a:t>Domuzlarda ucu </a:t>
            </a:r>
            <a:r>
              <a:rPr lang="tr-TR" sz="2200" b="1" smtClean="0"/>
              <a:t>spiralli</a:t>
            </a:r>
            <a:r>
              <a:rPr lang="tr-TR" sz="2200" smtClean="0"/>
              <a:t>, esnek plastik bir tohumlama kateteri kullanılır</a:t>
            </a:r>
          </a:p>
          <a:p>
            <a:pPr algn="just"/>
            <a:r>
              <a:rPr lang="tr-TR" sz="2200" smtClean="0"/>
              <a:t>Zapturapta alınmış hayvanın vulvasının üst kısmından </a:t>
            </a:r>
            <a:r>
              <a:rPr lang="tr-TR" sz="2200" b="1" smtClean="0"/>
              <a:t>cranio-dorsal</a:t>
            </a:r>
            <a:r>
              <a:rPr lang="tr-TR" sz="2200" smtClean="0"/>
              <a:t> olarak ilerletilip vagina içerisine sokulur</a:t>
            </a:r>
          </a:p>
          <a:p>
            <a:pPr algn="just"/>
            <a:r>
              <a:rPr lang="tr-TR" sz="2200" smtClean="0"/>
              <a:t>Cervixe vardıktan sonra kateter saat yelkovanının tersi istikamette döndürülerek ucunun spiralli yapısı sayesinde cervix halkaları geçilerek uterusa girmesi sağlanır ve uterus içine sperma bırakılır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  <a:endParaRPr lang="tr-TR" smtClean="0"/>
          </a:p>
        </p:txBody>
      </p:sp>
      <p:sp>
        <p:nvSpPr>
          <p:cNvPr id="128003" name="2 İçerik Yer Tutucusu"/>
          <p:cNvSpPr>
            <a:spLocks noGrp="1"/>
          </p:cNvSpPr>
          <p:nvPr>
            <p:ph idx="1"/>
          </p:nvPr>
        </p:nvSpPr>
        <p:spPr>
          <a:xfrm>
            <a:off x="684213" y="1557338"/>
            <a:ext cx="6119812" cy="4525962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tr-TR" smtClean="0"/>
              <a:t>    </a:t>
            </a:r>
            <a:r>
              <a:rPr lang="tr-TR" b="1" smtClean="0"/>
              <a:t>Rekto-Vaginal Tohumlama  Yöntemi</a:t>
            </a:r>
          </a:p>
          <a:p>
            <a:pPr algn="just"/>
            <a:r>
              <a:rPr lang="tr-TR" sz="2000" b="1" smtClean="0"/>
              <a:t>İneklerde</a:t>
            </a:r>
            <a:r>
              <a:rPr lang="tr-TR" sz="2000" smtClean="0"/>
              <a:t> kullanılan bir yöntemdir</a:t>
            </a:r>
          </a:p>
          <a:p>
            <a:pPr algn="just"/>
            <a:r>
              <a:rPr lang="tr-TR" sz="2000" smtClean="0"/>
              <a:t>Tohumlayıcı omuza varan plastik eldiven geçirilmiş sağ kolunu kayganlaştırdıktan sonra rektuma soktuktan sonra buradaki feçesi boşaltıp kolunu ileriye doğru sokarak </a:t>
            </a:r>
            <a:r>
              <a:rPr lang="tr-TR" sz="2000" b="1" smtClean="0"/>
              <a:t>cervix uteriye</a:t>
            </a:r>
            <a:r>
              <a:rPr lang="tr-TR" sz="2000" smtClean="0"/>
              <a:t> ulaşır. </a:t>
            </a:r>
            <a:r>
              <a:rPr lang="tr-TR" sz="2000" b="1" smtClean="0"/>
              <a:t>Cervix</a:t>
            </a:r>
            <a:r>
              <a:rPr lang="tr-TR" sz="2000" smtClean="0"/>
              <a:t> sert ve kalın duvarlı olmasıyla vagina ve uterustan kolayca ayrılır</a:t>
            </a:r>
          </a:p>
          <a:p>
            <a:pPr algn="just"/>
            <a:r>
              <a:rPr lang="tr-TR" sz="2000" smtClean="0"/>
              <a:t>Avuç içine alınan cervix baş, işaret ve orta parmaklar yardımıyla tespit edilir, diğer iki parmak ise kateterin cervix deliğine isabet edebilmesi için rehberlik eder</a:t>
            </a:r>
          </a:p>
          <a:p>
            <a:pPr algn="just"/>
            <a:r>
              <a:rPr lang="tr-TR" sz="2000" smtClean="0"/>
              <a:t>Sol elde bulunan kateter yerle </a:t>
            </a:r>
            <a:r>
              <a:rPr lang="tr-TR" sz="2000" b="1" smtClean="0"/>
              <a:t>45</a:t>
            </a:r>
            <a:r>
              <a:rPr lang="tr-TR" sz="2000" b="1" smtClean="0">
                <a:sym typeface="Symbol" pitchFamily="18" charset="2"/>
              </a:rPr>
              <a:t></a:t>
            </a:r>
            <a:r>
              <a:rPr lang="tr-TR" sz="2000" smtClean="0">
                <a:sym typeface="Symbol" pitchFamily="18" charset="2"/>
              </a:rPr>
              <a:t>lik açı yapacak şekilde vulvadan sokulur </a:t>
            </a:r>
            <a:endParaRPr lang="tr-TR" sz="2000" smtClean="0"/>
          </a:p>
          <a:p>
            <a:endParaRPr lang="tr-TR" sz="2000" smtClean="0"/>
          </a:p>
          <a:p>
            <a:endParaRPr lang="tr-TR" sz="2000" smtClean="0"/>
          </a:p>
          <a:p>
            <a:endParaRPr lang="tr-TR" smtClean="0"/>
          </a:p>
          <a:p>
            <a:pPr>
              <a:buFontTx/>
              <a:buNone/>
            </a:pPr>
            <a:endParaRPr lang="tr-TR" b="1" smtClean="0"/>
          </a:p>
          <a:p>
            <a:pPr>
              <a:buFontTx/>
              <a:buNone/>
            </a:pPr>
            <a:endParaRPr lang="tr-TR" b="1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  <a:endParaRPr lang="tr-TR" smtClean="0"/>
          </a:p>
        </p:txBody>
      </p:sp>
      <p:sp>
        <p:nvSpPr>
          <p:cNvPr id="129027" name="2 İçerik Yer Tutucusu"/>
          <p:cNvSpPr>
            <a:spLocks noGrp="1"/>
          </p:cNvSpPr>
          <p:nvPr>
            <p:ph idx="1"/>
          </p:nvPr>
        </p:nvSpPr>
        <p:spPr>
          <a:xfrm>
            <a:off x="611188" y="1600200"/>
            <a:ext cx="6192837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b="1" smtClean="0"/>
              <a:t>    Rekto-Vaginal Tohumlama  Yöntemi</a:t>
            </a:r>
          </a:p>
          <a:p>
            <a:pPr algn="just"/>
            <a:r>
              <a:rPr lang="tr-TR" sz="2000" smtClean="0"/>
              <a:t>Daha sonra kateter vaginadan geçirilerek cervix uterinin dış deliğine kadar ilerletilir</a:t>
            </a:r>
          </a:p>
          <a:p>
            <a:pPr algn="just"/>
            <a:r>
              <a:rPr lang="tr-TR" sz="2000" smtClean="0"/>
              <a:t>İçerdeki elin reberliğinde kateter cervixin deliğine sokularak girintili çıkıntılı olan cervix kanalından manüplasyonlar yapılarak geçmesi sağlanır</a:t>
            </a:r>
          </a:p>
          <a:p>
            <a:pPr algn="just"/>
            <a:r>
              <a:rPr lang="tr-TR" sz="2000" smtClean="0"/>
              <a:t>Cervixin geçilmesiyle kateterin pistonuna basılarak sperma </a:t>
            </a:r>
            <a:r>
              <a:rPr lang="tr-TR" sz="2000" b="1" smtClean="0"/>
              <a:t>corpus uteriye </a:t>
            </a:r>
            <a:r>
              <a:rPr lang="tr-TR" sz="2000" smtClean="0"/>
              <a:t>bırakılır</a:t>
            </a:r>
          </a:p>
          <a:p>
            <a:pPr algn="just"/>
            <a:r>
              <a:rPr lang="tr-TR" sz="2000" smtClean="0"/>
              <a:t>Tohumlama katateri vaginaya sokulduktan sonra tohumlama tamamlanıncaya kadar vaginadan çıkarılmamalıdır (özellikle inek </a:t>
            </a:r>
            <a:r>
              <a:rPr lang="tr-TR" sz="2000" b="1" smtClean="0"/>
              <a:t>idrar</a:t>
            </a:r>
            <a:r>
              <a:rPr lang="tr-TR" sz="2000" smtClean="0"/>
              <a:t> yaparken)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  <a:endParaRPr lang="tr-TR" smtClean="0"/>
          </a:p>
        </p:txBody>
      </p:sp>
      <p:sp>
        <p:nvSpPr>
          <p:cNvPr id="130051" name="2 İçerik Yer Tutucusu"/>
          <p:cNvSpPr>
            <a:spLocks noGrp="1"/>
          </p:cNvSpPr>
          <p:nvPr>
            <p:ph idx="1"/>
          </p:nvPr>
        </p:nvSpPr>
        <p:spPr>
          <a:xfrm>
            <a:off x="611188" y="1600200"/>
            <a:ext cx="6264275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b="1" smtClean="0"/>
              <a:t>    Rekto-Vaginal Tohumlama  Yöntemi</a:t>
            </a:r>
            <a:r>
              <a:rPr lang="tr-TR" smtClean="0"/>
              <a:t> </a:t>
            </a:r>
          </a:p>
          <a:p>
            <a:pPr algn="just"/>
            <a:r>
              <a:rPr lang="tr-TR" sz="2000" smtClean="0"/>
              <a:t>Bu yöntem diğer yöntemlerde ihtiyaç duyulan spekulum, cervix pensi ve dezenfeksiyon işlemine ihtiyaç göstermez </a:t>
            </a:r>
          </a:p>
          <a:p>
            <a:pPr algn="just"/>
            <a:r>
              <a:rPr lang="tr-TR" sz="2000" smtClean="0"/>
              <a:t>El rektumdayken dişi genital organları tam olarak muayene edilip </a:t>
            </a:r>
            <a:r>
              <a:rPr lang="tr-TR" sz="2000" b="1" smtClean="0"/>
              <a:t>kızgınlık</a:t>
            </a:r>
            <a:r>
              <a:rPr lang="tr-TR" sz="2000" smtClean="0"/>
              <a:t>, </a:t>
            </a:r>
            <a:r>
              <a:rPr lang="tr-TR" sz="2000" b="1" smtClean="0"/>
              <a:t>gebelik</a:t>
            </a:r>
            <a:r>
              <a:rPr lang="tr-TR" sz="2000" smtClean="0"/>
              <a:t> ve </a:t>
            </a:r>
            <a:r>
              <a:rPr lang="tr-TR" sz="2000" b="1" smtClean="0"/>
              <a:t>anormal bir durumla </a:t>
            </a:r>
            <a:r>
              <a:rPr lang="tr-TR" sz="2000" smtClean="0"/>
              <a:t>ilgili daha keskin bir kanı sağlanabilir</a:t>
            </a:r>
          </a:p>
          <a:p>
            <a:pPr algn="just"/>
            <a:r>
              <a:rPr lang="tr-TR" sz="2000" smtClean="0"/>
              <a:t>İşlem diğer yöntemlere göre daha </a:t>
            </a:r>
            <a:r>
              <a:rPr lang="tr-TR" sz="2000" b="1" smtClean="0"/>
              <a:t>kısa sürer </a:t>
            </a:r>
            <a:r>
              <a:rPr lang="tr-TR" sz="2000" smtClean="0"/>
              <a:t>ve sonuçları dikkate alındığında </a:t>
            </a:r>
            <a:r>
              <a:rPr lang="tr-TR" sz="2000" b="1" smtClean="0"/>
              <a:t>en yüksek gebelik oranı</a:t>
            </a:r>
            <a:r>
              <a:rPr lang="tr-TR" sz="2000" smtClean="0"/>
              <a:t> bu yöntemle elde edilmiştir </a:t>
            </a:r>
          </a:p>
          <a:p>
            <a:pPr algn="just">
              <a:buFontTx/>
              <a:buNone/>
            </a:pPr>
            <a:r>
              <a:rPr lang="tr-TR" sz="2000" smtClean="0"/>
              <a:t> </a:t>
            </a:r>
          </a:p>
          <a:p>
            <a:pPr>
              <a:buFontTx/>
              <a:buNone/>
            </a:pPr>
            <a:endParaRPr lang="tr-TR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  <a:endParaRPr lang="tr-TR" smtClean="0"/>
          </a:p>
        </p:txBody>
      </p:sp>
      <p:sp>
        <p:nvSpPr>
          <p:cNvPr id="131075" name="2 İçerik Yer Tutucusu"/>
          <p:cNvSpPr>
            <a:spLocks noGrp="1"/>
          </p:cNvSpPr>
          <p:nvPr>
            <p:ph idx="1"/>
          </p:nvPr>
        </p:nvSpPr>
        <p:spPr>
          <a:xfrm>
            <a:off x="755650" y="1412875"/>
            <a:ext cx="6119813" cy="5140325"/>
          </a:xfrm>
        </p:spPr>
        <p:txBody>
          <a:bodyPr/>
          <a:lstStyle/>
          <a:p>
            <a:pPr>
              <a:buFontTx/>
              <a:buNone/>
            </a:pPr>
            <a:r>
              <a:rPr lang="tr-TR" b="1" smtClean="0"/>
              <a:t>    Laparoskopik Yöntem</a:t>
            </a:r>
          </a:p>
          <a:p>
            <a:pPr algn="just"/>
            <a:r>
              <a:rPr lang="tr-TR" sz="2000" smtClean="0"/>
              <a:t>Bu yöntem özellikle </a:t>
            </a:r>
            <a:r>
              <a:rPr lang="tr-TR" sz="2000" b="1" smtClean="0"/>
              <a:t>koyun ve keçilerde</a:t>
            </a:r>
            <a:r>
              <a:rPr lang="tr-TR" sz="2000" smtClean="0"/>
              <a:t> tercih edilmektedir</a:t>
            </a:r>
          </a:p>
          <a:p>
            <a:pPr algn="just"/>
            <a:r>
              <a:rPr lang="tr-TR" sz="2000" smtClean="0"/>
              <a:t>Tohumlanacak hayvan özel </a:t>
            </a:r>
            <a:r>
              <a:rPr lang="tr-TR" sz="2000" b="1" smtClean="0"/>
              <a:t>laparoskopi masası </a:t>
            </a:r>
            <a:r>
              <a:rPr lang="tr-TR" sz="2000" smtClean="0"/>
              <a:t>üzerine sırt üstü yatırılarak dört ayağı bağlanır</a:t>
            </a:r>
          </a:p>
          <a:p>
            <a:pPr algn="just"/>
            <a:r>
              <a:rPr lang="tr-TR" sz="2000" smtClean="0"/>
              <a:t>Karın bölgesinden memelere kadar olan bölgede tüyler kırpılır ve antiseptik solüsyonlarla dezenfekte edilir</a:t>
            </a:r>
          </a:p>
          <a:p>
            <a:pPr algn="just"/>
            <a:r>
              <a:rPr lang="tr-TR" sz="2000" b="1" smtClean="0"/>
              <a:t>Lokal anestezik veya sedatifler </a:t>
            </a:r>
            <a:r>
              <a:rPr lang="tr-TR" sz="2000" smtClean="0"/>
              <a:t>uygulandıktan sonra masa 45</a:t>
            </a:r>
            <a:r>
              <a:rPr lang="tr-TR" sz="2000" smtClean="0">
                <a:sym typeface="Symbol" pitchFamily="18" charset="2"/>
              </a:rPr>
              <a:t>lik açı yapacak şekilde eğilir</a:t>
            </a:r>
          </a:p>
          <a:p>
            <a:pPr algn="just"/>
            <a:r>
              <a:rPr lang="tr-TR" sz="2000" smtClean="0">
                <a:sym typeface="Symbol" pitchFamily="18" charset="2"/>
              </a:rPr>
              <a:t>Memelerin 5-7 cm uzaklığında orta hattın 1-2 cm solundan 7 mm çapındaki trokar kanülüyle birlikte peritonal boşluğa yerleştirilir</a:t>
            </a:r>
          </a:p>
          <a:p>
            <a:endParaRPr lang="tr-TR" sz="2000" smtClean="0">
              <a:sym typeface="Symbol" pitchFamily="18" charset="2"/>
            </a:endParaRPr>
          </a:p>
          <a:p>
            <a:endParaRPr lang="tr-TR" sz="20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</a:t>
            </a:r>
          </a:p>
        </p:txBody>
      </p:sp>
      <p:sp>
        <p:nvSpPr>
          <p:cNvPr id="113667" name="2 İçerik Yer Tutucusu"/>
          <p:cNvSpPr>
            <a:spLocks noGrp="1"/>
          </p:cNvSpPr>
          <p:nvPr>
            <p:ph idx="1"/>
          </p:nvPr>
        </p:nvSpPr>
        <p:spPr>
          <a:xfrm>
            <a:off x="611188" y="1557338"/>
            <a:ext cx="6264275" cy="4525962"/>
          </a:xfrm>
        </p:spPr>
        <p:txBody>
          <a:bodyPr/>
          <a:lstStyle/>
          <a:p>
            <a:pPr algn="just"/>
            <a:r>
              <a:rPr lang="tr-TR" b="1" smtClean="0"/>
              <a:t>Suni tohumlama</a:t>
            </a:r>
            <a:r>
              <a:rPr lang="tr-TR" smtClean="0"/>
              <a:t>; uygun metot ve tekniklerle erkek damızlıktan alınan spermanın, muayenesi ve kontrolü yapılıp belli işlemlerden geçirildikten sonra yine uygun metot ve tekniklerle belli bir zamanda dişi genital kanalına verilmesidir</a:t>
            </a:r>
          </a:p>
          <a:p>
            <a:pPr algn="just">
              <a:buFontTx/>
              <a:buNone/>
            </a:pPr>
            <a:endParaRPr lang="tr-TR" smtClean="0"/>
          </a:p>
          <a:p>
            <a:pPr algn="just">
              <a:buFontTx/>
              <a:buNone/>
            </a:pPr>
            <a:endParaRPr lang="tr-TR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  <a:endParaRPr lang="tr-TR" smtClean="0"/>
          </a:p>
        </p:txBody>
      </p:sp>
      <p:sp>
        <p:nvSpPr>
          <p:cNvPr id="132099" name="2 İçerik Yer Tutucusu"/>
          <p:cNvSpPr>
            <a:spLocks noGrp="1"/>
          </p:cNvSpPr>
          <p:nvPr>
            <p:ph idx="1"/>
          </p:nvPr>
        </p:nvSpPr>
        <p:spPr>
          <a:xfrm>
            <a:off x="611188" y="1600200"/>
            <a:ext cx="6264275" cy="4637088"/>
          </a:xfrm>
        </p:spPr>
        <p:txBody>
          <a:bodyPr>
            <a:normAutofit lnSpcReduction="10000"/>
          </a:bodyPr>
          <a:lstStyle/>
          <a:p>
            <a:pPr algn="just">
              <a:buFontTx/>
              <a:buNone/>
            </a:pPr>
            <a:r>
              <a:rPr lang="tr-TR" b="1" smtClean="0"/>
              <a:t>     Laparoskopik Yöntem</a:t>
            </a:r>
          </a:p>
          <a:p>
            <a:pPr algn="just"/>
            <a:r>
              <a:rPr lang="tr-TR" sz="2000" smtClean="0"/>
              <a:t>Trokar uzaklaştırıldıktan sonra ışıklı endoskopi aleti kanül içerisinden karın boşluğuna sokulur</a:t>
            </a:r>
          </a:p>
          <a:p>
            <a:pPr algn="just"/>
            <a:r>
              <a:rPr lang="tr-TR" sz="2000" smtClean="0"/>
              <a:t>İlk önce idrar kesesinin bulunması faydalıdır. İdrar kesesinin hemen aşağısında ya da ön tarafında</a:t>
            </a:r>
            <a:r>
              <a:rPr lang="tr-TR" sz="2000" smtClean="0">
                <a:solidFill>
                  <a:srgbClr val="FFFF00"/>
                </a:solidFill>
              </a:rPr>
              <a:t> </a:t>
            </a:r>
            <a:r>
              <a:rPr lang="tr-TR" sz="2000" smtClean="0"/>
              <a:t>uterus bulur</a:t>
            </a:r>
          </a:p>
          <a:p>
            <a:pPr algn="just"/>
            <a:r>
              <a:rPr lang="tr-TR" sz="2000" smtClean="0"/>
              <a:t>Uterusun tespit edilmesinden sonra diğer trokar karın çizgisinin bu sefer sağ tarafından birinci trokarla aynı hizadan uygulanır ve bunun kanülünden ise özel tohumlama kateteri geçirilir</a:t>
            </a:r>
          </a:p>
          <a:p>
            <a:pPr algn="just"/>
            <a:r>
              <a:rPr lang="tr-TR" sz="2000" smtClean="0"/>
              <a:t>Kateterin ucundaki plastikten özel küt iğne endoskop yardımıyla bifurkasyo bölgesinin hemen cornu uteriye batırılarak uterusa girilir ve sprema uterus lümenine bırakılır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  <a:endParaRPr lang="tr-TR" smtClean="0"/>
          </a:p>
        </p:txBody>
      </p:sp>
      <p:sp>
        <p:nvSpPr>
          <p:cNvPr id="133123" name="2 İçerik Yer Tutucusu"/>
          <p:cNvSpPr>
            <a:spLocks noGrp="1"/>
          </p:cNvSpPr>
          <p:nvPr>
            <p:ph idx="1"/>
          </p:nvPr>
        </p:nvSpPr>
        <p:spPr>
          <a:xfrm>
            <a:off x="827088" y="1600200"/>
            <a:ext cx="6121400" cy="4525963"/>
          </a:xfrm>
        </p:spPr>
        <p:txBody>
          <a:bodyPr/>
          <a:lstStyle/>
          <a:p>
            <a:pPr algn="ctr">
              <a:buFontTx/>
              <a:buNone/>
            </a:pPr>
            <a:r>
              <a:rPr lang="tr-TR" sz="7200" b="1" smtClean="0"/>
              <a:t>! ! !</a:t>
            </a:r>
          </a:p>
          <a:p>
            <a:pPr algn="just">
              <a:buFontTx/>
              <a:buNone/>
            </a:pPr>
            <a:r>
              <a:rPr lang="tr-TR" smtClean="0"/>
              <a:t>    Tohumlamalardan sonra en önemli uygulama </a:t>
            </a:r>
            <a:r>
              <a:rPr lang="tr-TR" b="1" smtClean="0"/>
              <a:t>clitoris masajıdır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</a:t>
            </a:r>
          </a:p>
        </p:txBody>
      </p:sp>
      <p:sp>
        <p:nvSpPr>
          <p:cNvPr id="114691" name="2 İçerik Yer Tutucusu"/>
          <p:cNvSpPr>
            <a:spLocks noGrp="1"/>
          </p:cNvSpPr>
          <p:nvPr>
            <p:ph idx="1"/>
          </p:nvPr>
        </p:nvSpPr>
        <p:spPr>
          <a:xfrm>
            <a:off x="611188" y="1412875"/>
            <a:ext cx="6192837" cy="4713288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sz="2000" smtClean="0"/>
              <a:t>     </a:t>
            </a:r>
            <a:r>
              <a:rPr lang="tr-TR" sz="2000" b="1" smtClean="0"/>
              <a:t>Faydaları;</a:t>
            </a:r>
          </a:p>
          <a:p>
            <a:pPr algn="just"/>
            <a:r>
              <a:rPr lang="tr-TR" sz="2400" smtClean="0"/>
              <a:t>Bir erkek damızlıktan çok daha fazla dişinin tohumlanmasını sağlar</a:t>
            </a:r>
          </a:p>
          <a:p>
            <a:pPr algn="just"/>
            <a:r>
              <a:rPr lang="tr-TR" sz="2400" smtClean="0"/>
              <a:t>Kalıtsal gücü ispatlanmış erkek damızlıkların daha yaygın bir şekilde kullanılmasına imkan verir</a:t>
            </a:r>
          </a:p>
          <a:p>
            <a:pPr algn="just"/>
            <a:r>
              <a:rPr lang="tr-TR" sz="2400" smtClean="0"/>
              <a:t>Spermanın dondurulup yıllarca muhafaza edilebilmesi ve kısa zamanda her tarafa gönderilebilmesi </a:t>
            </a:r>
          </a:p>
          <a:p>
            <a:pPr algn="just"/>
            <a:r>
              <a:rPr lang="tr-TR" sz="2400" smtClean="0"/>
              <a:t>Çeşitli fiziksel ve biyolojik nedenlerden dolayı aşım yapamayan değerli damızlıklardan yararlanma olanağı verir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1 Başlık"/>
          <p:cNvSpPr>
            <a:spLocks noGrp="1"/>
          </p:cNvSpPr>
          <p:nvPr>
            <p:ph type="title"/>
          </p:nvPr>
        </p:nvSpPr>
        <p:spPr>
          <a:xfrm>
            <a:off x="1258888" y="620713"/>
            <a:ext cx="7086600" cy="731837"/>
          </a:xfrm>
        </p:spPr>
        <p:txBody>
          <a:bodyPr>
            <a:normAutofit fontScale="90000"/>
          </a:bodyPr>
          <a:lstStyle/>
          <a:p>
            <a:r>
              <a:rPr lang="tr-TR" b="1" smtClean="0"/>
              <a:t>Suni Tohumlama</a:t>
            </a:r>
            <a:endParaRPr lang="tr-TR" smtClean="0"/>
          </a:p>
        </p:txBody>
      </p:sp>
      <p:sp>
        <p:nvSpPr>
          <p:cNvPr id="115715" name="2 İçerik Yer Tutucusu"/>
          <p:cNvSpPr>
            <a:spLocks noGrp="1"/>
          </p:cNvSpPr>
          <p:nvPr>
            <p:ph idx="1"/>
          </p:nvPr>
        </p:nvSpPr>
        <p:spPr>
          <a:xfrm>
            <a:off x="611188" y="1341438"/>
            <a:ext cx="6264275" cy="4752975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sz="2000" smtClean="0"/>
              <a:t>      </a:t>
            </a:r>
            <a:r>
              <a:rPr lang="tr-TR" sz="2000" b="1" smtClean="0"/>
              <a:t>Faydaları;</a:t>
            </a:r>
          </a:p>
          <a:p>
            <a:pPr algn="just"/>
            <a:r>
              <a:rPr lang="tr-TR" sz="2400" smtClean="0"/>
              <a:t>Östrus senkronizasyonuna tabi tutulan çok geniş hayvan gruplarının aynı zamanda tohumlanabilmesi için gereklidir</a:t>
            </a:r>
          </a:p>
          <a:p>
            <a:pPr algn="just"/>
            <a:r>
              <a:rPr lang="tr-TR" sz="2400" smtClean="0"/>
              <a:t>Irkların genetik bakımdan ıslah edilmesini ve birbirlerine dönüştürülmesini sağlar </a:t>
            </a:r>
          </a:p>
          <a:p>
            <a:pPr algn="just"/>
            <a:r>
              <a:rPr lang="tr-TR" sz="2000" smtClean="0"/>
              <a:t> </a:t>
            </a:r>
            <a:r>
              <a:rPr lang="tr-TR" sz="2400" smtClean="0"/>
              <a:t>İşletmelerde gerekli olan tüm kayıtların doğru tutulması sağlar</a:t>
            </a:r>
          </a:p>
          <a:p>
            <a:pPr algn="just"/>
            <a:r>
              <a:rPr lang="tr-TR" sz="2400" smtClean="0"/>
              <a:t>Venereal hastalıkların yayılma riskini azaltarak kontrol altına alınmasını sağlar</a:t>
            </a:r>
          </a:p>
          <a:p>
            <a:pPr algn="just"/>
            <a:endParaRPr lang="tr-TR" sz="24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</a:t>
            </a:r>
            <a:endParaRPr lang="tr-TR" smtClean="0"/>
          </a:p>
        </p:txBody>
      </p:sp>
      <p:sp>
        <p:nvSpPr>
          <p:cNvPr id="116739" name="2 İçerik Yer Tutucusu"/>
          <p:cNvSpPr>
            <a:spLocks noGrp="1"/>
          </p:cNvSpPr>
          <p:nvPr>
            <p:ph idx="1"/>
          </p:nvPr>
        </p:nvSpPr>
        <p:spPr>
          <a:xfrm>
            <a:off x="611188" y="1412875"/>
            <a:ext cx="6264275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smtClean="0"/>
              <a:t>     </a:t>
            </a:r>
            <a:r>
              <a:rPr lang="tr-TR" sz="2000" b="1" smtClean="0"/>
              <a:t>Zararları;</a:t>
            </a:r>
          </a:p>
          <a:p>
            <a:pPr algn="just"/>
            <a:r>
              <a:rPr lang="tr-TR" sz="2000" smtClean="0"/>
              <a:t>Suni tohumlamada bu metodun dayandığı biyolojik ve teknik yanları tam olarak bilmeyen elemanların  kullanılması beklenen faydaları azaltabileceği gibi bazen onarılması mümkün olmayan zararlara yol açabilir</a:t>
            </a:r>
          </a:p>
          <a:p>
            <a:pPr algn="just"/>
            <a:r>
              <a:rPr lang="tr-TR" sz="2000" smtClean="0"/>
              <a:t>Başarılı bir suni tohumlama için idari, tektik ve mali bakımdan çok büyük bir organizasyona ihtiyaç duyulmaktadır</a:t>
            </a:r>
          </a:p>
          <a:p>
            <a:pPr algn="just"/>
            <a:r>
              <a:rPr lang="tr-TR" sz="2000" smtClean="0"/>
              <a:t>Belirli bir damızlık hayvana belirli bir bölgeden sürekli talep olması ve bu bölgede uzun yıllar kullanılması sonucu kan yakınlığı ortaya çıkabilir</a:t>
            </a:r>
          </a:p>
          <a:p>
            <a:pPr algn="just">
              <a:buFontTx/>
              <a:buNone/>
            </a:pPr>
            <a:endParaRPr lang="tr-TR" sz="20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</a:p>
        </p:txBody>
      </p:sp>
      <p:sp>
        <p:nvSpPr>
          <p:cNvPr id="117763" name="2 İçerik Yer Tutucusu"/>
          <p:cNvSpPr>
            <a:spLocks noGrp="1"/>
          </p:cNvSpPr>
          <p:nvPr>
            <p:ph idx="1"/>
          </p:nvPr>
        </p:nvSpPr>
        <p:spPr>
          <a:xfrm>
            <a:off x="684213" y="1600200"/>
            <a:ext cx="6119812" cy="4525963"/>
          </a:xfrm>
        </p:spPr>
        <p:txBody>
          <a:bodyPr/>
          <a:lstStyle/>
          <a:p>
            <a:pPr algn="just"/>
            <a:r>
              <a:rPr lang="tr-TR" sz="2200" smtClean="0"/>
              <a:t>Suni tohumlama tekniğinin </a:t>
            </a:r>
            <a:r>
              <a:rPr lang="tr-TR" sz="2200" b="1" smtClean="0"/>
              <a:t>amacı</a:t>
            </a:r>
            <a:r>
              <a:rPr lang="tr-TR" sz="2200" smtClean="0"/>
              <a:t> yüksek gebelik oranı elde etmek için spermanın üreme kanalının en uygun kısmına bırakılmasıdır</a:t>
            </a:r>
          </a:p>
          <a:p>
            <a:pPr algn="just"/>
            <a:r>
              <a:rPr lang="tr-TR" sz="2200" b="1" smtClean="0"/>
              <a:t>Ovum</a:t>
            </a:r>
            <a:r>
              <a:rPr lang="tr-TR" sz="2200" smtClean="0"/>
              <a:t> ve </a:t>
            </a:r>
            <a:r>
              <a:rPr lang="tr-TR" sz="2200" b="1" smtClean="0"/>
              <a:t>spermatazoon</a:t>
            </a:r>
            <a:r>
              <a:rPr lang="tr-TR" sz="2200" smtClean="0"/>
              <a:t> birtakım kimyasal ve fiziksel değişiklikler sonucu kazandıkları fertilite yeteneklerini sınırlı bir süre içinde koruyabilirler. Bu bakımdan </a:t>
            </a:r>
            <a:r>
              <a:rPr lang="tr-TR" sz="2200" b="1" smtClean="0"/>
              <a:t>tohumlama zamanının </a:t>
            </a:r>
            <a:r>
              <a:rPr lang="tr-TR" sz="2200" smtClean="0"/>
              <a:t>ve hayvan türüne göre en uygun </a:t>
            </a:r>
            <a:r>
              <a:rPr lang="tr-TR" sz="2200" b="1" smtClean="0"/>
              <a:t>tohumlama yönteminin</a:t>
            </a:r>
            <a:r>
              <a:rPr lang="tr-TR" sz="2200" smtClean="0"/>
              <a:t> uygulanması çok önemlidir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  <a:endParaRPr lang="tr-TR" smtClean="0"/>
          </a:p>
        </p:txBody>
      </p:sp>
      <p:sp>
        <p:nvSpPr>
          <p:cNvPr id="118787" name="2 İçerik Yer Tutucusu"/>
          <p:cNvSpPr>
            <a:spLocks noGrp="1"/>
          </p:cNvSpPr>
          <p:nvPr>
            <p:ph idx="1"/>
          </p:nvPr>
        </p:nvSpPr>
        <p:spPr>
          <a:xfrm>
            <a:off x="611188" y="1600200"/>
            <a:ext cx="6121400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sz="2000" smtClean="0"/>
              <a:t>	Tohumlama yöntemlerini dört bölümde toplamak mümkündür</a:t>
            </a:r>
          </a:p>
          <a:p>
            <a:pPr algn="just">
              <a:buFontTx/>
              <a:buNone/>
            </a:pPr>
            <a:endParaRPr lang="tr-TR" sz="2000" smtClean="0"/>
          </a:p>
          <a:p>
            <a:pPr algn="just"/>
            <a:r>
              <a:rPr lang="tr-TR" sz="2400" b="1" smtClean="0"/>
              <a:t>Spekulum yöntemi</a:t>
            </a:r>
          </a:p>
          <a:p>
            <a:pPr algn="just"/>
            <a:r>
              <a:rPr lang="tr-TR" sz="2400" b="1" smtClean="0"/>
              <a:t>Vaginal yöntem</a:t>
            </a:r>
          </a:p>
          <a:p>
            <a:pPr algn="just"/>
            <a:r>
              <a:rPr lang="tr-TR" sz="2400" b="1" smtClean="0"/>
              <a:t>Katater yöntemi</a:t>
            </a:r>
          </a:p>
          <a:p>
            <a:pPr algn="just"/>
            <a:r>
              <a:rPr lang="tr-TR" sz="2400" b="1" smtClean="0"/>
              <a:t>Rekto-vaginal yöntem</a:t>
            </a:r>
          </a:p>
          <a:p>
            <a:pPr algn="just"/>
            <a:r>
              <a:rPr lang="tr-TR" sz="2400" b="1" smtClean="0"/>
              <a:t>Laparoskopik yöntem</a:t>
            </a:r>
          </a:p>
          <a:p>
            <a:pPr algn="just">
              <a:buFontTx/>
              <a:buNone/>
            </a:pPr>
            <a:endParaRPr lang="tr-TR" sz="2000" smtClean="0"/>
          </a:p>
          <a:p>
            <a:pPr algn="just">
              <a:buFontTx/>
              <a:buNone/>
            </a:pPr>
            <a:endParaRPr lang="tr-TR" sz="20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  <a:endParaRPr lang="tr-TR" smtClean="0"/>
          </a:p>
        </p:txBody>
      </p:sp>
      <p:sp>
        <p:nvSpPr>
          <p:cNvPr id="119811" name="2 İçerik Yer Tutucusu"/>
          <p:cNvSpPr>
            <a:spLocks noGrp="1"/>
          </p:cNvSpPr>
          <p:nvPr>
            <p:ph idx="1"/>
          </p:nvPr>
        </p:nvSpPr>
        <p:spPr>
          <a:xfrm>
            <a:off x="611188" y="1600200"/>
            <a:ext cx="6264275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b="1" smtClean="0"/>
              <a:t>    Spekulum Yöntemi</a:t>
            </a:r>
          </a:p>
          <a:p>
            <a:pPr algn="just">
              <a:buFontTx/>
              <a:buNone/>
            </a:pPr>
            <a:r>
              <a:rPr lang="tr-TR" smtClean="0"/>
              <a:t>    </a:t>
            </a:r>
            <a:endParaRPr lang="tr-TR" smtClean="0">
              <a:solidFill>
                <a:srgbClr val="FFFF00"/>
              </a:solidFill>
            </a:endParaRPr>
          </a:p>
          <a:p>
            <a:pPr algn="just">
              <a:buFontTx/>
              <a:buNone/>
            </a:pPr>
            <a:endParaRPr lang="tr-TR" smtClean="0"/>
          </a:p>
        </p:txBody>
      </p:sp>
      <p:pic>
        <p:nvPicPr>
          <p:cNvPr id="119812" name="3 Resim" descr="speculu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2565400"/>
            <a:ext cx="5703887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Suni Tohumlama Teknikleri</a:t>
            </a:r>
            <a:endParaRPr lang="tr-TR" smtClean="0"/>
          </a:p>
        </p:txBody>
      </p:sp>
      <p:sp>
        <p:nvSpPr>
          <p:cNvPr id="120835" name="2 İçerik Yer Tutucusu"/>
          <p:cNvSpPr>
            <a:spLocks noGrp="1"/>
          </p:cNvSpPr>
          <p:nvPr>
            <p:ph idx="1"/>
          </p:nvPr>
        </p:nvSpPr>
        <p:spPr>
          <a:xfrm>
            <a:off x="611188" y="1600200"/>
            <a:ext cx="6264275" cy="4525963"/>
          </a:xfrm>
        </p:spPr>
        <p:txBody>
          <a:bodyPr/>
          <a:lstStyle/>
          <a:p>
            <a:pPr>
              <a:buFontTx/>
              <a:buNone/>
            </a:pPr>
            <a:r>
              <a:rPr lang="tr-TR" b="1" smtClean="0"/>
              <a:t>     Spekulum Yöntemi</a:t>
            </a:r>
          </a:p>
          <a:p>
            <a:pPr algn="just"/>
            <a:r>
              <a:rPr lang="tr-TR" smtClean="0"/>
              <a:t>Bu yöntem özellikle </a:t>
            </a:r>
            <a:r>
              <a:rPr lang="tr-TR" b="1" smtClean="0"/>
              <a:t>koyun</a:t>
            </a:r>
            <a:r>
              <a:rPr lang="tr-TR" smtClean="0"/>
              <a:t> ve </a:t>
            </a:r>
            <a:r>
              <a:rPr lang="tr-TR" b="1" smtClean="0"/>
              <a:t>keçilerde</a:t>
            </a:r>
            <a:r>
              <a:rPr lang="tr-TR" smtClean="0"/>
              <a:t> kullanılmaktadır. İstenilirse diğer türlerinde tohumlanmasında kullanılabilir</a:t>
            </a:r>
          </a:p>
          <a:p>
            <a:pPr algn="just"/>
            <a:r>
              <a:rPr lang="tr-TR" smtClean="0"/>
              <a:t>Tohumlamacı kayganlaştırılmış spekulumu vagina sokarak cervixin yeri ve ağzını belirler</a:t>
            </a:r>
          </a:p>
          <a:p>
            <a:pPr algn="just"/>
            <a:endParaRPr lang="tr-TR" sz="2000" smtClean="0"/>
          </a:p>
          <a:p>
            <a:pPr algn="just"/>
            <a:endParaRPr lang="tr-TR" sz="2000" smtClean="0"/>
          </a:p>
          <a:p>
            <a:endParaRPr lang="tr-TR" sz="200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906</Words>
  <Application>Microsoft Office PowerPoint</Application>
  <PresentationFormat>Ekran Gösterisi (4:3)</PresentationFormat>
  <Paragraphs>113</Paragraphs>
  <Slides>21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Ofis Teması</vt:lpstr>
      <vt:lpstr>Yardımcı Doçent Dr.  Borga Tırpan  </vt:lpstr>
      <vt:lpstr>Suni Tohumlama</vt:lpstr>
      <vt:lpstr>Suni Tohumlama</vt:lpstr>
      <vt:lpstr>Suni Tohumlama</vt:lpstr>
      <vt:lpstr>Suni Tohumlama</vt:lpstr>
      <vt:lpstr>Suni Tohumlama Teknikleri</vt:lpstr>
      <vt:lpstr>Suni Tohumlama Teknikleri</vt:lpstr>
      <vt:lpstr>Suni Tohumlama Teknikleri</vt:lpstr>
      <vt:lpstr>Suni Tohumlama Teknikleri</vt:lpstr>
      <vt:lpstr>Suni Tohumlama Teknikleri</vt:lpstr>
      <vt:lpstr>Suni Tohumlama Teknikleri</vt:lpstr>
      <vt:lpstr>Suni Tohumlama Teknikleri</vt:lpstr>
      <vt:lpstr>Suni Tohumlama Teknikleri</vt:lpstr>
      <vt:lpstr>Suni Tohumlama Teknikleri</vt:lpstr>
      <vt:lpstr>Suni Tohumlama Teknikleri</vt:lpstr>
      <vt:lpstr>Suni Tohumlama Teknikleri</vt:lpstr>
      <vt:lpstr>Suni Tohumlama Teknikleri</vt:lpstr>
      <vt:lpstr>Suni Tohumlama Teknikleri</vt:lpstr>
      <vt:lpstr>Suni Tohumlama Teknikleri</vt:lpstr>
      <vt:lpstr>Suni Tohumlama Teknikleri</vt:lpstr>
      <vt:lpstr>Suni Tohumlama Teknikleri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Yardımcı Doçent Dr.  Borga Tırpan  </dc:title>
  <dc:creator>masa üstü</dc:creator>
  <cp:lastModifiedBy>masa üstü</cp:lastModifiedBy>
  <cp:revision>2</cp:revision>
  <dcterms:created xsi:type="dcterms:W3CDTF">2017-02-22T12:54:47Z</dcterms:created>
  <dcterms:modified xsi:type="dcterms:W3CDTF">2017-11-06T08:34:54Z</dcterms:modified>
</cp:coreProperties>
</file>