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654D783-A29E-4FB1-A113-592D2F32141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1850359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54D783-A29E-4FB1-A113-592D2F32141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1878121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54D783-A29E-4FB1-A113-592D2F32141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54594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54D783-A29E-4FB1-A113-592D2F32141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1704071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654D783-A29E-4FB1-A113-592D2F32141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304358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654D783-A29E-4FB1-A113-592D2F321410}"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2055523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654D783-A29E-4FB1-A113-592D2F321410}" type="datetimeFigureOut">
              <a:rPr lang="tr-TR" smtClean="0"/>
              <a:t>12.05.2020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2153962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654D783-A29E-4FB1-A113-592D2F321410}" type="datetimeFigureOut">
              <a:rPr lang="tr-TR" smtClean="0"/>
              <a:t>12.05.2020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2125346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654D783-A29E-4FB1-A113-592D2F321410}" type="datetimeFigureOut">
              <a:rPr lang="tr-TR" smtClean="0"/>
              <a:t>12.05.2020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2690677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654D783-A29E-4FB1-A113-592D2F321410}"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3075022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654D783-A29E-4FB1-A113-592D2F321410}"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A1EFC0-1142-4870-ABD4-D3558432E1E4}" type="slidenum">
              <a:rPr lang="tr-TR" smtClean="0"/>
              <a:t>‹#›</a:t>
            </a:fld>
            <a:endParaRPr lang="tr-TR"/>
          </a:p>
        </p:txBody>
      </p:sp>
    </p:spTree>
    <p:extLst>
      <p:ext uri="{BB962C8B-B14F-4D97-AF65-F5344CB8AC3E}">
        <p14:creationId xmlns:p14="http://schemas.microsoft.com/office/powerpoint/2010/main" val="3409739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54D783-A29E-4FB1-A113-592D2F321410}" type="datetimeFigureOut">
              <a:rPr lang="tr-TR" smtClean="0"/>
              <a:t>12.05.2020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A1EFC0-1142-4870-ABD4-D3558432E1E4}" type="slidenum">
              <a:rPr lang="tr-TR" smtClean="0"/>
              <a:t>‹#›</a:t>
            </a:fld>
            <a:endParaRPr lang="tr-TR"/>
          </a:p>
        </p:txBody>
      </p:sp>
    </p:spTree>
    <p:extLst>
      <p:ext uri="{BB962C8B-B14F-4D97-AF65-F5344CB8AC3E}">
        <p14:creationId xmlns:p14="http://schemas.microsoft.com/office/powerpoint/2010/main" val="4175521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593273"/>
            <a:ext cx="9144000" cy="3664527"/>
          </a:xfrm>
        </p:spPr>
        <p:txBody>
          <a:bodyPr/>
          <a:lstStyle/>
          <a:p>
            <a:pPr algn="just"/>
            <a:r>
              <a:rPr lang="tr-TR" b="1" dirty="0" smtClean="0"/>
              <a:t>d. Kısa Yazılı Belgeler: </a:t>
            </a:r>
            <a:r>
              <a:rPr lang="tr-TR" dirty="0" smtClean="0"/>
              <a:t>Macar dilinin </a:t>
            </a:r>
            <a:r>
              <a:rPr lang="tr-TR" dirty="0" smtClean="0"/>
              <a:t>kodeks </a:t>
            </a:r>
            <a:r>
              <a:rPr lang="tr-TR" dirty="0" smtClean="0"/>
              <a:t>döneminden önceki yıllara ait, yani 15. yüzyılın ortasından önceki dönemlerden kalma hacimli olmayan toplamda beş yazılı belgesi bulunmaktadır. Bunlar genellikle dini içerikli metinlerdir. </a:t>
            </a:r>
          </a:p>
          <a:p>
            <a:endParaRPr lang="tr-TR" dirty="0"/>
          </a:p>
        </p:txBody>
      </p:sp>
    </p:spTree>
    <p:extLst>
      <p:ext uri="{BB962C8B-B14F-4D97-AF65-F5344CB8AC3E}">
        <p14:creationId xmlns:p14="http://schemas.microsoft.com/office/powerpoint/2010/main" val="4066229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hu-HU" b="1" dirty="0" smtClean="0"/>
              <a:t>Halotti Beszéd és Könyörgés </a:t>
            </a:r>
            <a:r>
              <a:rPr lang="tr-TR" b="1" dirty="0" smtClean="0"/>
              <a:t>(HB.),</a:t>
            </a:r>
            <a:r>
              <a:rPr lang="tr-TR" dirty="0" smtClean="0"/>
              <a:t> 1192-1195 yılları arasında yazılmıştır. 12. yüzyılda </a:t>
            </a:r>
            <a:r>
              <a:rPr lang="tr-TR" dirty="0" err="1" smtClean="0"/>
              <a:t>Pray</a:t>
            </a:r>
            <a:r>
              <a:rPr lang="tr-TR" dirty="0" smtClean="0"/>
              <a:t>-K</a:t>
            </a:r>
            <a:r>
              <a:rPr lang="hu-HU" dirty="0" smtClean="0"/>
              <a:t>ó</a:t>
            </a:r>
            <a:r>
              <a:rPr lang="tr-TR" dirty="0" err="1" smtClean="0"/>
              <a:t>dex’teki</a:t>
            </a:r>
            <a:r>
              <a:rPr lang="tr-TR" dirty="0" smtClean="0"/>
              <a:t> Latince metne dahil edilen bu belgenin kimin tarafından yazıldığı bilinmemektedir. Bir cenaze konuşması ve duasından oluşan bu belgede 190 Macarca kelime bulunmaktadır.  </a:t>
            </a:r>
          </a:p>
          <a:p>
            <a:endParaRPr lang="tr-TR" dirty="0"/>
          </a:p>
        </p:txBody>
      </p:sp>
    </p:spTree>
    <p:extLst>
      <p:ext uri="{BB962C8B-B14F-4D97-AF65-F5344CB8AC3E}">
        <p14:creationId xmlns:p14="http://schemas.microsoft.com/office/powerpoint/2010/main" val="1851775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hu-HU" b="1" dirty="0" smtClean="0"/>
              <a:t>Ómagyar Mária Siralom (ÓMS.), </a:t>
            </a:r>
            <a:r>
              <a:rPr lang="hu-HU" dirty="0" smtClean="0"/>
              <a:t>1300 </a:t>
            </a:r>
            <a:r>
              <a:rPr lang="tr-TR" dirty="0" smtClean="0"/>
              <a:t>yılında yazılmıştır. Orijinal mı yoksa kopya mı olduğu tespit edilememiştir. 37 satırdan ve 130 kelimeden oluşan bu ağıtta Meryem Ana oğlu için ağıt yakmaktadır. </a:t>
            </a:r>
            <a:r>
              <a:rPr lang="tr-TR" u="sng" dirty="0" smtClean="0"/>
              <a:t>Macarcanın ilk şiiri </a:t>
            </a:r>
            <a:r>
              <a:rPr lang="tr-TR" dirty="0" smtClean="0"/>
              <a:t>ve ikinci önemli belgesi olan bu eser Orta Çağ edebiyatının da önemli belgeleri arasında yer almaktadır. </a:t>
            </a:r>
          </a:p>
          <a:p>
            <a:pPr marL="0" indent="0">
              <a:buNone/>
            </a:pPr>
            <a:endParaRPr lang="tr-TR" dirty="0"/>
          </a:p>
        </p:txBody>
      </p:sp>
    </p:spTree>
    <p:extLst>
      <p:ext uri="{BB962C8B-B14F-4D97-AF65-F5344CB8AC3E}">
        <p14:creationId xmlns:p14="http://schemas.microsoft.com/office/powerpoint/2010/main" val="4149112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1" dirty="0" err="1" smtClean="0"/>
              <a:t>Gyulafehérv</a:t>
            </a:r>
            <a:r>
              <a:rPr lang="hu-HU" b="1" dirty="0" smtClean="0"/>
              <a:t>á</a:t>
            </a:r>
            <a:r>
              <a:rPr lang="tr-TR" b="1" dirty="0" err="1" smtClean="0"/>
              <a:t>ri</a:t>
            </a:r>
            <a:r>
              <a:rPr lang="tr-TR" b="1" dirty="0" smtClean="0"/>
              <a:t> </a:t>
            </a:r>
            <a:r>
              <a:rPr lang="tr-TR" b="1" dirty="0" err="1" smtClean="0"/>
              <a:t>Sorok</a:t>
            </a:r>
            <a:r>
              <a:rPr lang="tr-TR" b="1" dirty="0" smtClean="0"/>
              <a:t> (</a:t>
            </a:r>
            <a:r>
              <a:rPr lang="tr-TR" b="1" dirty="0" err="1" smtClean="0"/>
              <a:t>GyS</a:t>
            </a:r>
            <a:r>
              <a:rPr lang="tr-TR" b="1" dirty="0" smtClean="0"/>
              <a:t>.)</a:t>
            </a:r>
            <a:r>
              <a:rPr lang="hu-HU" b="1" dirty="0" smtClean="0"/>
              <a:t>, </a:t>
            </a:r>
            <a:r>
              <a:rPr lang="tr-TR" dirty="0" smtClean="0"/>
              <a:t>1310 ve 1320 yılları arasında yazılmış olan bu belge Latince bir eserin içinde yer alır. 15 satırlık Macarca metin Latince eserle aynıdır ve bunun Latinceden Macarcaya şiir şeklinde çevrildiği düşünülmektedir. İçerik olarak dini bir metindir ve Tuna Ötesi Macarcasının özelliklerini taşır. </a:t>
            </a:r>
          </a:p>
          <a:p>
            <a:pPr marL="0" indent="0">
              <a:buNone/>
            </a:pPr>
            <a:endParaRPr lang="tr-TR" dirty="0"/>
          </a:p>
        </p:txBody>
      </p:sp>
    </p:spTree>
    <p:extLst>
      <p:ext uri="{BB962C8B-B14F-4D97-AF65-F5344CB8AC3E}">
        <p14:creationId xmlns:p14="http://schemas.microsoft.com/office/powerpoint/2010/main" val="3813053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b="1" dirty="0" err="1" smtClean="0"/>
              <a:t>Königsbergi</a:t>
            </a:r>
            <a:r>
              <a:rPr lang="tr-TR" b="1" dirty="0" smtClean="0"/>
              <a:t> </a:t>
            </a:r>
            <a:r>
              <a:rPr lang="tr-TR" b="1" dirty="0" err="1" smtClean="0"/>
              <a:t>Töredék</a:t>
            </a:r>
            <a:r>
              <a:rPr lang="tr-TR" b="1" dirty="0" smtClean="0"/>
              <a:t> </a:t>
            </a:r>
            <a:r>
              <a:rPr lang="tr-TR" b="1" dirty="0" err="1" smtClean="0"/>
              <a:t>és</a:t>
            </a:r>
            <a:r>
              <a:rPr lang="tr-TR" b="1" dirty="0" smtClean="0"/>
              <a:t> </a:t>
            </a:r>
            <a:r>
              <a:rPr lang="tr-TR" b="1" dirty="0" err="1" smtClean="0"/>
              <a:t>Szalagjai</a:t>
            </a:r>
            <a:r>
              <a:rPr lang="tr-TR" b="1" dirty="0" smtClean="0"/>
              <a:t> (KT. Ve </a:t>
            </a:r>
            <a:r>
              <a:rPr lang="tr-TR" b="1" dirty="0" err="1" smtClean="0"/>
              <a:t>KTSz</a:t>
            </a:r>
            <a:r>
              <a:rPr lang="tr-TR" b="1" dirty="0" smtClean="0"/>
              <a:t>.) </a:t>
            </a:r>
            <a:r>
              <a:rPr lang="tr-TR" dirty="0" smtClean="0"/>
              <a:t>1350’li yıllarda yazılmış bu belge Latince ve Macarca bir </a:t>
            </a:r>
            <a:r>
              <a:rPr lang="tr-TR" dirty="0" err="1" smtClean="0"/>
              <a:t>kodex</a:t>
            </a:r>
            <a:r>
              <a:rPr lang="tr-TR" dirty="0" smtClean="0"/>
              <a:t> içinde bulunmaktadır. Çeşitli yerlerde sayfalarına rastlanan bu eser bir eserin cilt kapağında keşfedilmiştir. Geriye kalan sayfa ve parçalar günümüzde </a:t>
            </a:r>
            <a:r>
              <a:rPr lang="tr-TR" dirty="0" err="1" smtClean="0"/>
              <a:t>Kaliningrad</a:t>
            </a:r>
            <a:r>
              <a:rPr lang="tr-TR" dirty="0" smtClean="0"/>
              <a:t> Kütüphanesi’nde korunuyor. 9 satırdan oluşan metin yine Meryem Ana’dan söz etmektedir. çeşitli eserlerdeki sayfalar ise ilahilerden, vaazlardan oluşmaktadır. </a:t>
            </a:r>
          </a:p>
          <a:p>
            <a:endParaRPr lang="tr-TR" dirty="0"/>
          </a:p>
        </p:txBody>
      </p:sp>
    </p:spTree>
    <p:extLst>
      <p:ext uri="{BB962C8B-B14F-4D97-AF65-F5344CB8AC3E}">
        <p14:creationId xmlns:p14="http://schemas.microsoft.com/office/powerpoint/2010/main" val="1350275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hu-HU" b="1" dirty="0" smtClean="0"/>
              <a:t>Márosvásárhelyi Sorok </a:t>
            </a:r>
            <a:r>
              <a:rPr lang="tr-TR" b="1" dirty="0" smtClean="0"/>
              <a:t>(</a:t>
            </a:r>
            <a:r>
              <a:rPr lang="tr-TR" b="1" dirty="0" err="1" smtClean="0"/>
              <a:t>MvS</a:t>
            </a:r>
            <a:r>
              <a:rPr lang="tr-TR" b="1" dirty="0" smtClean="0"/>
              <a:t>.) </a:t>
            </a:r>
            <a:r>
              <a:rPr lang="tr-TR" dirty="0" smtClean="0"/>
              <a:t>1410 civarında yazılmıştır. Bu belge 14. yüzyılın ikinci yarısından kalma bir eser olan Latince yazılmış </a:t>
            </a:r>
            <a:r>
              <a:rPr lang="tr-TR" dirty="0" err="1" smtClean="0"/>
              <a:t>Koncz</a:t>
            </a:r>
            <a:r>
              <a:rPr lang="tr-TR" dirty="0" smtClean="0"/>
              <a:t>-K</a:t>
            </a:r>
            <a:r>
              <a:rPr lang="hu-HU" dirty="0" smtClean="0"/>
              <a:t>ó</a:t>
            </a:r>
            <a:r>
              <a:rPr lang="tr-TR" dirty="0" err="1" smtClean="0"/>
              <a:t>dex’te</a:t>
            </a:r>
            <a:r>
              <a:rPr lang="tr-TR" dirty="0" smtClean="0"/>
              <a:t> muhafaza edilmiştir. Muhtemelen Macarcanın doğu dil özelliklerini taşır. </a:t>
            </a:r>
          </a:p>
          <a:p>
            <a:endParaRPr lang="tr-TR" dirty="0"/>
          </a:p>
        </p:txBody>
      </p:sp>
    </p:spTree>
    <p:extLst>
      <p:ext uri="{BB962C8B-B14F-4D97-AF65-F5344CB8AC3E}">
        <p14:creationId xmlns:p14="http://schemas.microsoft.com/office/powerpoint/2010/main" val="138458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pPr marL="0" indent="0">
              <a:buNone/>
            </a:pPr>
            <a:endParaRPr lang="tr-TR" dirty="0"/>
          </a:p>
        </p:txBody>
      </p:sp>
    </p:spTree>
    <p:extLst>
      <p:ext uri="{BB962C8B-B14F-4D97-AF65-F5344CB8AC3E}">
        <p14:creationId xmlns:p14="http://schemas.microsoft.com/office/powerpoint/2010/main" val="7515562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308</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7</cp:revision>
  <dcterms:created xsi:type="dcterms:W3CDTF">2020-05-01T12:27:12Z</dcterms:created>
  <dcterms:modified xsi:type="dcterms:W3CDTF">2020-05-12T04:22:38Z</dcterms:modified>
</cp:coreProperties>
</file>