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82" r:id="rId3"/>
    <p:sldId id="257" r:id="rId4"/>
    <p:sldId id="258" r:id="rId5"/>
    <p:sldId id="284" r:id="rId6"/>
    <p:sldId id="261" r:id="rId7"/>
    <p:sldId id="285" r:id="rId8"/>
    <p:sldId id="262" r:id="rId9"/>
    <p:sldId id="286" r:id="rId10"/>
    <p:sldId id="264" r:id="rId11"/>
    <p:sldId id="287" r:id="rId12"/>
    <p:sldId id="266" r:id="rId13"/>
    <p:sldId id="265" r:id="rId14"/>
    <p:sldId id="288" r:id="rId15"/>
    <p:sldId id="267" r:id="rId16"/>
    <p:sldId id="289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90" r:id="rId28"/>
    <p:sldId id="279" r:id="rId29"/>
    <p:sldId id="291" r:id="rId30"/>
    <p:sldId id="292" r:id="rId31"/>
    <p:sldId id="283" r:id="rId3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97CFB1-C546-4F9B-9D30-E86339E5BFF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1BD4CD0-5875-45A9-A583-69227658F254}">
      <dgm:prSet phldrT="[Metin]" custT="1"/>
      <dgm:spPr/>
      <dgm:t>
        <a:bodyPr/>
        <a:lstStyle/>
        <a:p>
          <a:r>
            <a:rPr lang="tr-TR" sz="2800" dirty="0" smtClean="0"/>
            <a:t>Kemik iyileşmesi</a:t>
          </a:r>
          <a:endParaRPr lang="tr-TR" sz="2800" dirty="0"/>
        </a:p>
      </dgm:t>
    </dgm:pt>
    <dgm:pt modelId="{0D42225A-E45D-42FF-8E63-9BDFA34ECA2C}" type="parTrans" cxnId="{AFD0382C-EB39-4D56-9BB7-54529E0120B3}">
      <dgm:prSet/>
      <dgm:spPr/>
      <dgm:t>
        <a:bodyPr/>
        <a:lstStyle/>
        <a:p>
          <a:endParaRPr lang="tr-TR"/>
        </a:p>
      </dgm:t>
    </dgm:pt>
    <dgm:pt modelId="{F86CF206-036D-4E59-9FB0-765A0D05BED2}" type="sibTrans" cxnId="{AFD0382C-EB39-4D56-9BB7-54529E0120B3}">
      <dgm:prSet/>
      <dgm:spPr/>
      <dgm:t>
        <a:bodyPr/>
        <a:lstStyle/>
        <a:p>
          <a:endParaRPr lang="tr-TR"/>
        </a:p>
      </dgm:t>
    </dgm:pt>
    <dgm:pt modelId="{62418A32-A4AE-4BF2-865C-B31986A80D4E}">
      <dgm:prSet phldrT="[Metin]" custT="1"/>
      <dgm:spPr/>
      <dgm:t>
        <a:bodyPr/>
        <a:lstStyle/>
        <a:p>
          <a:r>
            <a:rPr lang="tr-TR" sz="2800" dirty="0" err="1" smtClean="0"/>
            <a:t>Primer</a:t>
          </a:r>
          <a:r>
            <a:rPr lang="tr-TR" sz="2800" dirty="0" smtClean="0"/>
            <a:t> (direk) </a:t>
          </a:r>
          <a:endParaRPr lang="tr-TR" sz="2800" dirty="0"/>
        </a:p>
      </dgm:t>
    </dgm:pt>
    <dgm:pt modelId="{B658A23C-1884-4CEA-9E66-01EC274BDF75}" type="parTrans" cxnId="{2E510575-EF80-4532-A48D-A1F72384F044}">
      <dgm:prSet/>
      <dgm:spPr/>
      <dgm:t>
        <a:bodyPr/>
        <a:lstStyle/>
        <a:p>
          <a:endParaRPr lang="tr-TR"/>
        </a:p>
      </dgm:t>
    </dgm:pt>
    <dgm:pt modelId="{948D3C48-2BB5-4DDF-BEE7-FD6E4F8437D0}" type="sibTrans" cxnId="{2E510575-EF80-4532-A48D-A1F72384F044}">
      <dgm:prSet/>
      <dgm:spPr/>
      <dgm:t>
        <a:bodyPr/>
        <a:lstStyle/>
        <a:p>
          <a:endParaRPr lang="tr-TR"/>
        </a:p>
      </dgm:t>
    </dgm:pt>
    <dgm:pt modelId="{298F56D7-6D36-4C1D-A629-4C2F1831E463}">
      <dgm:prSet phldrT="[Metin]" custT="1"/>
      <dgm:spPr/>
      <dgm:t>
        <a:bodyPr/>
        <a:lstStyle/>
        <a:p>
          <a:r>
            <a:rPr lang="tr-TR" sz="2800" dirty="0" err="1" smtClean="0"/>
            <a:t>Sekonder</a:t>
          </a:r>
          <a:r>
            <a:rPr lang="tr-TR" sz="2800" dirty="0" smtClean="0"/>
            <a:t> (</a:t>
          </a:r>
          <a:r>
            <a:rPr lang="tr-TR" sz="2800" dirty="0" err="1" smtClean="0"/>
            <a:t>indirek</a:t>
          </a:r>
          <a:r>
            <a:rPr lang="tr-TR" sz="2800" dirty="0" smtClean="0"/>
            <a:t>) </a:t>
          </a:r>
          <a:endParaRPr lang="tr-TR" sz="2800" dirty="0"/>
        </a:p>
      </dgm:t>
    </dgm:pt>
    <dgm:pt modelId="{D6AF3EA9-388D-4CCC-BE96-33B53D9D28E2}" type="parTrans" cxnId="{467C4070-E941-417D-BF6F-4DB34E0157BA}">
      <dgm:prSet/>
      <dgm:spPr/>
      <dgm:t>
        <a:bodyPr/>
        <a:lstStyle/>
        <a:p>
          <a:endParaRPr lang="tr-TR"/>
        </a:p>
      </dgm:t>
    </dgm:pt>
    <dgm:pt modelId="{F010B037-705B-4AFB-9331-0CE9C591EF32}" type="sibTrans" cxnId="{467C4070-E941-417D-BF6F-4DB34E0157BA}">
      <dgm:prSet/>
      <dgm:spPr/>
      <dgm:t>
        <a:bodyPr/>
        <a:lstStyle/>
        <a:p>
          <a:endParaRPr lang="tr-TR"/>
        </a:p>
      </dgm:t>
    </dgm:pt>
    <dgm:pt modelId="{F5CC0490-B909-43AC-87F7-CC39F101F8F4}">
      <dgm:prSet phldrT="[Metin]" custT="1"/>
      <dgm:spPr/>
      <dgm:t>
        <a:bodyPr/>
        <a:lstStyle/>
        <a:p>
          <a:pPr algn="l"/>
          <a:r>
            <a:rPr lang="tr-TR" sz="1800" dirty="0" err="1" smtClean="0"/>
            <a:t>Rijid</a:t>
          </a:r>
          <a:r>
            <a:rPr lang="tr-TR" sz="1800" dirty="0" smtClean="0"/>
            <a:t> </a:t>
          </a:r>
          <a:r>
            <a:rPr lang="tr-TR" sz="1800" dirty="0" err="1" smtClean="0"/>
            <a:t>stabilite</a:t>
          </a:r>
          <a:r>
            <a:rPr lang="tr-TR" sz="1800" dirty="0" smtClean="0"/>
            <a:t> yoksa</a:t>
          </a:r>
        </a:p>
        <a:p>
          <a:pPr algn="l"/>
          <a:r>
            <a:rPr lang="tr-TR" sz="1800" dirty="0" err="1" smtClean="0"/>
            <a:t>Fragmentler</a:t>
          </a:r>
          <a:r>
            <a:rPr lang="tr-TR" sz="1800" dirty="0" smtClean="0"/>
            <a:t> arasında 0,5 mm den fazla boşluk varsa</a:t>
          </a:r>
        </a:p>
        <a:p>
          <a:pPr algn="l"/>
          <a:r>
            <a:rPr lang="tr-TR" sz="1800" dirty="0" err="1" smtClean="0"/>
            <a:t>Kallus</a:t>
          </a:r>
          <a:r>
            <a:rPr lang="tr-TR" sz="1800" dirty="0" smtClean="0"/>
            <a:t> dokusuyla iyileşme</a:t>
          </a:r>
        </a:p>
        <a:p>
          <a:pPr algn="ctr"/>
          <a:endParaRPr lang="tr-TR" sz="1800" dirty="0"/>
        </a:p>
      </dgm:t>
    </dgm:pt>
    <dgm:pt modelId="{A6A8E6E9-E6F2-4B1F-856E-A7E202F249C2}" type="sibTrans" cxnId="{CEC41B47-0E0A-4A0E-9091-3EF455FB3E5E}">
      <dgm:prSet/>
      <dgm:spPr/>
      <dgm:t>
        <a:bodyPr/>
        <a:lstStyle/>
        <a:p>
          <a:endParaRPr lang="tr-TR"/>
        </a:p>
      </dgm:t>
    </dgm:pt>
    <dgm:pt modelId="{1768704B-CBFB-44D5-B63D-2E5CA1161462}" type="parTrans" cxnId="{CEC41B47-0E0A-4A0E-9091-3EF455FB3E5E}">
      <dgm:prSet/>
      <dgm:spPr/>
      <dgm:t>
        <a:bodyPr/>
        <a:lstStyle/>
        <a:p>
          <a:endParaRPr lang="tr-TR"/>
        </a:p>
      </dgm:t>
    </dgm:pt>
    <dgm:pt modelId="{3DB6FA44-80C7-4A6A-8B3B-AE7592DAA760}">
      <dgm:prSet phldrT="[Metin]" custT="1"/>
      <dgm:spPr/>
      <dgm:t>
        <a:bodyPr/>
        <a:lstStyle/>
        <a:p>
          <a:pPr algn="l"/>
          <a:r>
            <a:rPr lang="tr-TR" sz="1800" dirty="0" err="1" smtClean="0"/>
            <a:t>Kontakt</a:t>
          </a:r>
          <a:r>
            <a:rPr lang="tr-TR" sz="1800" dirty="0" smtClean="0"/>
            <a:t> iyileşme: boşluk &lt;0,1mm</a:t>
          </a:r>
        </a:p>
        <a:p>
          <a:pPr algn="l"/>
          <a:r>
            <a:rPr lang="tr-TR" sz="1800" dirty="0" smtClean="0"/>
            <a:t>0,1 -0,5 mm </a:t>
          </a:r>
          <a:r>
            <a:rPr lang="tr-TR" sz="1800" dirty="0" err="1" smtClean="0"/>
            <a:t>Gap</a:t>
          </a:r>
          <a:r>
            <a:rPr lang="tr-TR" sz="1800" dirty="0" smtClean="0"/>
            <a:t> iyileşme</a:t>
          </a:r>
        </a:p>
        <a:p>
          <a:pPr algn="l"/>
          <a:r>
            <a:rPr lang="tr-TR" sz="1800" dirty="0" err="1" smtClean="0"/>
            <a:t>Rijid</a:t>
          </a:r>
          <a:r>
            <a:rPr lang="tr-TR" sz="1800" dirty="0" smtClean="0"/>
            <a:t> </a:t>
          </a:r>
          <a:r>
            <a:rPr lang="tr-TR" sz="1800" dirty="0" err="1" smtClean="0"/>
            <a:t>fiksasyon</a:t>
          </a:r>
          <a:r>
            <a:rPr lang="tr-TR" sz="1800" dirty="0" smtClean="0"/>
            <a:t> gerekli</a:t>
          </a:r>
          <a:endParaRPr lang="tr-TR" sz="1800" dirty="0"/>
        </a:p>
      </dgm:t>
    </dgm:pt>
    <dgm:pt modelId="{A86469B9-B683-4941-9CFC-D3438728102A}" type="sibTrans" cxnId="{EA8D56EC-2785-47B2-A931-77069177ABCA}">
      <dgm:prSet/>
      <dgm:spPr/>
      <dgm:t>
        <a:bodyPr/>
        <a:lstStyle/>
        <a:p>
          <a:endParaRPr lang="tr-TR"/>
        </a:p>
      </dgm:t>
    </dgm:pt>
    <dgm:pt modelId="{5BA34CA7-B2FA-4AC1-969E-4D2DF5A9C00B}" type="parTrans" cxnId="{EA8D56EC-2785-47B2-A931-77069177ABCA}">
      <dgm:prSet/>
      <dgm:spPr/>
      <dgm:t>
        <a:bodyPr/>
        <a:lstStyle/>
        <a:p>
          <a:endParaRPr lang="tr-TR"/>
        </a:p>
      </dgm:t>
    </dgm:pt>
    <dgm:pt modelId="{FD0BF910-8BD7-4F47-90BE-55C5488FA5DF}" type="pres">
      <dgm:prSet presAssocID="{7297CFB1-C546-4F9B-9D30-E86339E5BFF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BC667C6-BAD0-474F-BB81-FEE3AD541575}" type="pres">
      <dgm:prSet presAssocID="{C1BD4CD0-5875-45A9-A583-69227658F254}" presName="root1" presStyleCnt="0"/>
      <dgm:spPr/>
    </dgm:pt>
    <dgm:pt modelId="{F51CDD89-DB65-4DFB-AE33-C44AF1771C09}" type="pres">
      <dgm:prSet presAssocID="{C1BD4CD0-5875-45A9-A583-69227658F254}" presName="LevelOneTextNode" presStyleLbl="node0" presStyleIdx="0" presStyleCnt="1" custScaleX="5998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C27A0CB-04B6-4989-99D7-BF883DFDAC2D}" type="pres">
      <dgm:prSet presAssocID="{C1BD4CD0-5875-45A9-A583-69227658F254}" presName="level2hierChild" presStyleCnt="0"/>
      <dgm:spPr/>
    </dgm:pt>
    <dgm:pt modelId="{04798599-5EBF-4BEA-9BE7-F4161BBA0630}" type="pres">
      <dgm:prSet presAssocID="{B658A23C-1884-4CEA-9E66-01EC274BDF75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DE05B32B-7A3C-4BDB-88C4-A05A67FB978D}" type="pres">
      <dgm:prSet presAssocID="{B658A23C-1884-4CEA-9E66-01EC274BDF75}" presName="connTx" presStyleLbl="parChTrans1D2" presStyleIdx="0" presStyleCnt="2"/>
      <dgm:spPr/>
      <dgm:t>
        <a:bodyPr/>
        <a:lstStyle/>
        <a:p>
          <a:endParaRPr lang="tr-TR"/>
        </a:p>
      </dgm:t>
    </dgm:pt>
    <dgm:pt modelId="{9A8C53D1-C65E-4E3C-970F-09285B77A009}" type="pres">
      <dgm:prSet presAssocID="{62418A32-A4AE-4BF2-865C-B31986A80D4E}" presName="root2" presStyleCnt="0"/>
      <dgm:spPr/>
    </dgm:pt>
    <dgm:pt modelId="{FDC2242D-9EDB-4379-A578-36F724FA2034}" type="pres">
      <dgm:prSet presAssocID="{62418A32-A4AE-4BF2-865C-B31986A80D4E}" presName="LevelTwoTextNode" presStyleLbl="node2" presStyleIdx="0" presStyleCnt="2" custScaleX="599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C34D4BA-3E8F-446B-94B4-76945A9E94A7}" type="pres">
      <dgm:prSet presAssocID="{62418A32-A4AE-4BF2-865C-B31986A80D4E}" presName="level3hierChild" presStyleCnt="0"/>
      <dgm:spPr/>
    </dgm:pt>
    <dgm:pt modelId="{C6006D73-3C6F-4B88-9EDA-7D96BA6E180A}" type="pres">
      <dgm:prSet presAssocID="{5BA34CA7-B2FA-4AC1-969E-4D2DF5A9C00B}" presName="conn2-1" presStyleLbl="parChTrans1D3" presStyleIdx="0" presStyleCnt="2"/>
      <dgm:spPr/>
      <dgm:t>
        <a:bodyPr/>
        <a:lstStyle/>
        <a:p>
          <a:endParaRPr lang="tr-TR"/>
        </a:p>
      </dgm:t>
    </dgm:pt>
    <dgm:pt modelId="{4F317561-E18C-4AA3-B3E7-DC69F03773BF}" type="pres">
      <dgm:prSet presAssocID="{5BA34CA7-B2FA-4AC1-969E-4D2DF5A9C00B}" presName="connTx" presStyleLbl="parChTrans1D3" presStyleIdx="0" presStyleCnt="2"/>
      <dgm:spPr/>
      <dgm:t>
        <a:bodyPr/>
        <a:lstStyle/>
        <a:p>
          <a:endParaRPr lang="tr-TR"/>
        </a:p>
      </dgm:t>
    </dgm:pt>
    <dgm:pt modelId="{42763588-7F48-4AEE-924F-E0EB3DA4A3AB}" type="pres">
      <dgm:prSet presAssocID="{3DB6FA44-80C7-4A6A-8B3B-AE7592DAA760}" presName="root2" presStyleCnt="0"/>
      <dgm:spPr/>
    </dgm:pt>
    <dgm:pt modelId="{CE00A2A6-4809-4A3B-A281-414200A41A39}" type="pres">
      <dgm:prSet presAssocID="{3DB6FA44-80C7-4A6A-8B3B-AE7592DAA760}" presName="LevelTwoTextNode" presStyleLbl="node3" presStyleIdx="0" presStyleCnt="2" custScaleX="119666" custScaleY="197170" custLinFactNeighborX="-476" custLinFactNeighborY="666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168530F-A4F5-48BE-A7A5-D512769BB635}" type="pres">
      <dgm:prSet presAssocID="{3DB6FA44-80C7-4A6A-8B3B-AE7592DAA760}" presName="level3hierChild" presStyleCnt="0"/>
      <dgm:spPr/>
    </dgm:pt>
    <dgm:pt modelId="{EF0F12FE-637D-4465-9253-8DC537AF554F}" type="pres">
      <dgm:prSet presAssocID="{D6AF3EA9-388D-4CCC-BE96-33B53D9D28E2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905033F9-7FF1-48F2-A255-2143ACDFD1F3}" type="pres">
      <dgm:prSet presAssocID="{D6AF3EA9-388D-4CCC-BE96-33B53D9D28E2}" presName="connTx" presStyleLbl="parChTrans1D2" presStyleIdx="1" presStyleCnt="2"/>
      <dgm:spPr/>
      <dgm:t>
        <a:bodyPr/>
        <a:lstStyle/>
        <a:p>
          <a:endParaRPr lang="tr-TR"/>
        </a:p>
      </dgm:t>
    </dgm:pt>
    <dgm:pt modelId="{EAA06349-DE3C-4D48-B8B0-C33D3BDE27CF}" type="pres">
      <dgm:prSet presAssocID="{298F56D7-6D36-4C1D-A629-4C2F1831E463}" presName="root2" presStyleCnt="0"/>
      <dgm:spPr/>
    </dgm:pt>
    <dgm:pt modelId="{2EE91775-565D-4066-8AA0-CBC4019A754C}" type="pres">
      <dgm:prSet presAssocID="{298F56D7-6D36-4C1D-A629-4C2F1831E463}" presName="LevelTwoTextNode" presStyleLbl="node2" presStyleIdx="1" presStyleCnt="2" custScaleX="6035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0651833-2D77-4202-BB4E-36AC262D1F88}" type="pres">
      <dgm:prSet presAssocID="{298F56D7-6D36-4C1D-A629-4C2F1831E463}" presName="level3hierChild" presStyleCnt="0"/>
      <dgm:spPr/>
    </dgm:pt>
    <dgm:pt modelId="{21833C10-F4C6-46D1-BBB0-180B47B7B2AB}" type="pres">
      <dgm:prSet presAssocID="{1768704B-CBFB-44D5-B63D-2E5CA1161462}" presName="conn2-1" presStyleLbl="parChTrans1D3" presStyleIdx="1" presStyleCnt="2"/>
      <dgm:spPr/>
      <dgm:t>
        <a:bodyPr/>
        <a:lstStyle/>
        <a:p>
          <a:endParaRPr lang="tr-TR"/>
        </a:p>
      </dgm:t>
    </dgm:pt>
    <dgm:pt modelId="{F3B444D8-9168-48BF-87D1-3F576DDA4A1D}" type="pres">
      <dgm:prSet presAssocID="{1768704B-CBFB-44D5-B63D-2E5CA1161462}" presName="connTx" presStyleLbl="parChTrans1D3" presStyleIdx="1" presStyleCnt="2"/>
      <dgm:spPr/>
      <dgm:t>
        <a:bodyPr/>
        <a:lstStyle/>
        <a:p>
          <a:endParaRPr lang="tr-TR"/>
        </a:p>
      </dgm:t>
    </dgm:pt>
    <dgm:pt modelId="{7BB55A37-D184-4AB0-8F4F-4E67BC9945FB}" type="pres">
      <dgm:prSet presAssocID="{F5CC0490-B909-43AC-87F7-CC39F101F8F4}" presName="root2" presStyleCnt="0"/>
      <dgm:spPr/>
    </dgm:pt>
    <dgm:pt modelId="{7B78837C-8023-488E-88D6-26B4F4FD12B3}" type="pres">
      <dgm:prSet presAssocID="{F5CC0490-B909-43AC-87F7-CC39F101F8F4}" presName="LevelTwoTextNode" presStyleLbl="node3" presStyleIdx="1" presStyleCnt="2" custScaleX="120999" custScaleY="18266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388072D-C7CA-4CE2-952C-D6AA873081B3}" type="pres">
      <dgm:prSet presAssocID="{F5CC0490-B909-43AC-87F7-CC39F101F8F4}" presName="level3hierChild" presStyleCnt="0"/>
      <dgm:spPr/>
    </dgm:pt>
  </dgm:ptLst>
  <dgm:cxnLst>
    <dgm:cxn modelId="{467C4070-E941-417D-BF6F-4DB34E0157BA}" srcId="{C1BD4CD0-5875-45A9-A583-69227658F254}" destId="{298F56D7-6D36-4C1D-A629-4C2F1831E463}" srcOrd="1" destOrd="0" parTransId="{D6AF3EA9-388D-4CCC-BE96-33B53D9D28E2}" sibTransId="{F010B037-705B-4AFB-9331-0CE9C591EF32}"/>
    <dgm:cxn modelId="{0CFDAAFB-81B5-4604-A164-1F9F7CF9E1EC}" type="presOf" srcId="{B658A23C-1884-4CEA-9E66-01EC274BDF75}" destId="{DE05B32B-7A3C-4BDB-88C4-A05A67FB978D}" srcOrd="1" destOrd="0" presId="urn:microsoft.com/office/officeart/2005/8/layout/hierarchy2"/>
    <dgm:cxn modelId="{AB2A56D9-40A4-456E-B8E2-49200BC21201}" type="presOf" srcId="{1768704B-CBFB-44D5-B63D-2E5CA1161462}" destId="{21833C10-F4C6-46D1-BBB0-180B47B7B2AB}" srcOrd="0" destOrd="0" presId="urn:microsoft.com/office/officeart/2005/8/layout/hierarchy2"/>
    <dgm:cxn modelId="{59A53B86-96D9-4DEE-B211-075A00E11D4F}" type="presOf" srcId="{D6AF3EA9-388D-4CCC-BE96-33B53D9D28E2}" destId="{EF0F12FE-637D-4465-9253-8DC537AF554F}" srcOrd="0" destOrd="0" presId="urn:microsoft.com/office/officeart/2005/8/layout/hierarchy2"/>
    <dgm:cxn modelId="{4A3EC43F-894D-4D01-B060-080B209210E2}" type="presOf" srcId="{62418A32-A4AE-4BF2-865C-B31986A80D4E}" destId="{FDC2242D-9EDB-4379-A578-36F724FA2034}" srcOrd="0" destOrd="0" presId="urn:microsoft.com/office/officeart/2005/8/layout/hierarchy2"/>
    <dgm:cxn modelId="{59485BA3-41F3-4F64-9AE4-8ECA4BBDC015}" type="presOf" srcId="{D6AF3EA9-388D-4CCC-BE96-33B53D9D28E2}" destId="{905033F9-7FF1-48F2-A255-2143ACDFD1F3}" srcOrd="1" destOrd="0" presId="urn:microsoft.com/office/officeart/2005/8/layout/hierarchy2"/>
    <dgm:cxn modelId="{F0A77A15-FF51-4AF4-A1BB-06FC8B3B4AE4}" type="presOf" srcId="{B658A23C-1884-4CEA-9E66-01EC274BDF75}" destId="{04798599-5EBF-4BEA-9BE7-F4161BBA0630}" srcOrd="0" destOrd="0" presId="urn:microsoft.com/office/officeart/2005/8/layout/hierarchy2"/>
    <dgm:cxn modelId="{E79C71F7-E3A5-412E-AED3-EA08C1B8E3BD}" type="presOf" srcId="{5BA34CA7-B2FA-4AC1-969E-4D2DF5A9C00B}" destId="{4F317561-E18C-4AA3-B3E7-DC69F03773BF}" srcOrd="1" destOrd="0" presId="urn:microsoft.com/office/officeart/2005/8/layout/hierarchy2"/>
    <dgm:cxn modelId="{600A9ECA-CB2D-44E0-A00C-D7EADF55AF66}" type="presOf" srcId="{5BA34CA7-B2FA-4AC1-969E-4D2DF5A9C00B}" destId="{C6006D73-3C6F-4B88-9EDA-7D96BA6E180A}" srcOrd="0" destOrd="0" presId="urn:microsoft.com/office/officeart/2005/8/layout/hierarchy2"/>
    <dgm:cxn modelId="{7A146A11-7C83-4D91-BBD6-447C6B19A73C}" type="presOf" srcId="{1768704B-CBFB-44D5-B63D-2E5CA1161462}" destId="{F3B444D8-9168-48BF-87D1-3F576DDA4A1D}" srcOrd="1" destOrd="0" presId="urn:microsoft.com/office/officeart/2005/8/layout/hierarchy2"/>
    <dgm:cxn modelId="{AFD0382C-EB39-4D56-9BB7-54529E0120B3}" srcId="{7297CFB1-C546-4F9B-9D30-E86339E5BFF0}" destId="{C1BD4CD0-5875-45A9-A583-69227658F254}" srcOrd="0" destOrd="0" parTransId="{0D42225A-E45D-42FF-8E63-9BDFA34ECA2C}" sibTransId="{F86CF206-036D-4E59-9FB0-765A0D05BED2}"/>
    <dgm:cxn modelId="{EA8D56EC-2785-47B2-A931-77069177ABCA}" srcId="{62418A32-A4AE-4BF2-865C-B31986A80D4E}" destId="{3DB6FA44-80C7-4A6A-8B3B-AE7592DAA760}" srcOrd="0" destOrd="0" parTransId="{5BA34CA7-B2FA-4AC1-969E-4D2DF5A9C00B}" sibTransId="{A86469B9-B683-4941-9CFC-D3438728102A}"/>
    <dgm:cxn modelId="{CEC41B47-0E0A-4A0E-9091-3EF455FB3E5E}" srcId="{298F56D7-6D36-4C1D-A629-4C2F1831E463}" destId="{F5CC0490-B909-43AC-87F7-CC39F101F8F4}" srcOrd="0" destOrd="0" parTransId="{1768704B-CBFB-44D5-B63D-2E5CA1161462}" sibTransId="{A6A8E6E9-E6F2-4B1F-856E-A7E202F249C2}"/>
    <dgm:cxn modelId="{EA44F2A6-C606-4D1D-BFBB-7463BEC97D3B}" type="presOf" srcId="{F5CC0490-B909-43AC-87F7-CC39F101F8F4}" destId="{7B78837C-8023-488E-88D6-26B4F4FD12B3}" srcOrd="0" destOrd="0" presId="urn:microsoft.com/office/officeart/2005/8/layout/hierarchy2"/>
    <dgm:cxn modelId="{417E1B45-E561-4FEC-85FC-4810AA939758}" type="presOf" srcId="{C1BD4CD0-5875-45A9-A583-69227658F254}" destId="{F51CDD89-DB65-4DFB-AE33-C44AF1771C09}" srcOrd="0" destOrd="0" presId="urn:microsoft.com/office/officeart/2005/8/layout/hierarchy2"/>
    <dgm:cxn modelId="{2E510575-EF80-4532-A48D-A1F72384F044}" srcId="{C1BD4CD0-5875-45A9-A583-69227658F254}" destId="{62418A32-A4AE-4BF2-865C-B31986A80D4E}" srcOrd="0" destOrd="0" parTransId="{B658A23C-1884-4CEA-9E66-01EC274BDF75}" sibTransId="{948D3C48-2BB5-4DDF-BEE7-FD6E4F8437D0}"/>
    <dgm:cxn modelId="{93EF7843-8B33-40E1-87EB-B133BCC292FF}" type="presOf" srcId="{3DB6FA44-80C7-4A6A-8B3B-AE7592DAA760}" destId="{CE00A2A6-4809-4A3B-A281-414200A41A39}" srcOrd="0" destOrd="0" presId="urn:microsoft.com/office/officeart/2005/8/layout/hierarchy2"/>
    <dgm:cxn modelId="{540FA7A3-69EB-4651-9E8A-EA39ACB7421B}" type="presOf" srcId="{298F56D7-6D36-4C1D-A629-4C2F1831E463}" destId="{2EE91775-565D-4066-8AA0-CBC4019A754C}" srcOrd="0" destOrd="0" presId="urn:microsoft.com/office/officeart/2005/8/layout/hierarchy2"/>
    <dgm:cxn modelId="{494DA746-E235-475C-A16B-52777A1BE240}" type="presOf" srcId="{7297CFB1-C546-4F9B-9D30-E86339E5BFF0}" destId="{FD0BF910-8BD7-4F47-90BE-55C5488FA5DF}" srcOrd="0" destOrd="0" presId="urn:microsoft.com/office/officeart/2005/8/layout/hierarchy2"/>
    <dgm:cxn modelId="{304059FA-26B4-4FF6-82DA-437BE83DA7E3}" type="presParOf" srcId="{FD0BF910-8BD7-4F47-90BE-55C5488FA5DF}" destId="{7BC667C6-BAD0-474F-BB81-FEE3AD541575}" srcOrd="0" destOrd="0" presId="urn:microsoft.com/office/officeart/2005/8/layout/hierarchy2"/>
    <dgm:cxn modelId="{45EA66E4-6B21-4807-A429-C2BE69184A01}" type="presParOf" srcId="{7BC667C6-BAD0-474F-BB81-FEE3AD541575}" destId="{F51CDD89-DB65-4DFB-AE33-C44AF1771C09}" srcOrd="0" destOrd="0" presId="urn:microsoft.com/office/officeart/2005/8/layout/hierarchy2"/>
    <dgm:cxn modelId="{6805C6DC-F498-4613-B835-6E2FC67328DB}" type="presParOf" srcId="{7BC667C6-BAD0-474F-BB81-FEE3AD541575}" destId="{2C27A0CB-04B6-4989-99D7-BF883DFDAC2D}" srcOrd="1" destOrd="0" presId="urn:microsoft.com/office/officeart/2005/8/layout/hierarchy2"/>
    <dgm:cxn modelId="{FD0D8ECB-184F-4394-87CD-4BF5A4EBAB74}" type="presParOf" srcId="{2C27A0CB-04B6-4989-99D7-BF883DFDAC2D}" destId="{04798599-5EBF-4BEA-9BE7-F4161BBA0630}" srcOrd="0" destOrd="0" presId="urn:microsoft.com/office/officeart/2005/8/layout/hierarchy2"/>
    <dgm:cxn modelId="{26DD0336-6D0F-40DC-B42B-8AD7E6B0DA89}" type="presParOf" srcId="{04798599-5EBF-4BEA-9BE7-F4161BBA0630}" destId="{DE05B32B-7A3C-4BDB-88C4-A05A67FB978D}" srcOrd="0" destOrd="0" presId="urn:microsoft.com/office/officeart/2005/8/layout/hierarchy2"/>
    <dgm:cxn modelId="{DE91B38D-7371-40B0-A618-18BB479DAA5A}" type="presParOf" srcId="{2C27A0CB-04B6-4989-99D7-BF883DFDAC2D}" destId="{9A8C53D1-C65E-4E3C-970F-09285B77A009}" srcOrd="1" destOrd="0" presId="urn:microsoft.com/office/officeart/2005/8/layout/hierarchy2"/>
    <dgm:cxn modelId="{6F9DE04D-4234-4A52-A98D-50C007D37DB3}" type="presParOf" srcId="{9A8C53D1-C65E-4E3C-970F-09285B77A009}" destId="{FDC2242D-9EDB-4379-A578-36F724FA2034}" srcOrd="0" destOrd="0" presId="urn:microsoft.com/office/officeart/2005/8/layout/hierarchy2"/>
    <dgm:cxn modelId="{E67ADF79-F91D-41A5-8B8B-E5AD739AF551}" type="presParOf" srcId="{9A8C53D1-C65E-4E3C-970F-09285B77A009}" destId="{3C34D4BA-3E8F-446B-94B4-76945A9E94A7}" srcOrd="1" destOrd="0" presId="urn:microsoft.com/office/officeart/2005/8/layout/hierarchy2"/>
    <dgm:cxn modelId="{02508941-2EA0-4088-8083-B5C88B2F0FAF}" type="presParOf" srcId="{3C34D4BA-3E8F-446B-94B4-76945A9E94A7}" destId="{C6006D73-3C6F-4B88-9EDA-7D96BA6E180A}" srcOrd="0" destOrd="0" presId="urn:microsoft.com/office/officeart/2005/8/layout/hierarchy2"/>
    <dgm:cxn modelId="{AAB5F21E-05D6-4BA0-8E25-E449066A60DD}" type="presParOf" srcId="{C6006D73-3C6F-4B88-9EDA-7D96BA6E180A}" destId="{4F317561-E18C-4AA3-B3E7-DC69F03773BF}" srcOrd="0" destOrd="0" presId="urn:microsoft.com/office/officeart/2005/8/layout/hierarchy2"/>
    <dgm:cxn modelId="{7A003254-5A6F-48F1-8C6F-B79BB8AF4E20}" type="presParOf" srcId="{3C34D4BA-3E8F-446B-94B4-76945A9E94A7}" destId="{42763588-7F48-4AEE-924F-E0EB3DA4A3AB}" srcOrd="1" destOrd="0" presId="urn:microsoft.com/office/officeart/2005/8/layout/hierarchy2"/>
    <dgm:cxn modelId="{B1251252-988B-4BAE-A541-DFF5E097758C}" type="presParOf" srcId="{42763588-7F48-4AEE-924F-E0EB3DA4A3AB}" destId="{CE00A2A6-4809-4A3B-A281-414200A41A39}" srcOrd="0" destOrd="0" presId="urn:microsoft.com/office/officeart/2005/8/layout/hierarchy2"/>
    <dgm:cxn modelId="{5AFC3846-8856-4F1C-882A-503F777D15D2}" type="presParOf" srcId="{42763588-7F48-4AEE-924F-E0EB3DA4A3AB}" destId="{A168530F-A4F5-48BE-A7A5-D512769BB635}" srcOrd="1" destOrd="0" presId="urn:microsoft.com/office/officeart/2005/8/layout/hierarchy2"/>
    <dgm:cxn modelId="{17F7C31E-B408-4F7B-9EB3-108CB2587568}" type="presParOf" srcId="{2C27A0CB-04B6-4989-99D7-BF883DFDAC2D}" destId="{EF0F12FE-637D-4465-9253-8DC537AF554F}" srcOrd="2" destOrd="0" presId="urn:microsoft.com/office/officeart/2005/8/layout/hierarchy2"/>
    <dgm:cxn modelId="{458868B4-6DC3-4D5A-92D1-49222458DE13}" type="presParOf" srcId="{EF0F12FE-637D-4465-9253-8DC537AF554F}" destId="{905033F9-7FF1-48F2-A255-2143ACDFD1F3}" srcOrd="0" destOrd="0" presId="urn:microsoft.com/office/officeart/2005/8/layout/hierarchy2"/>
    <dgm:cxn modelId="{4C4FA7A8-A315-4E76-8E80-CCB485793E1D}" type="presParOf" srcId="{2C27A0CB-04B6-4989-99D7-BF883DFDAC2D}" destId="{EAA06349-DE3C-4D48-B8B0-C33D3BDE27CF}" srcOrd="3" destOrd="0" presId="urn:microsoft.com/office/officeart/2005/8/layout/hierarchy2"/>
    <dgm:cxn modelId="{30D6015F-0C72-4116-B6A1-4A5D62467EF1}" type="presParOf" srcId="{EAA06349-DE3C-4D48-B8B0-C33D3BDE27CF}" destId="{2EE91775-565D-4066-8AA0-CBC4019A754C}" srcOrd="0" destOrd="0" presId="urn:microsoft.com/office/officeart/2005/8/layout/hierarchy2"/>
    <dgm:cxn modelId="{EA384EC7-7122-4090-83F1-66FC9B8DEE81}" type="presParOf" srcId="{EAA06349-DE3C-4D48-B8B0-C33D3BDE27CF}" destId="{90651833-2D77-4202-BB4E-36AC262D1F88}" srcOrd="1" destOrd="0" presId="urn:microsoft.com/office/officeart/2005/8/layout/hierarchy2"/>
    <dgm:cxn modelId="{F79385A7-C81B-4E9E-AC8E-F20F3BE5C75E}" type="presParOf" srcId="{90651833-2D77-4202-BB4E-36AC262D1F88}" destId="{21833C10-F4C6-46D1-BBB0-180B47B7B2AB}" srcOrd="0" destOrd="0" presId="urn:microsoft.com/office/officeart/2005/8/layout/hierarchy2"/>
    <dgm:cxn modelId="{5C852F52-0315-4227-BBA5-36E4FCAA7804}" type="presParOf" srcId="{21833C10-F4C6-46D1-BBB0-180B47B7B2AB}" destId="{F3B444D8-9168-48BF-87D1-3F576DDA4A1D}" srcOrd="0" destOrd="0" presId="urn:microsoft.com/office/officeart/2005/8/layout/hierarchy2"/>
    <dgm:cxn modelId="{7BD7FEDD-5548-4AB7-8D39-D8ED916AE069}" type="presParOf" srcId="{90651833-2D77-4202-BB4E-36AC262D1F88}" destId="{7BB55A37-D184-4AB0-8F4F-4E67BC9945FB}" srcOrd="1" destOrd="0" presId="urn:microsoft.com/office/officeart/2005/8/layout/hierarchy2"/>
    <dgm:cxn modelId="{ACAA86E4-008E-4FE7-8C44-D560D24288B8}" type="presParOf" srcId="{7BB55A37-D184-4AB0-8F4F-4E67BC9945FB}" destId="{7B78837C-8023-488E-88D6-26B4F4FD12B3}" srcOrd="0" destOrd="0" presId="urn:microsoft.com/office/officeart/2005/8/layout/hierarchy2"/>
    <dgm:cxn modelId="{CD9C1489-87FF-4299-B341-2936E5BA0553}" type="presParOf" srcId="{7BB55A37-D184-4AB0-8F4F-4E67BC9945FB}" destId="{3388072D-C7CA-4CE2-952C-D6AA873081B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CDD89-DB65-4DFB-AE33-C44AF1771C09}">
      <dsp:nvSpPr>
        <dsp:cNvPr id="0" name=""/>
        <dsp:cNvSpPr/>
      </dsp:nvSpPr>
      <dsp:spPr>
        <a:xfrm>
          <a:off x="648578" y="2130510"/>
          <a:ext cx="1687180" cy="1406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Kemik iyileşmesi</a:t>
          </a:r>
          <a:endParaRPr lang="tr-TR" sz="2800" kern="1200" dirty="0"/>
        </a:p>
      </dsp:txBody>
      <dsp:txXfrm>
        <a:off x="689765" y="2171697"/>
        <a:ext cx="1604806" cy="1323867"/>
      </dsp:txXfrm>
    </dsp:sp>
    <dsp:sp modelId="{04798599-5EBF-4BEA-9BE7-F4161BBA0630}">
      <dsp:nvSpPr>
        <dsp:cNvPr id="0" name=""/>
        <dsp:cNvSpPr/>
      </dsp:nvSpPr>
      <dsp:spPr>
        <a:xfrm rot="18478984">
          <a:off x="1984263" y="2090488"/>
          <a:ext cx="1827983" cy="45482"/>
        </a:xfrm>
        <a:custGeom>
          <a:avLst/>
          <a:gdLst/>
          <a:ahLst/>
          <a:cxnLst/>
          <a:rect l="0" t="0" r="0" b="0"/>
          <a:pathLst>
            <a:path>
              <a:moveTo>
                <a:pt x="0" y="22741"/>
              </a:moveTo>
              <a:lnTo>
                <a:pt x="1827983" y="2274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2852556" y="2067530"/>
        <a:ext cx="91399" cy="91399"/>
      </dsp:txXfrm>
    </dsp:sp>
    <dsp:sp modelId="{FDC2242D-9EDB-4379-A578-36F724FA2034}">
      <dsp:nvSpPr>
        <dsp:cNvPr id="0" name=""/>
        <dsp:cNvSpPr/>
      </dsp:nvSpPr>
      <dsp:spPr>
        <a:xfrm>
          <a:off x="3460752" y="689707"/>
          <a:ext cx="1686168" cy="1406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Primer</a:t>
          </a:r>
          <a:r>
            <a:rPr lang="tr-TR" sz="2800" kern="1200" dirty="0" smtClean="0"/>
            <a:t> (direk) </a:t>
          </a:r>
          <a:endParaRPr lang="tr-TR" sz="2800" kern="1200" dirty="0"/>
        </a:p>
      </dsp:txBody>
      <dsp:txXfrm>
        <a:off x="3501939" y="730894"/>
        <a:ext cx="1603794" cy="1323867"/>
      </dsp:txXfrm>
    </dsp:sp>
    <dsp:sp modelId="{C6006D73-3C6F-4B88-9EDA-7D96BA6E180A}">
      <dsp:nvSpPr>
        <dsp:cNvPr id="0" name=""/>
        <dsp:cNvSpPr/>
      </dsp:nvSpPr>
      <dsp:spPr>
        <a:xfrm rot="288957">
          <a:off x="5144951" y="1416914"/>
          <a:ext cx="1115544" cy="45482"/>
        </a:xfrm>
        <a:custGeom>
          <a:avLst/>
          <a:gdLst/>
          <a:ahLst/>
          <a:cxnLst/>
          <a:rect l="0" t="0" r="0" b="0"/>
          <a:pathLst>
            <a:path>
              <a:moveTo>
                <a:pt x="0" y="22741"/>
              </a:moveTo>
              <a:lnTo>
                <a:pt x="1115544" y="22741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674834" y="1411767"/>
        <a:ext cx="55777" cy="55777"/>
      </dsp:txXfrm>
    </dsp:sp>
    <dsp:sp modelId="{CE00A2A6-4809-4A3B-A281-414200A41A39}">
      <dsp:nvSpPr>
        <dsp:cNvPr id="0" name=""/>
        <dsp:cNvSpPr/>
      </dsp:nvSpPr>
      <dsp:spPr>
        <a:xfrm>
          <a:off x="6258526" y="100140"/>
          <a:ext cx="3365586" cy="2772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Kontakt</a:t>
          </a:r>
          <a:r>
            <a:rPr lang="tr-TR" sz="1800" kern="1200" dirty="0" smtClean="0"/>
            <a:t> iyileşme: boşluk &lt;0,1mm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0,1 -0,5 mm </a:t>
          </a:r>
          <a:r>
            <a:rPr lang="tr-TR" sz="1800" kern="1200" dirty="0" err="1" smtClean="0"/>
            <a:t>Gap</a:t>
          </a:r>
          <a:r>
            <a:rPr lang="tr-TR" sz="1800" kern="1200" dirty="0" smtClean="0"/>
            <a:t> iyileşme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Rijid</a:t>
          </a:r>
          <a:r>
            <a:rPr lang="tr-TR" sz="1800" kern="1200" dirty="0" smtClean="0"/>
            <a:t> </a:t>
          </a:r>
          <a:r>
            <a:rPr lang="tr-TR" sz="1800" kern="1200" dirty="0" err="1" smtClean="0"/>
            <a:t>fiksasyon</a:t>
          </a:r>
          <a:r>
            <a:rPr lang="tr-TR" sz="1800" kern="1200" dirty="0" smtClean="0"/>
            <a:t> gerekli</a:t>
          </a:r>
          <a:endParaRPr lang="tr-TR" sz="1800" kern="1200" dirty="0"/>
        </a:p>
      </dsp:txBody>
      <dsp:txXfrm>
        <a:off x="6339735" y="181349"/>
        <a:ext cx="3203168" cy="2610268"/>
      </dsp:txXfrm>
    </dsp:sp>
    <dsp:sp modelId="{EF0F12FE-637D-4465-9253-8DC537AF554F}">
      <dsp:nvSpPr>
        <dsp:cNvPr id="0" name=""/>
        <dsp:cNvSpPr/>
      </dsp:nvSpPr>
      <dsp:spPr>
        <a:xfrm rot="3121016">
          <a:off x="1984263" y="3531291"/>
          <a:ext cx="1827983" cy="45482"/>
        </a:xfrm>
        <a:custGeom>
          <a:avLst/>
          <a:gdLst/>
          <a:ahLst/>
          <a:cxnLst/>
          <a:rect l="0" t="0" r="0" b="0"/>
          <a:pathLst>
            <a:path>
              <a:moveTo>
                <a:pt x="0" y="22741"/>
              </a:moveTo>
              <a:lnTo>
                <a:pt x="1827983" y="2274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2852556" y="3508333"/>
        <a:ext cx="91399" cy="91399"/>
      </dsp:txXfrm>
    </dsp:sp>
    <dsp:sp modelId="{2EE91775-565D-4066-8AA0-CBC4019A754C}">
      <dsp:nvSpPr>
        <dsp:cNvPr id="0" name=""/>
        <dsp:cNvSpPr/>
      </dsp:nvSpPr>
      <dsp:spPr>
        <a:xfrm>
          <a:off x="3460752" y="3571314"/>
          <a:ext cx="1697530" cy="1406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Sekonder</a:t>
          </a:r>
          <a:r>
            <a:rPr lang="tr-TR" sz="2800" kern="1200" dirty="0" smtClean="0"/>
            <a:t> (</a:t>
          </a:r>
          <a:r>
            <a:rPr lang="tr-TR" sz="2800" kern="1200" dirty="0" err="1" smtClean="0"/>
            <a:t>indirek</a:t>
          </a:r>
          <a:r>
            <a:rPr lang="tr-TR" sz="2800" kern="1200" dirty="0" smtClean="0"/>
            <a:t>) </a:t>
          </a:r>
          <a:endParaRPr lang="tr-TR" sz="2800" kern="1200" dirty="0"/>
        </a:p>
      </dsp:txBody>
      <dsp:txXfrm>
        <a:off x="3501939" y="3612501"/>
        <a:ext cx="1615156" cy="1323867"/>
      </dsp:txXfrm>
    </dsp:sp>
    <dsp:sp modelId="{21833C10-F4C6-46D1-BBB0-180B47B7B2AB}">
      <dsp:nvSpPr>
        <dsp:cNvPr id="0" name=""/>
        <dsp:cNvSpPr/>
      </dsp:nvSpPr>
      <dsp:spPr>
        <a:xfrm>
          <a:off x="5158282" y="4251693"/>
          <a:ext cx="1124993" cy="45482"/>
        </a:xfrm>
        <a:custGeom>
          <a:avLst/>
          <a:gdLst/>
          <a:ahLst/>
          <a:cxnLst/>
          <a:rect l="0" t="0" r="0" b="0"/>
          <a:pathLst>
            <a:path>
              <a:moveTo>
                <a:pt x="0" y="22741"/>
              </a:moveTo>
              <a:lnTo>
                <a:pt x="1124993" y="22741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692654" y="4246310"/>
        <a:ext cx="56249" cy="56249"/>
      </dsp:txXfrm>
    </dsp:sp>
    <dsp:sp modelId="{7B78837C-8023-488E-88D6-26B4F4FD12B3}">
      <dsp:nvSpPr>
        <dsp:cNvPr id="0" name=""/>
        <dsp:cNvSpPr/>
      </dsp:nvSpPr>
      <dsp:spPr>
        <a:xfrm>
          <a:off x="6283275" y="2990107"/>
          <a:ext cx="3403076" cy="2568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Rijid</a:t>
          </a:r>
          <a:r>
            <a:rPr lang="tr-TR" sz="1800" kern="1200" dirty="0" smtClean="0"/>
            <a:t> </a:t>
          </a:r>
          <a:r>
            <a:rPr lang="tr-TR" sz="1800" kern="1200" dirty="0" err="1" smtClean="0"/>
            <a:t>stabilite</a:t>
          </a:r>
          <a:r>
            <a:rPr lang="tr-TR" sz="1800" kern="1200" dirty="0" smtClean="0"/>
            <a:t> yoksa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Fragmentler</a:t>
          </a:r>
          <a:r>
            <a:rPr lang="tr-TR" sz="1800" kern="1200" dirty="0" smtClean="0"/>
            <a:t> arasında 0,5 mm den fazla boşluk varsa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Kallus</a:t>
          </a:r>
          <a:r>
            <a:rPr lang="tr-TR" sz="1800" kern="1200" dirty="0" smtClean="0"/>
            <a:t> dokusuyla iyileşme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/>
        </a:p>
      </dsp:txBody>
      <dsp:txXfrm>
        <a:off x="6358508" y="3065340"/>
        <a:ext cx="3252610" cy="2418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D3BCC-B174-4D47-9874-525BE453A714}" type="datetimeFigureOut">
              <a:rPr lang="tr-TR" smtClean="0"/>
              <a:t>16.04.2021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4962D-5171-4D82-8C8C-F55B626129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182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962D-5171-4D82-8C8C-F55B626129F0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348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C43ED-7093-49FD-9B8A-5DCE90DEA67A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120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64AC7-7A6D-4191-8570-A57C88ACDEC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201DF-46A4-4FA9-BB2B-6D0EAABC120B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47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05749-9129-41E6-A4CD-42AF2BA0DA4A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706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6B1B7-D47B-40D1-B0B9-3E6C578EACD6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41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A28E-CAFE-47B8-B3E3-AA5C907B135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3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CF47E-CF83-47E1-ADE3-1D702140FCA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9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725CF-3BA6-43FF-BFB9-16268B46F30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140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9597E-BEB3-47BC-9C42-8DDDE4C940F4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4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78235-7AEC-4F92-ADF8-3DF7A83863F9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61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D41AE-5689-4BFE-8989-EBD516608BCB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52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13AD2-7523-4A32-A467-DBA8467EB97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69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75C75-9D4E-4A9A-888E-6FC71BB5965D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0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83B0F-37A5-4CA5-B28F-A0B352B3BD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5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4EBFC-BB2B-450D-B8E4-199FCFC251A9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5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DC166-3784-4750-8DCF-D61213F0589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6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C78B2-FFFA-48E9-B84A-2A54143C79A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8C151-41D8-40CD-A0F5-A02A725D652D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19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112988" y="2925337"/>
            <a:ext cx="725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/>
              <a:t>YARA İYİLEŞMESİ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4771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769742" y="1879469"/>
            <a:ext cx="71412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Kas yaralanması; </a:t>
            </a:r>
            <a:r>
              <a:rPr lang="en-US" sz="2400" dirty="0">
                <a:solidFill>
                  <a:prstClr val="white"/>
                </a:solidFill>
              </a:rPr>
              <a:t>la</a:t>
            </a:r>
            <a:r>
              <a:rPr lang="tr-TR" sz="2400" dirty="0">
                <a:solidFill>
                  <a:prstClr val="white"/>
                </a:solidFill>
              </a:rPr>
              <a:t>serasyon</a:t>
            </a:r>
            <a:r>
              <a:rPr lang="en-US" sz="2400" dirty="0">
                <a:solidFill>
                  <a:prstClr val="white"/>
                </a:solidFill>
              </a:rPr>
              <a:t>, </a:t>
            </a:r>
            <a:r>
              <a:rPr lang="tr-TR" sz="2400" dirty="0">
                <a:solidFill>
                  <a:prstClr val="white"/>
                </a:solidFill>
              </a:rPr>
              <a:t>kontüzyon</a:t>
            </a:r>
            <a:r>
              <a:rPr lang="en-US" sz="2400" dirty="0">
                <a:solidFill>
                  <a:prstClr val="white"/>
                </a:solidFill>
              </a:rPr>
              <a:t>,</a:t>
            </a:r>
            <a:r>
              <a:rPr lang="tr-TR" sz="2400" dirty="0">
                <a:solidFill>
                  <a:prstClr val="white"/>
                </a:solidFill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rupt</a:t>
            </a:r>
            <a:r>
              <a:rPr lang="tr-TR" sz="2400" dirty="0">
                <a:solidFill>
                  <a:prstClr val="white"/>
                </a:solidFill>
              </a:rPr>
              <a:t>ur</a:t>
            </a:r>
            <a:r>
              <a:rPr lang="en-US" sz="2400" dirty="0">
                <a:solidFill>
                  <a:prstClr val="white"/>
                </a:solidFill>
              </a:rPr>
              <a:t>, is</a:t>
            </a:r>
            <a:r>
              <a:rPr lang="tr-TR" sz="2400" dirty="0">
                <a:solidFill>
                  <a:prstClr val="white"/>
                </a:solidFill>
              </a:rPr>
              <a:t>kemi ve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tr-TR" sz="2400" dirty="0">
                <a:solidFill>
                  <a:prstClr val="white"/>
                </a:solidFill>
              </a:rPr>
              <a:t>gerilme sonucu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Genellikle kas pasif ekstensiyon durumundayken kas gövdesinin ani kasılması sonucu (penetre bir darbe </a:t>
            </a:r>
            <a:r>
              <a:rPr lang="tr-TR" sz="2400" dirty="0" smtClean="0">
                <a:solidFill>
                  <a:prstClr val="white"/>
                </a:solidFill>
              </a:rPr>
              <a:t>sonucu </a:t>
            </a:r>
            <a:r>
              <a:rPr lang="tr-TR" sz="2400" dirty="0">
                <a:solidFill>
                  <a:prstClr val="white"/>
                </a:solidFill>
              </a:rPr>
              <a:t>oluşanlar hariç</a:t>
            </a:r>
            <a:r>
              <a:rPr lang="tr-TR" sz="2400" dirty="0" smtClean="0">
                <a:solidFill>
                  <a:prstClr val="white"/>
                </a:solidFill>
              </a:rPr>
              <a:t>)</a:t>
            </a:r>
            <a:endParaRPr lang="tr-TR" sz="2400" dirty="0">
              <a:solidFill>
                <a:prstClr val="white"/>
              </a:solidFill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8437418" y="544554"/>
            <a:ext cx="3312286" cy="4858205"/>
            <a:chOff x="8437418" y="544554"/>
            <a:chExt cx="3312286" cy="4858205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7418" y="544554"/>
              <a:ext cx="3059323" cy="4858205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 rot="16200000">
              <a:off x="9531186" y="3184241"/>
              <a:ext cx="4184073" cy="252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050" dirty="0" smtClean="0"/>
                <a:t>https://www.atlantaequine.com/images/fibrotic_myopathy_pic.jpg</a:t>
              </a:r>
              <a:endParaRPr lang="tr-TR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0332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81889" y="1646986"/>
            <a:ext cx="6096000" cy="33478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Kasın hasar görmesi kas liflerinin yırtılması ve vasküler veya bağ dokusu desteğinin bozulması ile sonuçlanır.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Sorun akut veya kronik olabilir ve şiddeti hafif yaralanmalardan tam yırtılmaya kadar değişebilir.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6677890" y="1027546"/>
            <a:ext cx="4949971" cy="4112490"/>
            <a:chOff x="6677890" y="1027546"/>
            <a:chExt cx="4949971" cy="4112490"/>
          </a:xfrm>
        </p:grpSpPr>
        <p:grpSp>
          <p:nvGrpSpPr>
            <p:cNvPr id="6" name="Grup 5"/>
            <p:cNvGrpSpPr/>
            <p:nvPr/>
          </p:nvGrpSpPr>
          <p:grpSpPr>
            <a:xfrm>
              <a:off x="6677890" y="1027546"/>
              <a:ext cx="4949971" cy="4112490"/>
              <a:chOff x="6317673" y="875146"/>
              <a:chExt cx="5628843" cy="4683670"/>
            </a:xfrm>
            <a:solidFill>
              <a:schemeClr val="tx1"/>
            </a:solidFill>
          </p:grpSpPr>
          <p:pic>
            <p:nvPicPr>
              <p:cNvPr id="3" name="Resim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17673" y="875146"/>
                <a:ext cx="5628843" cy="4683670"/>
              </a:xfrm>
              <a:prstGeom prst="rect">
                <a:avLst/>
              </a:prstGeom>
              <a:grpFill/>
            </p:spPr>
          </p:pic>
          <p:sp>
            <p:nvSpPr>
              <p:cNvPr id="5" name="Dikdörtgen 4"/>
              <p:cNvSpPr/>
              <p:nvPr/>
            </p:nvSpPr>
            <p:spPr>
              <a:xfrm>
                <a:off x="6416603" y="5266480"/>
                <a:ext cx="5193506" cy="25391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tr-TR" sz="1050" dirty="0" smtClean="0">
                    <a:solidFill>
                      <a:schemeClr val="bg1"/>
                    </a:solidFill>
                  </a:rPr>
                  <a:t>https://www.epainassist.com/images/types-of-muscle-tears.jpg</a:t>
                </a:r>
                <a:endParaRPr lang="tr-TR" sz="10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Metin kutusu 7"/>
            <p:cNvSpPr txBox="1"/>
            <p:nvPr/>
          </p:nvSpPr>
          <p:spPr>
            <a:xfrm>
              <a:off x="6936148" y="1274618"/>
              <a:ext cx="4433454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 smtClean="0">
                  <a:solidFill>
                    <a:schemeClr val="bg1"/>
                  </a:solidFill>
                </a:rPr>
                <a:t>Kas yırtılmalarının tipleri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21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919406" y="388072"/>
            <a:ext cx="9483692" cy="6002337"/>
            <a:chOff x="919406" y="388072"/>
            <a:chExt cx="9483692" cy="6002337"/>
          </a:xfrm>
        </p:grpSpPr>
        <p:grpSp>
          <p:nvGrpSpPr>
            <p:cNvPr id="6" name="Grup 5"/>
            <p:cNvGrpSpPr/>
            <p:nvPr/>
          </p:nvGrpSpPr>
          <p:grpSpPr>
            <a:xfrm>
              <a:off x="919406" y="388072"/>
              <a:ext cx="9483692" cy="6002337"/>
              <a:chOff x="1057951" y="246063"/>
              <a:chExt cx="9483692" cy="6002337"/>
            </a:xfrm>
          </p:grpSpPr>
          <p:pic>
            <p:nvPicPr>
              <p:cNvPr id="7" name="Resim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7951" y="246063"/>
                <a:ext cx="9483692" cy="6002337"/>
              </a:xfrm>
              <a:prstGeom prst="rect">
                <a:avLst/>
              </a:prstGeom>
            </p:spPr>
          </p:pic>
          <p:sp>
            <p:nvSpPr>
              <p:cNvPr id="8" name="Metin kutusu 7"/>
              <p:cNvSpPr txBox="1"/>
              <p:nvPr/>
            </p:nvSpPr>
            <p:spPr>
              <a:xfrm>
                <a:off x="6572249" y="246063"/>
                <a:ext cx="2257425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600" dirty="0" smtClean="0">
                    <a:solidFill>
                      <a:schemeClr val="bg1"/>
                    </a:solidFill>
                  </a:rPr>
                  <a:t>İskelet kası </a:t>
                </a:r>
                <a:r>
                  <a:rPr lang="tr-TR" sz="1600" dirty="0" err="1" smtClean="0">
                    <a:solidFill>
                      <a:schemeClr val="bg1"/>
                    </a:solidFill>
                  </a:rPr>
                  <a:t>myofiberi</a:t>
                </a:r>
                <a:endParaRPr lang="tr-TR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Metin kutusu 8"/>
              <p:cNvSpPr txBox="1"/>
              <p:nvPr/>
            </p:nvSpPr>
            <p:spPr>
              <a:xfrm>
                <a:off x="4943476" y="957263"/>
                <a:ext cx="142875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solidFill>
                      <a:schemeClr val="bg1"/>
                    </a:solidFill>
                  </a:rPr>
                  <a:t>Kas hasarı</a:t>
                </a:r>
                <a:endParaRPr lang="tr-T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Metin kutusu 9"/>
              <p:cNvSpPr txBox="1"/>
              <p:nvPr/>
            </p:nvSpPr>
            <p:spPr>
              <a:xfrm>
                <a:off x="7837185" y="1326595"/>
                <a:ext cx="2428875" cy="6463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solidFill>
                      <a:schemeClr val="bg1"/>
                    </a:solidFill>
                  </a:rPr>
                  <a:t>1. Kas dejenerasyonu ve yangı</a:t>
                </a:r>
                <a:endParaRPr lang="tr-T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Metin kutusu 10"/>
              <p:cNvSpPr txBox="1"/>
              <p:nvPr/>
            </p:nvSpPr>
            <p:spPr>
              <a:xfrm>
                <a:off x="4443413" y="2228850"/>
                <a:ext cx="2286000" cy="5232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smtClean="0">
                    <a:solidFill>
                      <a:schemeClr val="bg1"/>
                    </a:solidFill>
                  </a:rPr>
                  <a:t>Kas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rupturu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,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myofiberlerin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nekrozu ve yangı</a:t>
                </a:r>
                <a:endParaRPr lang="tr-T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Metin kutusu 11"/>
              <p:cNvSpPr txBox="1"/>
              <p:nvPr/>
            </p:nvSpPr>
            <p:spPr>
              <a:xfrm>
                <a:off x="6729413" y="2013406"/>
                <a:ext cx="1329067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err="1" smtClean="0">
                    <a:solidFill>
                      <a:schemeClr val="bg1"/>
                    </a:solidFill>
                  </a:rPr>
                  <a:t>Satelitte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hücreleri,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myoblastlar</a:t>
                </a:r>
                <a:endParaRPr lang="tr-T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Metin kutusu 12"/>
              <p:cNvSpPr txBox="1"/>
              <p:nvPr/>
            </p:nvSpPr>
            <p:spPr>
              <a:xfrm>
                <a:off x="8172450" y="2245300"/>
                <a:ext cx="2369193" cy="95410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err="1" smtClean="0">
                    <a:solidFill>
                      <a:schemeClr val="bg1"/>
                    </a:solidFill>
                  </a:rPr>
                  <a:t>Growth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faktör salınımı,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satelllite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hücrelerinin aktivasyonu ve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proliferasyonu</a:t>
                </a:r>
                <a:endParaRPr lang="tr-T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Metin kutusu 13"/>
              <p:cNvSpPr txBox="1"/>
              <p:nvPr/>
            </p:nvSpPr>
            <p:spPr>
              <a:xfrm>
                <a:off x="7691778" y="4076511"/>
                <a:ext cx="2849865" cy="36933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solidFill>
                      <a:schemeClr val="bg1"/>
                    </a:solidFill>
                  </a:rPr>
                  <a:t>2. Kas </a:t>
                </a:r>
                <a:r>
                  <a:rPr lang="tr-TR" dirty="0" err="1" smtClean="0">
                    <a:solidFill>
                      <a:schemeClr val="bg1"/>
                    </a:solidFill>
                  </a:rPr>
                  <a:t>rejenerasyonu</a:t>
                </a:r>
                <a:endParaRPr lang="tr-TR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Metin kutusu 14"/>
              <p:cNvSpPr txBox="1"/>
              <p:nvPr/>
            </p:nvSpPr>
            <p:spPr>
              <a:xfrm>
                <a:off x="7447113" y="4523848"/>
                <a:ext cx="2765122" cy="95410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err="1" smtClean="0">
                    <a:solidFill>
                      <a:schemeClr val="bg1"/>
                    </a:solidFill>
                  </a:rPr>
                  <a:t>myoblastlar</a:t>
                </a:r>
                <a:r>
                  <a:rPr lang="tr-TR" sz="1400" dirty="0">
                    <a:solidFill>
                      <a:schemeClr val="bg1"/>
                    </a:solidFill>
                  </a:rPr>
                  <a:t>, </a:t>
                </a:r>
                <a:r>
                  <a:rPr lang="tr-TR" sz="1400" dirty="0" err="1">
                    <a:solidFill>
                      <a:schemeClr val="bg1"/>
                    </a:solidFill>
                  </a:rPr>
                  <a:t>varolan</a:t>
                </a:r>
                <a:r>
                  <a:rPr lang="tr-TR" sz="1400" dirty="0">
                    <a:solidFill>
                      <a:schemeClr val="bg1"/>
                    </a:solidFill>
                  </a:rPr>
                  <a:t> </a:t>
                </a:r>
                <a:r>
                  <a:rPr lang="tr-TR" sz="1400" dirty="0" err="1">
                    <a:solidFill>
                      <a:schemeClr val="bg1"/>
                    </a:solidFill>
                  </a:rPr>
                  <a:t>miyofiberlerin</a:t>
                </a:r>
                <a:r>
                  <a:rPr lang="tr-TR" sz="1400" dirty="0">
                    <a:solidFill>
                      <a:schemeClr val="bg1"/>
                    </a:solidFill>
                  </a:rPr>
                  <a:t> onarımına katılan </a:t>
                </a:r>
                <a:r>
                  <a:rPr lang="tr-TR" sz="1400" dirty="0" err="1">
                    <a:solidFill>
                      <a:schemeClr val="bg1"/>
                    </a:solidFill>
                  </a:rPr>
                  <a:t>myotüpleri</a:t>
                </a:r>
                <a:r>
                  <a:rPr lang="tr-TR" sz="1400" dirty="0">
                    <a:solidFill>
                      <a:schemeClr val="bg1"/>
                    </a:solidFill>
                  </a:rPr>
                  <a:t> oluşturmak için 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birbirleriyle füzyon yapar</a:t>
                </a:r>
                <a:endParaRPr lang="tr-T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Metin kutusu 15"/>
              <p:cNvSpPr txBox="1"/>
              <p:nvPr/>
            </p:nvSpPr>
            <p:spPr>
              <a:xfrm>
                <a:off x="1514475" y="1141929"/>
                <a:ext cx="2457450" cy="6463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solidFill>
                      <a:schemeClr val="bg1"/>
                    </a:solidFill>
                  </a:rPr>
                  <a:t>3.b. Tam ya da </a:t>
                </a:r>
                <a:r>
                  <a:rPr lang="tr-TR" dirty="0" err="1" smtClean="0">
                    <a:solidFill>
                      <a:schemeClr val="bg1"/>
                    </a:solidFill>
                  </a:rPr>
                  <a:t>parsiyel</a:t>
                </a:r>
                <a:r>
                  <a:rPr lang="tr-TR" dirty="0" smtClean="0">
                    <a:solidFill>
                      <a:schemeClr val="bg1"/>
                    </a:solidFill>
                  </a:rPr>
                  <a:t> kas iyileşmesi</a:t>
                </a:r>
                <a:endParaRPr lang="tr-T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Metin kutusu 16"/>
              <p:cNvSpPr txBox="1"/>
              <p:nvPr/>
            </p:nvSpPr>
            <p:spPr>
              <a:xfrm>
                <a:off x="1400175" y="4631569"/>
                <a:ext cx="2571750" cy="6463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800"/>
                  </a:spcAft>
                </a:pPr>
                <a:r>
                  <a:rPr lang="tr-TR" dirty="0" smtClean="0">
                    <a:solidFill>
                      <a:schemeClr val="bg1"/>
                    </a:solidFill>
                  </a:rPr>
                  <a:t>3.a.Kas </a:t>
                </a:r>
                <a:r>
                  <a:rPr lang="tr-TR" dirty="0" err="1" smtClean="0">
                    <a:solidFill>
                      <a:schemeClr val="bg1"/>
                    </a:solidFill>
                  </a:rPr>
                  <a:t>fibrosisi</a:t>
                </a:r>
                <a:endParaRPr lang="tr-TR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Metin kutusu 17"/>
              <p:cNvSpPr txBox="1"/>
              <p:nvPr/>
            </p:nvSpPr>
            <p:spPr>
              <a:xfrm>
                <a:off x="4399622" y="5509736"/>
                <a:ext cx="2800350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smtClean="0">
                    <a:solidFill>
                      <a:schemeClr val="bg1"/>
                    </a:solidFill>
                  </a:rPr>
                  <a:t>TGF-1</a:t>
                </a:r>
                <a:r>
                  <a:rPr lang="el-GR" sz="1400" dirty="0" smtClean="0">
                    <a:solidFill>
                      <a:schemeClr val="bg1"/>
                    </a:solidFill>
                  </a:rPr>
                  <a:t>β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varlığı kas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fibrosisi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gelişiminde rol oynar</a:t>
                </a:r>
              </a:p>
              <a:p>
                <a:endParaRPr lang="tr-T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Metin kutusu 18"/>
              <p:cNvSpPr txBox="1"/>
              <p:nvPr/>
            </p:nvSpPr>
            <p:spPr>
              <a:xfrm>
                <a:off x="1057951" y="2650133"/>
                <a:ext cx="1999574" cy="95410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err="1" smtClean="0">
                    <a:solidFill>
                      <a:schemeClr val="bg1"/>
                    </a:solidFill>
                  </a:rPr>
                  <a:t>Fibroblastların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ve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ekstraselüler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matriksin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(ESM) birikimi, </a:t>
                </a:r>
                <a:r>
                  <a:rPr lang="tr-TR" sz="1400" dirty="0" err="1" smtClean="0">
                    <a:solidFill>
                      <a:schemeClr val="bg1"/>
                    </a:solidFill>
                  </a:rPr>
                  <a:t>skar</a:t>
                </a:r>
                <a:r>
                  <a:rPr lang="tr-TR" sz="1400" dirty="0" smtClean="0">
                    <a:solidFill>
                      <a:schemeClr val="bg1"/>
                    </a:solidFill>
                  </a:rPr>
                  <a:t> doku</a:t>
                </a:r>
                <a:endParaRPr lang="tr-T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Metin kutusu 22"/>
              <p:cNvSpPr txBox="1"/>
              <p:nvPr/>
            </p:nvSpPr>
            <p:spPr>
              <a:xfrm>
                <a:off x="1285875" y="3563906"/>
                <a:ext cx="1114425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tr-TR" dirty="0"/>
              </a:p>
            </p:txBody>
          </p:sp>
        </p:grpSp>
        <p:sp>
          <p:nvSpPr>
            <p:cNvPr id="3" name="Metin kutusu 2"/>
            <p:cNvSpPr txBox="1"/>
            <p:nvPr/>
          </p:nvSpPr>
          <p:spPr>
            <a:xfrm>
              <a:off x="8201891" y="5870575"/>
              <a:ext cx="1898073" cy="37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solidFill>
                    <a:schemeClr val="bg1"/>
                  </a:solidFill>
                </a:rPr>
                <a:t>Laumonier, 2014</a:t>
              </a:r>
              <a:endParaRPr lang="tr-T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209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86691" y="1301197"/>
            <a:ext cx="6594763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/>
              <a:t>Hemostaz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/>
              <a:t>Hematom (ödem ve iskemi bitişik yırtılmış kas liflerinin nekrozu)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/>
              <a:t>Yangı (ilk 24-72 saat boyunca nötrofil ve makrofajın nekrotik kalıntıları uzaklaştırması)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/>
              <a:t>Onarım hasarlı liflere vasküler beslenmenin yeniden sağlanmasına </a:t>
            </a:r>
            <a:r>
              <a:rPr lang="tr-TR" sz="2400" dirty="0" smtClean="0"/>
              <a:t>bağlı</a:t>
            </a:r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116" y="633657"/>
            <a:ext cx="4048095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45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61530" y="597568"/>
            <a:ext cx="108082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prstClr val="white"/>
                </a:solidFill>
              </a:rPr>
              <a:t>Onarım yaralanmanın ciddiyetine ve kas boşluğunun büyüklüğüne bağlı olarak </a:t>
            </a:r>
          </a:p>
          <a:p>
            <a:pPr lvl="0"/>
            <a:r>
              <a:rPr lang="tr-TR" sz="2400" dirty="0">
                <a:solidFill>
                  <a:prstClr val="white"/>
                </a:solidFill>
              </a:rPr>
              <a:t>           fonksiyonel myofiberlerin rejenerasyonu</a:t>
            </a:r>
          </a:p>
          <a:p>
            <a:pPr lvl="0"/>
            <a:r>
              <a:rPr lang="tr-TR" sz="2400" dirty="0">
                <a:solidFill>
                  <a:prstClr val="white"/>
                </a:solidFill>
              </a:rPr>
              <a:t>           fibröz skar dokusu oluşumu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prstClr val="white"/>
                </a:solidFill>
              </a:rPr>
              <a:t>Skar dokusu üretimi ile onarım, tekrarlayan yaralanma şansının yüksek olması ve kas kasılma kuvvetinde yaklaşık % 50'lik bir azalma olması nedeniyle arzu edilmez.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3270172" y="3275224"/>
            <a:ext cx="5325455" cy="3274814"/>
            <a:chOff x="3402909" y="3435303"/>
            <a:chExt cx="5325455" cy="327481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2909" y="3435303"/>
              <a:ext cx="5325455" cy="3274814"/>
            </a:xfrm>
            <a:prstGeom prst="rect">
              <a:avLst/>
            </a:prstGeom>
          </p:spPr>
        </p:pic>
        <p:sp>
          <p:nvSpPr>
            <p:cNvPr id="5" name="Metin kutusu 4"/>
            <p:cNvSpPr txBox="1"/>
            <p:nvPr/>
          </p:nvSpPr>
          <p:spPr>
            <a:xfrm>
              <a:off x="5402439" y="6433118"/>
              <a:ext cx="1662545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Sato ve ark., 2014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320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85646" y="2055323"/>
            <a:ext cx="5330245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tr-TR" sz="2400" dirty="0" smtClean="0">
                <a:solidFill>
                  <a:prstClr val="white"/>
                </a:solidFill>
              </a:rPr>
              <a:t>Kas </a:t>
            </a:r>
            <a:r>
              <a:rPr lang="tr-TR" sz="2400" dirty="0">
                <a:solidFill>
                  <a:prstClr val="white"/>
                </a:solidFill>
              </a:rPr>
              <a:t>iyileşmesinin düzgün olması için;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Vaskülarizasyonun iyi olması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Yeterli myoblast miktarı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Yeterli innervasyon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Yeterince süre </a:t>
            </a:r>
            <a:r>
              <a:rPr lang="tr-TR" sz="2400" dirty="0" smtClean="0">
                <a:solidFill>
                  <a:prstClr val="white"/>
                </a:solidFill>
              </a:rPr>
              <a:t>immobilizasyon</a:t>
            </a:r>
            <a:endParaRPr lang="tr-TR" sz="2400" dirty="0">
              <a:solidFill>
                <a:prstClr val="white"/>
              </a:solidFill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6082146" y="982662"/>
            <a:ext cx="5791199" cy="5097756"/>
            <a:chOff x="5624946" y="793750"/>
            <a:chExt cx="6096000" cy="5473370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4946" y="793750"/>
              <a:ext cx="6096000" cy="5076825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7460673" y="5870575"/>
              <a:ext cx="2568394" cy="39654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solidFill>
                    <a:schemeClr val="bg1"/>
                  </a:solidFill>
                </a:rPr>
                <a:t>Forcina ve ark., 2020</a:t>
              </a:r>
              <a:endParaRPr lang="tr-T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4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73729" y="2618510"/>
            <a:ext cx="10131425" cy="1456267"/>
          </a:xfrm>
        </p:spPr>
        <p:txBody>
          <a:bodyPr/>
          <a:lstStyle/>
          <a:p>
            <a:pPr algn="ctr"/>
            <a:r>
              <a:rPr lang="tr-TR" dirty="0" smtClean="0"/>
              <a:t>Tendo iyileşmesi</a:t>
            </a:r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290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5802" y="415636"/>
            <a:ext cx="10131425" cy="733991"/>
          </a:xfrm>
        </p:spPr>
        <p:txBody>
          <a:bodyPr/>
          <a:lstStyle/>
          <a:p>
            <a:pPr algn="ctr"/>
            <a:r>
              <a:rPr lang="tr-TR" cap="none" dirty="0" smtClean="0"/>
              <a:t>Bir tendonun yapısı</a:t>
            </a:r>
            <a:endParaRPr lang="tr-TR" cap="none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95" y="1149627"/>
            <a:ext cx="9425748" cy="53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94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073426" y="1292087"/>
            <a:ext cx="4512365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002060"/>
                </a:solidFill>
              </a:rPr>
              <a:t>Ekstrinsik </a:t>
            </a:r>
            <a:r>
              <a:rPr lang="tr-TR" sz="2400" dirty="0" smtClean="0">
                <a:solidFill>
                  <a:srgbClr val="002060"/>
                </a:solidFill>
              </a:rPr>
              <a:t>İyileşme</a:t>
            </a: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synovial</a:t>
            </a:r>
            <a:r>
              <a:rPr lang="tr-TR" sz="2400" dirty="0"/>
              <a:t> kılıftan, paratenon ya da epitenondan hücrelerin akını&gt;&gt;&gt; fagositoz, fibroplasia, kollagen birikimi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Aşırı adezyon gerçekleşir</a:t>
            </a:r>
            <a:endParaRPr lang="en-US" sz="24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6162260" y="1292087"/>
            <a:ext cx="4492487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002060"/>
                </a:solidFill>
              </a:rPr>
              <a:t>İntrinsik </a:t>
            </a:r>
            <a:r>
              <a:rPr lang="tr-TR" sz="2400" dirty="0" smtClean="0">
                <a:solidFill>
                  <a:srgbClr val="002060"/>
                </a:solidFill>
              </a:rPr>
              <a:t>iyileşme</a:t>
            </a:r>
            <a:endParaRPr lang="tr-TR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Synovial kılıflı tendolarda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Epitenon ve endotenon etkili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Minimal adezyon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Yeterli immobilizasyonla teşvik edilebilir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677666" y="4135328"/>
            <a:ext cx="10969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2400" dirty="0">
                <a:solidFill>
                  <a:prstClr val="white"/>
                </a:solidFill>
              </a:rPr>
              <a:t>Yangı (ilk 72 saat)&gt;&gt;&gt;onarım (4-6 hafta sürer)&gt;&gt;olgunlaşma (120 gün kadar</a:t>
            </a:r>
            <a:r>
              <a:rPr lang="tr-TR" sz="2400" dirty="0" smtClean="0">
                <a:solidFill>
                  <a:prstClr val="white"/>
                </a:solidFill>
              </a:rPr>
              <a:t>)</a:t>
            </a:r>
          </a:p>
          <a:p>
            <a:pPr lvl="0"/>
            <a:endParaRPr lang="tr-TR" sz="2400" dirty="0">
              <a:solidFill>
                <a:prstClr val="white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rgbClr val="FFC000"/>
                </a:solidFill>
              </a:rPr>
              <a:t>Gerilme kuvvetinin normale dönmesi için 240 gün kadar beklenmeli</a:t>
            </a:r>
            <a:r>
              <a:rPr lang="tr-TR" sz="2400" dirty="0" smtClean="0">
                <a:solidFill>
                  <a:srgbClr val="FFC000"/>
                </a:solidFill>
              </a:rPr>
              <a:t>!</a:t>
            </a:r>
            <a:endParaRPr lang="tr-TR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0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64705" y="2864944"/>
            <a:ext cx="10131425" cy="1000539"/>
          </a:xfrm>
        </p:spPr>
        <p:txBody>
          <a:bodyPr/>
          <a:lstStyle/>
          <a:p>
            <a:pPr algn="ctr"/>
            <a:r>
              <a:rPr lang="tr-TR" dirty="0">
                <a:solidFill>
                  <a:prstClr val="white"/>
                </a:solidFill>
              </a:rPr>
              <a:t>SPOR atı bakımı</a:t>
            </a:r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18" y="136561"/>
            <a:ext cx="3299225" cy="272486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5" y="3938415"/>
            <a:ext cx="4124974" cy="230998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43" y="3938415"/>
            <a:ext cx="3476573" cy="231350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05" y="136561"/>
            <a:ext cx="3647660" cy="27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rup 20"/>
          <p:cNvGrpSpPr/>
          <p:nvPr/>
        </p:nvGrpSpPr>
        <p:grpSpPr>
          <a:xfrm>
            <a:off x="1779516" y="207819"/>
            <a:ext cx="8486544" cy="6456218"/>
            <a:chOff x="1902699" y="193964"/>
            <a:chExt cx="8486544" cy="6456218"/>
          </a:xfrm>
        </p:grpSpPr>
        <p:grpSp>
          <p:nvGrpSpPr>
            <p:cNvPr id="10" name="Grup 9"/>
            <p:cNvGrpSpPr/>
            <p:nvPr/>
          </p:nvGrpSpPr>
          <p:grpSpPr>
            <a:xfrm>
              <a:off x="1902699" y="193964"/>
              <a:ext cx="8486544" cy="6456218"/>
              <a:chOff x="2070620" y="304800"/>
              <a:chExt cx="8486544" cy="6456218"/>
            </a:xfrm>
          </p:grpSpPr>
          <p:grpSp>
            <p:nvGrpSpPr>
              <p:cNvPr id="6" name="Grup 5"/>
              <p:cNvGrpSpPr/>
              <p:nvPr/>
            </p:nvGrpSpPr>
            <p:grpSpPr>
              <a:xfrm>
                <a:off x="2070620" y="304800"/>
                <a:ext cx="8486544" cy="6456218"/>
                <a:chOff x="204949" y="-988019"/>
                <a:chExt cx="8650974" cy="6858594"/>
              </a:xfrm>
            </p:grpSpPr>
            <p:pic>
              <p:nvPicPr>
                <p:cNvPr id="5" name="Resim 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04949" y="-988019"/>
                  <a:ext cx="8650974" cy="6858594"/>
                </a:xfrm>
                <a:prstGeom prst="rect">
                  <a:avLst/>
                </a:prstGeom>
              </p:spPr>
            </p:pic>
            <p:sp>
              <p:nvSpPr>
                <p:cNvPr id="7" name="Dikdörtgen 6"/>
                <p:cNvSpPr/>
                <p:nvPr/>
              </p:nvSpPr>
              <p:spPr>
                <a:xfrm>
                  <a:off x="204949" y="5609932"/>
                  <a:ext cx="6473835" cy="26064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tr-TR" sz="1000" dirty="0" smtClean="0">
                      <a:solidFill>
                        <a:schemeClr val="bg1"/>
                      </a:solidFill>
                    </a:rPr>
                    <a:t>http://www.shieldhealthcare.com/community/wp-content/uploads/2015/07/Stages-of-Healing_image.jpg</a:t>
                  </a:r>
                  <a:endParaRPr lang="tr-TR" sz="1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" name="Metin kutusu 7"/>
              <p:cNvSpPr txBox="1"/>
              <p:nvPr/>
            </p:nvSpPr>
            <p:spPr>
              <a:xfrm>
                <a:off x="4569843" y="429491"/>
                <a:ext cx="3548922" cy="5232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2800" dirty="0" smtClean="0">
                    <a:solidFill>
                      <a:schemeClr val="bg1"/>
                    </a:solidFill>
                  </a:rPr>
                  <a:t> YARA İYİLEŞMESİ</a:t>
                </a:r>
                <a:endParaRPr lang="tr-TR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Metin kutusu 10"/>
            <p:cNvSpPr txBox="1"/>
            <p:nvPr/>
          </p:nvSpPr>
          <p:spPr>
            <a:xfrm>
              <a:off x="4666279" y="1274618"/>
              <a:ext cx="1479692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Pıhtı oluşumu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Metin kutusu 11"/>
            <p:cNvSpPr txBox="1"/>
            <p:nvPr/>
          </p:nvSpPr>
          <p:spPr>
            <a:xfrm>
              <a:off x="2881746" y="2930065"/>
              <a:ext cx="858981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solidFill>
                    <a:schemeClr val="bg1"/>
                  </a:solidFill>
                </a:rPr>
                <a:t>F</a:t>
              </a:r>
              <a:r>
                <a:rPr lang="tr-TR" sz="1200" dirty="0" smtClean="0">
                  <a:solidFill>
                    <a:schemeClr val="bg1"/>
                  </a:solidFill>
                </a:rPr>
                <a:t>ibroblast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Metin kutusu 12"/>
            <p:cNvSpPr txBox="1"/>
            <p:nvPr/>
          </p:nvSpPr>
          <p:spPr>
            <a:xfrm>
              <a:off x="3020292" y="3195271"/>
              <a:ext cx="831272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Makrofaj 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Metin kutusu 13"/>
            <p:cNvSpPr txBox="1"/>
            <p:nvPr/>
          </p:nvSpPr>
          <p:spPr>
            <a:xfrm>
              <a:off x="2881746" y="3598976"/>
              <a:ext cx="969818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Kan damarı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Metin kutusu 14"/>
            <p:cNvSpPr txBox="1"/>
            <p:nvPr/>
          </p:nvSpPr>
          <p:spPr>
            <a:xfrm>
              <a:off x="6483927" y="2576945"/>
              <a:ext cx="734291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Kabuk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4283908" y="4287718"/>
              <a:ext cx="1122217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Prolifere olan fibroblastlar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Metin kutusu 16"/>
            <p:cNvSpPr txBox="1"/>
            <p:nvPr/>
          </p:nvSpPr>
          <p:spPr>
            <a:xfrm>
              <a:off x="3990109" y="4797129"/>
              <a:ext cx="1580844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dirty="0" smtClean="0">
                  <a:solidFill>
                    <a:schemeClr val="bg1"/>
                  </a:solidFill>
                </a:rPr>
                <a:t>Subkutan yağ doku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6055862" y="5408910"/>
              <a:ext cx="119006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smtClean="0">
                  <a:solidFill>
                    <a:schemeClr val="bg1"/>
                  </a:solidFill>
                </a:rPr>
                <a:t>Yeni iyileşmiş epidermis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6083571" y="5931853"/>
              <a:ext cx="119006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smtClean="0">
                  <a:solidFill>
                    <a:schemeClr val="bg1"/>
                  </a:solidFill>
                </a:rPr>
                <a:t>Yeni iyileşmiş dermis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2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260780" y="2131209"/>
            <a:ext cx="9822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prstClr val="white"/>
                </a:solidFill>
              </a:rPr>
              <a:t>Atın güzel görünmesi ve rahatlaması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prstClr val="white"/>
                </a:solidFill>
              </a:rPr>
              <a:t>Her türlü yaralanmalara ve deri problemlerine karşı atın vücudunu incelemek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prstClr val="white"/>
                </a:solidFill>
              </a:rPr>
              <a:t>K</a:t>
            </a:r>
            <a:r>
              <a:rPr lang="da-DK" sz="2800" dirty="0">
                <a:solidFill>
                  <a:prstClr val="white"/>
                </a:solidFill>
              </a:rPr>
              <a:t>an dolasimini </a:t>
            </a:r>
            <a:r>
              <a:rPr lang="tr-TR" sz="2800" dirty="0">
                <a:solidFill>
                  <a:prstClr val="white"/>
                </a:solidFill>
              </a:rPr>
              <a:t>artırmak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prstClr val="white"/>
                </a:solidFill>
              </a:rPr>
              <a:t>Deride bulunan</a:t>
            </a:r>
            <a:r>
              <a:rPr lang="en-US" sz="2800" dirty="0">
                <a:solidFill>
                  <a:prstClr val="white"/>
                </a:solidFill>
              </a:rPr>
              <a:t> doğal yağların </a:t>
            </a:r>
            <a:r>
              <a:rPr lang="tr-TR" sz="2800" dirty="0">
                <a:solidFill>
                  <a:prstClr val="white"/>
                </a:solidFill>
              </a:rPr>
              <a:t>kılların</a:t>
            </a:r>
            <a:r>
              <a:rPr lang="en-US" sz="2800" dirty="0">
                <a:solidFill>
                  <a:prstClr val="white"/>
                </a:solidFill>
              </a:rPr>
              <a:t> içine salınmasın</a:t>
            </a:r>
            <a:r>
              <a:rPr lang="tr-TR" sz="2800" dirty="0">
                <a:solidFill>
                  <a:prstClr val="white"/>
                </a:solidFill>
              </a:rPr>
              <a:t>ı sağlamak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prstClr val="white"/>
                </a:solidFill>
              </a:rPr>
              <a:t>At ve binici/sahip arasında güven bağı oluşturmak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4267202" y="859843"/>
            <a:ext cx="336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>
                <a:solidFill>
                  <a:srgbClr val="FFC000"/>
                </a:solidFill>
              </a:rPr>
              <a:t>Tımar</a:t>
            </a:r>
            <a:endParaRPr lang="tr-TR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6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2160" t="5853" r="12682" b="5697"/>
          <a:stretch/>
        </p:blipFill>
        <p:spPr>
          <a:xfrm>
            <a:off x="2226365" y="399482"/>
            <a:ext cx="7801156" cy="61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77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3087756" y="381000"/>
            <a:ext cx="6096000" cy="6096000"/>
            <a:chOff x="3087756" y="381000"/>
            <a:chExt cx="6096000" cy="6096000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7756" y="381000"/>
              <a:ext cx="6096000" cy="6096000"/>
            </a:xfrm>
            <a:prstGeom prst="rect">
              <a:avLst/>
            </a:prstGeom>
          </p:spPr>
        </p:pic>
        <p:sp>
          <p:nvSpPr>
            <p:cNvPr id="3" name="Dikdörtgen 2"/>
            <p:cNvSpPr/>
            <p:nvPr/>
          </p:nvSpPr>
          <p:spPr>
            <a:xfrm rot="16200000">
              <a:off x="6674595" y="3550326"/>
              <a:ext cx="47105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>
                  <a:solidFill>
                    <a:schemeClr val="bg1"/>
                  </a:solidFill>
                </a:rPr>
                <a:t>https://ae01.alicdn.com/kf/HTB18PzEbGSs3KVjSZPiq6AsiVXaT/10-IN-1-Horse-Grooming-Tool-Set-Cleaning-Kit-Mane-Tail-Comb-Massage-Curry-Brush-Sweat.jpg_960x960.jpg</a:t>
              </a:r>
              <a:endParaRPr lang="tr-TR" sz="7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6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203441" y="405109"/>
            <a:ext cx="3024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1. Atınızı sabitleyin</a:t>
            </a:r>
            <a:endParaRPr lang="tr-TR" sz="2400" b="1" dirty="0">
              <a:solidFill>
                <a:srgbClr val="333333"/>
              </a:solidFill>
              <a:effectLst/>
              <a:latin typeface="Fira San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724891" y="5159495"/>
            <a:ext cx="9074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Atınızın ürkmesi ve geriye doğru bir hareketle kaçmaya çalışması durumunda daima hızlı </a:t>
            </a:r>
            <a:r>
              <a:rPr lang="tr-TR" sz="2400" dirty="0" smtClean="0"/>
              <a:t>çözülebilecek bir düğüm </a:t>
            </a:r>
            <a:r>
              <a:rPr lang="tr-TR" sz="2400" dirty="0"/>
              <a:t>kullanın.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3225942" y="866774"/>
            <a:ext cx="5682529" cy="4246555"/>
            <a:chOff x="3225942" y="866774"/>
            <a:chExt cx="5682529" cy="4246555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5942" y="866774"/>
              <a:ext cx="5682529" cy="4246555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3879273" y="4805552"/>
              <a:ext cx="47659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https://lh4.googleusercontent.com/06H0KCZ3H0fJug8x05vS7fb-rrkv_DDtNlEecej1QuQ-UrvGWzYjo4dl5S6P3tHFIi8nGEZDiPfx_7T9vIBQ_xNdaGw_lRem4rruCk2dCpqCj_8ruX22e7i4HvG9iiDUhb1qG_tb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8406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080655" y="5295543"/>
            <a:ext cx="10099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dirty="0" smtClean="0">
                <a:solidFill>
                  <a:prstClr val="white"/>
                </a:solidFill>
              </a:rPr>
              <a:t>Maya </a:t>
            </a:r>
            <a:r>
              <a:rPr lang="tr-TR" sz="2400" dirty="0">
                <a:solidFill>
                  <a:prstClr val="white"/>
                </a:solidFill>
              </a:rPr>
              <a:t>demiri ile ayak içlerini, kaba partikülleri fırçalayıp temizleyin. Ayak sağlığı için tırnak içlerinin temizlenmesi çok </a:t>
            </a:r>
            <a:r>
              <a:rPr lang="tr-TR" sz="2400" dirty="0" smtClean="0">
                <a:solidFill>
                  <a:prstClr val="white"/>
                </a:solidFill>
              </a:rPr>
              <a:t>önemlidir.</a:t>
            </a:r>
            <a:endParaRPr lang="tr-TR" sz="2400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918880" y="612840"/>
            <a:ext cx="4613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i="0" dirty="0" smtClean="0">
                <a:solidFill>
                  <a:srgbClr val="80008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tr-TR" sz="2400" b="1" dirty="0">
                <a:solidFill>
                  <a:srgbClr val="800080"/>
                </a:solidFill>
                <a:latin typeface="Arial" panose="020B0604020202020204" pitchFamily="34" charset="0"/>
              </a:rPr>
              <a:t>Atınızın toynaklarını </a:t>
            </a:r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kaldırın</a:t>
            </a:r>
            <a:endParaRPr lang="tr-TR" sz="2400" dirty="0"/>
          </a:p>
        </p:txBody>
      </p:sp>
      <p:grpSp>
        <p:nvGrpSpPr>
          <p:cNvPr id="11" name="Grup 10"/>
          <p:cNvGrpSpPr/>
          <p:nvPr/>
        </p:nvGrpSpPr>
        <p:grpSpPr>
          <a:xfrm>
            <a:off x="2880015" y="1074505"/>
            <a:ext cx="6319404" cy="4221038"/>
            <a:chOff x="2880015" y="1074505"/>
            <a:chExt cx="6319404" cy="4221038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0015" y="1074505"/>
              <a:ext cx="6319404" cy="4221038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2880015" y="4987766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https://lh6.googleusercontent.com/h_Jlg7yH_d52ZmpIWXK9txRZeRGQJpQJQqH8VTO0bNHqC5jnMP_6zxqtcyp520PdsTzQYlTjAhUw7-DMdR16CQ5SNmJC-WRS-15bunLYGAXnpLhQWPq94a1a3LPWZAqpiURaLYYr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8216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486443" y="1535172"/>
            <a:ext cx="59879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Plastik</a:t>
            </a:r>
            <a:r>
              <a:rPr lang="en-US" sz="2400" dirty="0">
                <a:solidFill>
                  <a:prstClr val="white"/>
                </a:solidFill>
              </a:rPr>
              <a:t> bir ka</a:t>
            </a:r>
            <a:r>
              <a:rPr lang="tr-TR" sz="2400" dirty="0">
                <a:solidFill>
                  <a:prstClr val="white"/>
                </a:solidFill>
              </a:rPr>
              <a:t>ş</a:t>
            </a:r>
            <a:r>
              <a:rPr lang="en-US" sz="2400" dirty="0">
                <a:solidFill>
                  <a:prstClr val="white"/>
                </a:solidFill>
              </a:rPr>
              <a:t>a</a:t>
            </a:r>
            <a:r>
              <a:rPr lang="tr-TR" sz="2400" dirty="0">
                <a:solidFill>
                  <a:prstClr val="white"/>
                </a:solidFill>
              </a:rPr>
              <a:t>ğı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tr-TR" sz="2400" dirty="0">
                <a:solidFill>
                  <a:prstClr val="white"/>
                </a:solidFill>
              </a:rPr>
              <a:t>yardımıyla dairesel hareketlerle ve kılların çıkış yönünün aksine doğru</a:t>
            </a:r>
            <a:r>
              <a:rPr lang="en-US" sz="2400" dirty="0">
                <a:solidFill>
                  <a:prstClr val="white"/>
                </a:solidFill>
              </a:rPr>
              <a:t> v</a:t>
            </a:r>
            <a:r>
              <a:rPr lang="tr-TR" sz="2400" dirty="0">
                <a:solidFill>
                  <a:prstClr val="white"/>
                </a:solidFill>
              </a:rPr>
              <a:t>ü</a:t>
            </a:r>
            <a:r>
              <a:rPr lang="en-US" sz="2400" dirty="0">
                <a:solidFill>
                  <a:prstClr val="white"/>
                </a:solidFill>
              </a:rPr>
              <a:t>cudunu t</a:t>
            </a:r>
            <a:r>
              <a:rPr lang="tr-TR" sz="2400" dirty="0">
                <a:solidFill>
                  <a:prstClr val="white"/>
                </a:solidFill>
              </a:rPr>
              <a:t>ımarlayın</a:t>
            </a:r>
            <a:r>
              <a:rPr lang="en-US" sz="2400" dirty="0">
                <a:solidFill>
                  <a:prstClr val="white"/>
                </a:solidFill>
              </a:rPr>
              <a:t>.</a:t>
            </a:r>
            <a:r>
              <a:rPr lang="tr-TR" sz="2400" dirty="0">
                <a:solidFill>
                  <a:prstClr val="white"/>
                </a:solidFill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Ayni</a:t>
            </a:r>
            <a:r>
              <a:rPr lang="en-US" sz="2400" dirty="0">
                <a:solidFill>
                  <a:prstClr val="white"/>
                </a:solidFill>
              </a:rPr>
              <a:t> hareketi at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n boynundan kuyru</a:t>
            </a:r>
            <a:r>
              <a:rPr lang="tr-TR" sz="2400" dirty="0">
                <a:solidFill>
                  <a:prstClr val="white"/>
                </a:solidFill>
              </a:rPr>
              <a:t>ğ</a:t>
            </a:r>
            <a:r>
              <a:rPr lang="en-US" sz="2400" dirty="0">
                <a:solidFill>
                  <a:prstClr val="white"/>
                </a:solidFill>
              </a:rPr>
              <a:t>una </a:t>
            </a:r>
            <a:r>
              <a:rPr lang="tr-TR" sz="2400" dirty="0">
                <a:solidFill>
                  <a:prstClr val="white"/>
                </a:solidFill>
              </a:rPr>
              <a:t>doğru</a:t>
            </a:r>
            <a:r>
              <a:rPr lang="en-US" sz="2400" dirty="0">
                <a:solidFill>
                  <a:prstClr val="white"/>
                </a:solidFill>
              </a:rPr>
              <a:t> tek hareketlede yapabilirsiniz.</a:t>
            </a:r>
            <a:r>
              <a:rPr lang="tr-TR" sz="2400" dirty="0">
                <a:solidFill>
                  <a:prstClr val="white"/>
                </a:solidFill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white"/>
                </a:solidFill>
              </a:rPr>
              <a:t>Bu i</a:t>
            </a:r>
            <a:r>
              <a:rPr lang="tr-TR" sz="2400" dirty="0">
                <a:solidFill>
                  <a:prstClr val="white"/>
                </a:solidFill>
              </a:rPr>
              <a:t>ş</a:t>
            </a:r>
            <a:r>
              <a:rPr lang="en-US" sz="2400" dirty="0">
                <a:solidFill>
                  <a:prstClr val="white"/>
                </a:solidFill>
              </a:rPr>
              <a:t>lem hem at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n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z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n derisini kontrol etmenizi ve her t</a:t>
            </a:r>
            <a:r>
              <a:rPr lang="tr-TR" sz="2400" dirty="0">
                <a:solidFill>
                  <a:prstClr val="white"/>
                </a:solidFill>
              </a:rPr>
              <a:t>ü</a:t>
            </a:r>
            <a:r>
              <a:rPr lang="en-US" sz="2400" dirty="0">
                <a:solidFill>
                  <a:prstClr val="white"/>
                </a:solidFill>
              </a:rPr>
              <a:t>rl</a:t>
            </a:r>
            <a:r>
              <a:rPr lang="tr-TR" sz="2400" dirty="0">
                <a:solidFill>
                  <a:prstClr val="white"/>
                </a:solidFill>
              </a:rPr>
              <a:t>ü</a:t>
            </a:r>
            <a:r>
              <a:rPr lang="en-US" sz="2400" dirty="0">
                <a:solidFill>
                  <a:prstClr val="white"/>
                </a:solidFill>
              </a:rPr>
              <a:t> yaralanmay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 g</a:t>
            </a:r>
            <a:r>
              <a:rPr lang="tr-TR" sz="2400" dirty="0">
                <a:solidFill>
                  <a:prstClr val="white"/>
                </a:solidFill>
              </a:rPr>
              <a:t>ö</a:t>
            </a:r>
            <a:r>
              <a:rPr lang="en-US" sz="2400" dirty="0">
                <a:solidFill>
                  <a:prstClr val="white"/>
                </a:solidFill>
              </a:rPr>
              <a:t>zlemenize hem</a:t>
            </a:r>
            <a:r>
              <a:rPr lang="tr-TR" sz="2400" dirty="0">
                <a:solidFill>
                  <a:prstClr val="white"/>
                </a:solidFill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de kan dola</a:t>
            </a:r>
            <a:r>
              <a:rPr lang="tr-TR" sz="2400" dirty="0">
                <a:solidFill>
                  <a:prstClr val="white"/>
                </a:solidFill>
              </a:rPr>
              <a:t>şı</a:t>
            </a:r>
            <a:r>
              <a:rPr lang="en-US" sz="2400" dirty="0">
                <a:solidFill>
                  <a:prstClr val="white"/>
                </a:solidFill>
              </a:rPr>
              <a:t>m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n</a:t>
            </a:r>
            <a:r>
              <a:rPr lang="tr-TR" sz="2400" dirty="0">
                <a:solidFill>
                  <a:prstClr val="white"/>
                </a:solidFill>
              </a:rPr>
              <a:t>ı </a:t>
            </a:r>
            <a:r>
              <a:rPr lang="en-US" sz="2400" dirty="0">
                <a:solidFill>
                  <a:prstClr val="white"/>
                </a:solidFill>
              </a:rPr>
              <a:t>harekete ge</a:t>
            </a:r>
            <a:r>
              <a:rPr lang="tr-TR" sz="2400" dirty="0">
                <a:solidFill>
                  <a:prstClr val="white"/>
                </a:solidFill>
              </a:rPr>
              <a:t>ç</a:t>
            </a:r>
            <a:r>
              <a:rPr lang="en-US" sz="2400" dirty="0">
                <a:solidFill>
                  <a:prstClr val="white"/>
                </a:solidFill>
              </a:rPr>
              <a:t>irebilmenize </a:t>
            </a:r>
            <a:r>
              <a:rPr lang="tr-TR" sz="2400" dirty="0">
                <a:solidFill>
                  <a:prstClr val="white"/>
                </a:solidFill>
              </a:rPr>
              <a:t>yardımcı</a:t>
            </a:r>
            <a:r>
              <a:rPr lang="en-US" sz="2400" dirty="0">
                <a:solidFill>
                  <a:prstClr val="white"/>
                </a:solidFill>
              </a:rPr>
              <a:t> olur.</a:t>
            </a:r>
            <a:endParaRPr lang="tr-TR" sz="2400" dirty="0">
              <a:solidFill>
                <a:prstClr val="white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K</a:t>
            </a:r>
            <a:r>
              <a:rPr lang="en-US" sz="2400" dirty="0">
                <a:solidFill>
                  <a:prstClr val="white"/>
                </a:solidFill>
              </a:rPr>
              <a:t>a</a:t>
            </a:r>
            <a:r>
              <a:rPr lang="tr-TR" sz="2400" dirty="0">
                <a:solidFill>
                  <a:prstClr val="white"/>
                </a:solidFill>
              </a:rPr>
              <a:t>ş</a:t>
            </a:r>
            <a:r>
              <a:rPr lang="en-US" sz="2400" dirty="0">
                <a:solidFill>
                  <a:prstClr val="white"/>
                </a:solidFill>
              </a:rPr>
              <a:t>a</a:t>
            </a:r>
            <a:r>
              <a:rPr lang="tr-TR" sz="2400" dirty="0">
                <a:solidFill>
                  <a:prstClr val="white"/>
                </a:solidFill>
              </a:rPr>
              <a:t>ğı </a:t>
            </a:r>
            <a:r>
              <a:rPr lang="en-US" sz="2400" dirty="0">
                <a:solidFill>
                  <a:prstClr val="white"/>
                </a:solidFill>
              </a:rPr>
              <a:t>sert gelebilece</a:t>
            </a:r>
            <a:r>
              <a:rPr lang="tr-TR" sz="2400" dirty="0">
                <a:solidFill>
                  <a:prstClr val="white"/>
                </a:solidFill>
              </a:rPr>
              <a:t>ğ</a:t>
            </a:r>
            <a:r>
              <a:rPr lang="en-US" sz="2400" dirty="0">
                <a:solidFill>
                  <a:prstClr val="white"/>
                </a:solidFill>
              </a:rPr>
              <a:t>i i</a:t>
            </a:r>
            <a:r>
              <a:rPr lang="tr-TR" sz="2400" dirty="0">
                <a:solidFill>
                  <a:prstClr val="white"/>
                </a:solidFill>
              </a:rPr>
              <a:t>ç</a:t>
            </a:r>
            <a:r>
              <a:rPr lang="en-US" sz="2400" dirty="0">
                <a:solidFill>
                  <a:prstClr val="white"/>
                </a:solidFill>
              </a:rPr>
              <a:t>in sak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n at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n ba</a:t>
            </a:r>
            <a:r>
              <a:rPr lang="tr-TR" sz="2400" dirty="0">
                <a:solidFill>
                  <a:prstClr val="white"/>
                </a:solidFill>
              </a:rPr>
              <a:t>ş</a:t>
            </a:r>
            <a:r>
              <a:rPr lang="en-US" sz="2400" dirty="0">
                <a:solidFill>
                  <a:prstClr val="white"/>
                </a:solidFill>
              </a:rPr>
              <a:t> ve </a:t>
            </a:r>
            <a:r>
              <a:rPr lang="tr-TR" sz="2400" dirty="0">
                <a:solidFill>
                  <a:prstClr val="white"/>
                </a:solidFill>
              </a:rPr>
              <a:t>distal</a:t>
            </a:r>
            <a:r>
              <a:rPr lang="en-US" sz="2400" dirty="0">
                <a:solidFill>
                  <a:prstClr val="white"/>
                </a:solidFill>
              </a:rPr>
              <a:t> bacak b</a:t>
            </a:r>
            <a:r>
              <a:rPr lang="tr-TR" sz="2400" dirty="0">
                <a:solidFill>
                  <a:prstClr val="white"/>
                </a:solidFill>
              </a:rPr>
              <a:t>ö</a:t>
            </a:r>
            <a:r>
              <a:rPr lang="en-US" sz="2400" dirty="0">
                <a:solidFill>
                  <a:prstClr val="white"/>
                </a:solidFill>
              </a:rPr>
              <a:t>lgelerinde kullanmay</a:t>
            </a:r>
            <a:r>
              <a:rPr lang="tr-TR" sz="2400" dirty="0">
                <a:solidFill>
                  <a:prstClr val="white"/>
                </a:solidFill>
              </a:rPr>
              <a:t>ı</a:t>
            </a:r>
            <a:r>
              <a:rPr lang="en-US" sz="2400" dirty="0">
                <a:solidFill>
                  <a:prstClr val="white"/>
                </a:solidFill>
              </a:rPr>
              <a:t>n</a:t>
            </a:r>
            <a:r>
              <a:rPr lang="tr-TR" sz="2400" dirty="0">
                <a:solidFill>
                  <a:prstClr val="white"/>
                </a:solidFill>
              </a:rPr>
              <a:t>!!!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568495" y="809972"/>
            <a:ext cx="8201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3. Kılları </a:t>
            </a:r>
            <a:r>
              <a:rPr lang="tr-TR" sz="2400" b="1" dirty="0">
                <a:solidFill>
                  <a:srgbClr val="800080"/>
                </a:solidFill>
                <a:latin typeface="Arial" panose="020B0604020202020204" pitchFamily="34" charset="0"/>
              </a:rPr>
              <a:t>ve kiri gevşetmek için bir </a:t>
            </a:r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Curry </a:t>
            </a:r>
            <a:r>
              <a:rPr lang="tr-TR" sz="2400" b="1" dirty="0">
                <a:solidFill>
                  <a:srgbClr val="800080"/>
                </a:solidFill>
                <a:latin typeface="Arial" panose="020B0604020202020204" pitchFamily="34" charset="0"/>
              </a:rPr>
              <a:t>tarağı kullanın</a:t>
            </a:r>
            <a:endParaRPr lang="tr-TR" sz="2400" b="1" dirty="0">
              <a:solidFill>
                <a:srgbClr val="333333"/>
              </a:solidFill>
              <a:effectLst/>
              <a:latin typeface="Fira Sans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6474402" y="1763092"/>
            <a:ext cx="5505450" cy="3725379"/>
            <a:chOff x="6474402" y="1763092"/>
            <a:chExt cx="5505450" cy="3725379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4402" y="1763092"/>
              <a:ext cx="5505450" cy="3343275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7584541" y="5072973"/>
              <a:ext cx="354065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https://lh6.googleusercontent.com/peiM9aDVg66KKxYJcV-m39xHv5nSP6KrtvEhB77YJSWxXXMhZ55gIsNsgYdSsFbp8tStUzL9VYff98uoCKSIWK1UEN1ZqjZAn4Xu53Th-ldG5aRMG8NI5gAmO525Cj90hvV0E0ta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6438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46018" y="670635"/>
            <a:ext cx="10002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4. </a:t>
            </a:r>
            <a:r>
              <a:rPr lang="tr-TR" sz="2400" b="1" dirty="0">
                <a:solidFill>
                  <a:srgbClr val="800080"/>
                </a:solidFill>
                <a:latin typeface="Arial" panose="020B0604020202020204" pitchFamily="34" charset="0"/>
              </a:rPr>
              <a:t>Saçı, kiri ve teri temizlemek için Sert fırça / Dandy fırça kullanın.</a:t>
            </a:r>
            <a:endParaRPr lang="tr-TR" sz="2400" b="1" dirty="0">
              <a:solidFill>
                <a:srgbClr val="333333"/>
              </a:solidFill>
              <a:effectLst/>
              <a:latin typeface="Fira San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842655" y="5236412"/>
            <a:ext cx="92063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/>
              <a:t>Bu fırçayı atınızın başı, yelesi, kuyruğu veya </a:t>
            </a:r>
            <a:r>
              <a:rPr lang="tr-TR" sz="2200" dirty="0" smtClean="0"/>
              <a:t>bacakların distalinde kullanmayın</a:t>
            </a:r>
            <a:r>
              <a:rPr lang="tr-TR" sz="2200" dirty="0"/>
              <a:t>. Boyundan </a:t>
            </a:r>
            <a:r>
              <a:rPr lang="tr-TR" sz="2200" dirty="0" smtClean="0"/>
              <a:t>başlayın, </a:t>
            </a:r>
            <a:r>
              <a:rPr lang="tr-TR" sz="2200" dirty="0"/>
              <a:t>aşağı ve vücut boyunca </a:t>
            </a:r>
            <a:r>
              <a:rPr lang="tr-TR" sz="2200" dirty="0" smtClean="0"/>
              <a:t>kısa düz hareketlerle ilerleyerek yerinden kalkan kir ve kılları fırçalayarak dökülmelerini sağlayın.</a:t>
            </a:r>
            <a:endParaRPr lang="tr-TR" sz="2200" dirty="0"/>
          </a:p>
        </p:txBody>
      </p:sp>
      <p:grpSp>
        <p:nvGrpSpPr>
          <p:cNvPr id="9" name="Grup 8"/>
          <p:cNvGrpSpPr/>
          <p:nvPr/>
        </p:nvGrpSpPr>
        <p:grpSpPr>
          <a:xfrm>
            <a:off x="2951017" y="1320641"/>
            <a:ext cx="6192982" cy="3915771"/>
            <a:chOff x="2479966" y="1341726"/>
            <a:chExt cx="6192982" cy="3915771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9966" y="1341726"/>
              <a:ext cx="6192982" cy="3915771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2479966" y="4949720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https://lh6.googleusercontent.com/JfNlwk8UW2x-n9maZQV8Ljc8KN7W8oOgwnLDsJQ-juvHnjpRgaFWOX77IZ-7JRTPZPJ4jrN0weexLdId41jZFmE0FZPaZoK6x2N78HiMFJToLjekRgO7sBRurWOhYtpZJMng0NAg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4317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601934" y="418007"/>
            <a:ext cx="9664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800080"/>
                </a:solidFill>
                <a:latin typeface="Arial" panose="020B0604020202020204" pitchFamily="34" charset="0"/>
              </a:rPr>
              <a:t>5. Yumuşak fırça / Vücut fırçası ile pürüzsüzleştirin ve </a:t>
            </a:r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temizleyin</a:t>
            </a:r>
            <a:endParaRPr lang="tr-TR" sz="2400" b="1" dirty="0">
              <a:solidFill>
                <a:srgbClr val="333333"/>
              </a:solidFill>
              <a:effectLst/>
              <a:latin typeface="Fira San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85026" y="4703527"/>
            <a:ext cx="107666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/>
              <a:t>Bu fırça, atınızın </a:t>
            </a:r>
            <a:r>
              <a:rPr lang="tr-TR" sz="2200" dirty="0" smtClean="0"/>
              <a:t>tüylerinin yumuşak ve </a:t>
            </a:r>
            <a:r>
              <a:rPr lang="tr-TR" sz="2200" dirty="0"/>
              <a:t>parlak </a:t>
            </a:r>
            <a:r>
              <a:rPr lang="tr-TR" sz="2200" dirty="0" smtClean="0"/>
              <a:t>olması </a:t>
            </a:r>
            <a:r>
              <a:rPr lang="tr-TR" sz="2200" dirty="0"/>
              <a:t>için kullanılır. Yele ve kuyruğu fırçalamak için de </a:t>
            </a:r>
            <a:r>
              <a:rPr lang="tr-TR" sz="2200" dirty="0" smtClean="0"/>
              <a:t>idealdir. </a:t>
            </a:r>
            <a:r>
              <a:rPr lang="tr-TR" sz="2200" dirty="0"/>
              <a:t>Bu fırçayı </a:t>
            </a:r>
            <a:r>
              <a:rPr lang="tr-TR" sz="2200" dirty="0" smtClean="0"/>
              <a:t>atın başından başlayarak, vücudu </a:t>
            </a:r>
            <a:r>
              <a:rPr lang="tr-TR" sz="2200" dirty="0"/>
              <a:t>ve </a:t>
            </a:r>
            <a:r>
              <a:rPr lang="tr-TR" sz="2200" dirty="0" smtClean="0"/>
              <a:t>bacakları </a:t>
            </a:r>
            <a:r>
              <a:rPr lang="tr-TR" sz="2200" dirty="0"/>
              <a:t>boyunca ilerleyerek uzun, pürüzsüz hareketlerle kullanmanız gerekir.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3207956" y="879672"/>
            <a:ext cx="6096000" cy="3823855"/>
            <a:chOff x="3207956" y="879672"/>
            <a:chExt cx="6096000" cy="382385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7956" y="879672"/>
              <a:ext cx="5735782" cy="3823855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3207956" y="4395750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https://lh6.googleusercontent.com/RcFPlHa3bOLoWTpBkz5sbGVHKton8qSsRcozBPh-lWWYhBOmIm76IIr9qM_ouIMYqVr8-DnCx7VJOrj5BSjiDrnC7REaMvwMcHh7KZooWoNBFJc_aQYT2g1ojOXpAz3dOGK7tiJc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8012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000256" y="542697"/>
            <a:ext cx="4357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6. Atınızın yüzünü temizleyin</a:t>
            </a:r>
            <a:endParaRPr lang="tr-TR" sz="2400" b="1" dirty="0">
              <a:solidFill>
                <a:srgbClr val="333333"/>
              </a:solidFill>
              <a:effectLst/>
              <a:latin typeface="Fira San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60764" y="4812452"/>
            <a:ext cx="1021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Nemli bir sünger veya bez kullanarak atınızın gözlerini nazikçe silin ve burnunu temizleyin. Kuyruğun altındaki </a:t>
            </a:r>
            <a:r>
              <a:rPr lang="tr-TR" sz="2400" dirty="0" smtClean="0"/>
              <a:t>perianal bölgeyi de temizleyin. </a:t>
            </a:r>
            <a:r>
              <a:rPr lang="tr-TR" sz="2400" dirty="0"/>
              <a:t>Bu kısım için farklı bir sünger veya bez kullandığınızdan emin olun ve bu çok hassas bir alan olduğu için çok nazik olun.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3446907" y="1025516"/>
            <a:ext cx="5071466" cy="3786936"/>
            <a:chOff x="3446907" y="1025516"/>
            <a:chExt cx="5071466" cy="3786936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9126" y="1025516"/>
              <a:ext cx="5049247" cy="378693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3446907" y="4591243"/>
              <a:ext cx="4835236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https://www.equi-clean.com/wp-content/uploads/2019/01/v4-760px-Groom-a-Horse-Step-6-Version-3-1.jpg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6994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295163" y="625825"/>
            <a:ext cx="4596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7. Kuyruğu ve yeleyi fırçalayın</a:t>
            </a:r>
            <a:endParaRPr lang="tr-TR" sz="2400" b="1" dirty="0">
              <a:solidFill>
                <a:srgbClr val="333333"/>
              </a:solidFill>
              <a:effectLst/>
              <a:latin typeface="Fira San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59372" y="4973783"/>
            <a:ext cx="93379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Kuyruğunu fırçalarken çok daha güvenli bir pozisyon olmak için atın yanında durun. İlk önce, en kötü karışıklıkları parmaklarınızla ayırın. Geniş </a:t>
            </a:r>
            <a:r>
              <a:rPr lang="tr-TR" sz="2400" dirty="0" smtClean="0"/>
              <a:t>dişli bir tarak </a:t>
            </a:r>
            <a:r>
              <a:rPr lang="tr-TR" sz="2400" dirty="0"/>
              <a:t>veya fırça ile, yelenin ve kuyruğun geri </a:t>
            </a:r>
            <a:r>
              <a:rPr lang="tr-TR" sz="2400" dirty="0" smtClean="0"/>
              <a:t>kalanındaki karışıklıkları aralayın.</a:t>
            </a:r>
            <a:endParaRPr lang="tr-TR" sz="2400" dirty="0"/>
          </a:p>
        </p:txBody>
      </p:sp>
      <p:grpSp>
        <p:nvGrpSpPr>
          <p:cNvPr id="7" name="Grup 6"/>
          <p:cNvGrpSpPr/>
          <p:nvPr/>
        </p:nvGrpSpPr>
        <p:grpSpPr>
          <a:xfrm>
            <a:off x="3186214" y="1194521"/>
            <a:ext cx="5615319" cy="3723843"/>
            <a:chOff x="3186214" y="1194521"/>
            <a:chExt cx="5615319" cy="3723843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6214" y="1194521"/>
              <a:ext cx="5615319" cy="3723843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3186214" y="4610587"/>
              <a:ext cx="45997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https://lh4.googleusercontent.com/hqZoghneBjvRGYCqnGqhI0NWQsxE02FGpCLLP6eAxIXE2c8sWTuKa3JPxfLz6PR9dlY6487mjkUDVRLaIRYeK06J8a_z4y707bEDhK-mhSatlhFFEA9FRMC_0WlAVEmgUkQp2Pti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774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0" name="Grup 19"/>
          <p:cNvGrpSpPr/>
          <p:nvPr/>
        </p:nvGrpSpPr>
        <p:grpSpPr>
          <a:xfrm>
            <a:off x="2211959" y="0"/>
            <a:ext cx="8165614" cy="6759247"/>
            <a:chOff x="2211959" y="0"/>
            <a:chExt cx="8165614" cy="6759247"/>
          </a:xfrm>
        </p:grpSpPr>
        <p:grpSp>
          <p:nvGrpSpPr>
            <p:cNvPr id="18" name="Grup 17"/>
            <p:cNvGrpSpPr/>
            <p:nvPr/>
          </p:nvGrpSpPr>
          <p:grpSpPr>
            <a:xfrm>
              <a:off x="2211959" y="0"/>
              <a:ext cx="8165614" cy="6759247"/>
              <a:chOff x="2100446" y="0"/>
              <a:chExt cx="8165614" cy="6759247"/>
            </a:xfrm>
          </p:grpSpPr>
          <p:grpSp>
            <p:nvGrpSpPr>
              <p:cNvPr id="14" name="Grup 13"/>
              <p:cNvGrpSpPr/>
              <p:nvPr/>
            </p:nvGrpSpPr>
            <p:grpSpPr>
              <a:xfrm>
                <a:off x="2100446" y="0"/>
                <a:ext cx="8165614" cy="6759247"/>
                <a:chOff x="2100446" y="0"/>
                <a:chExt cx="8165614" cy="6759247"/>
              </a:xfrm>
            </p:grpSpPr>
            <p:grpSp>
              <p:nvGrpSpPr>
                <p:cNvPr id="4" name="Grup 3"/>
                <p:cNvGrpSpPr/>
                <p:nvPr/>
              </p:nvGrpSpPr>
              <p:grpSpPr>
                <a:xfrm>
                  <a:off x="2100446" y="0"/>
                  <a:ext cx="8165614" cy="6759247"/>
                  <a:chOff x="2100446" y="0"/>
                  <a:chExt cx="8165614" cy="6759247"/>
                </a:xfrm>
              </p:grpSpPr>
              <p:grpSp>
                <p:nvGrpSpPr>
                  <p:cNvPr id="10" name="Grup 9"/>
                  <p:cNvGrpSpPr/>
                  <p:nvPr/>
                </p:nvGrpSpPr>
                <p:grpSpPr>
                  <a:xfrm>
                    <a:off x="2100446" y="0"/>
                    <a:ext cx="8165614" cy="6759247"/>
                    <a:chOff x="2100446" y="0"/>
                    <a:chExt cx="8165614" cy="6759247"/>
                  </a:xfrm>
                </p:grpSpPr>
                <p:grpSp>
                  <p:nvGrpSpPr>
                    <p:cNvPr id="8" name="Grup 7"/>
                    <p:cNvGrpSpPr/>
                    <p:nvPr/>
                  </p:nvGrpSpPr>
                  <p:grpSpPr>
                    <a:xfrm>
                      <a:off x="2100446" y="0"/>
                      <a:ext cx="8165614" cy="6759247"/>
                      <a:chOff x="2100446" y="0"/>
                      <a:chExt cx="8165614" cy="6759247"/>
                    </a:xfrm>
                  </p:grpSpPr>
                  <p:pic>
                    <p:nvPicPr>
                      <p:cNvPr id="6" name="Resim 5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0446" y="0"/>
                        <a:ext cx="8165614" cy="675924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7" name="Metin kutusu 6"/>
                      <p:cNvSpPr txBox="1"/>
                      <p:nvPr/>
                    </p:nvSpPr>
                    <p:spPr>
                      <a:xfrm>
                        <a:off x="2100446" y="6389915"/>
                        <a:ext cx="581891" cy="36933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endParaRPr lang="tr-TR" dirty="0"/>
                      </a:p>
                    </p:txBody>
                  </p:sp>
                </p:grpSp>
                <p:sp>
                  <p:nvSpPr>
                    <p:cNvPr id="9" name="Metin kutusu 8"/>
                    <p:cNvSpPr txBox="1"/>
                    <p:nvPr/>
                  </p:nvSpPr>
                  <p:spPr>
                    <a:xfrm>
                      <a:off x="5624946" y="5909846"/>
                      <a:ext cx="189807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Falanga, 2005</a:t>
                      </a:r>
                      <a:endParaRPr lang="tr-TR" sz="1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3" name="Metin kutusu 2"/>
                  <p:cNvSpPr txBox="1"/>
                  <p:nvPr/>
                </p:nvSpPr>
                <p:spPr>
                  <a:xfrm>
                    <a:off x="2261046" y="6334546"/>
                    <a:ext cx="7844414" cy="338554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r-TR" sz="1600" dirty="0" smtClean="0">
                        <a:solidFill>
                          <a:schemeClr val="bg1"/>
                        </a:solidFill>
                      </a:rPr>
                      <a:t>Yara iyileşmesinin fazları, her fazda görev olan ana hücre tipleri ve spesifik olaylar</a:t>
                    </a:r>
                    <a:endParaRPr lang="tr-TR" sz="16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" name="Metin kutusu 4"/>
                <p:cNvSpPr txBox="1"/>
                <p:nvPr/>
              </p:nvSpPr>
              <p:spPr>
                <a:xfrm>
                  <a:off x="2391391" y="89210"/>
                  <a:ext cx="898219" cy="3077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400" dirty="0">
                      <a:solidFill>
                        <a:schemeClr val="bg1"/>
                      </a:solidFill>
                    </a:rPr>
                    <a:t>Z</a:t>
                  </a:r>
                  <a:r>
                    <a:rPr lang="tr-TR" sz="1400" dirty="0" smtClean="0">
                      <a:solidFill>
                        <a:schemeClr val="bg1"/>
                      </a:solidFill>
                    </a:rPr>
                    <a:t>aman</a:t>
                  </a:r>
                  <a:endParaRPr lang="tr-TR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Metin kutusu 10"/>
                <p:cNvSpPr txBox="1"/>
                <p:nvPr/>
              </p:nvSpPr>
              <p:spPr>
                <a:xfrm>
                  <a:off x="3702205" y="78059"/>
                  <a:ext cx="1025912" cy="3077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400" dirty="0">
                      <a:solidFill>
                        <a:schemeClr val="bg1"/>
                      </a:solidFill>
                    </a:rPr>
                    <a:t>F</a:t>
                  </a:r>
                  <a:r>
                    <a:rPr lang="tr-TR" sz="1400" dirty="0" smtClean="0">
                      <a:solidFill>
                        <a:schemeClr val="bg1"/>
                      </a:solidFill>
                    </a:rPr>
                    <a:t>azlar</a:t>
                  </a:r>
                  <a:endParaRPr lang="tr-TR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Metin kutusu 11"/>
                <p:cNvSpPr txBox="1"/>
                <p:nvPr/>
              </p:nvSpPr>
              <p:spPr>
                <a:xfrm>
                  <a:off x="5776332" y="89210"/>
                  <a:ext cx="1505414" cy="3077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400" dirty="0" smtClean="0">
                      <a:solidFill>
                        <a:schemeClr val="bg1"/>
                      </a:solidFill>
                    </a:rPr>
                    <a:t>Ana hücre tipleri</a:t>
                  </a:r>
                  <a:endParaRPr lang="tr-TR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Metin kutusu 12"/>
                <p:cNvSpPr txBox="1"/>
                <p:nvPr/>
              </p:nvSpPr>
              <p:spPr>
                <a:xfrm>
                  <a:off x="7694341" y="89210"/>
                  <a:ext cx="2230244" cy="3077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400" dirty="0" smtClean="0">
                      <a:solidFill>
                        <a:schemeClr val="bg1"/>
                      </a:solidFill>
                    </a:rPr>
                    <a:t>Spesifik olaylar</a:t>
                  </a:r>
                  <a:endParaRPr lang="tr-TR" sz="14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5" name="Metin kutusu 14"/>
              <p:cNvSpPr txBox="1"/>
              <p:nvPr/>
            </p:nvSpPr>
            <p:spPr>
              <a:xfrm>
                <a:off x="2391391" y="1605776"/>
                <a:ext cx="719799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</a:rPr>
                  <a:t>saatler</a:t>
                </a:r>
                <a:endParaRPr lang="tr-T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Metin kutusu 15"/>
              <p:cNvSpPr txBox="1"/>
              <p:nvPr/>
            </p:nvSpPr>
            <p:spPr>
              <a:xfrm>
                <a:off x="2391391" y="3003765"/>
                <a:ext cx="797858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</a:rPr>
                  <a:t>günler</a:t>
                </a:r>
                <a:endParaRPr lang="tr-T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Metin kutusu 16"/>
              <p:cNvSpPr txBox="1"/>
              <p:nvPr/>
            </p:nvSpPr>
            <p:spPr>
              <a:xfrm>
                <a:off x="2375132" y="4936557"/>
                <a:ext cx="797858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</a:rPr>
                  <a:t>Haftalar-aylar</a:t>
                </a:r>
                <a:endParaRPr lang="tr-TR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Metin kutusu 18"/>
            <p:cNvSpPr txBox="1"/>
            <p:nvPr/>
          </p:nvSpPr>
          <p:spPr>
            <a:xfrm>
              <a:off x="3657601" y="590113"/>
              <a:ext cx="1929161" cy="10156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err="1" smtClean="0">
                  <a:solidFill>
                    <a:srgbClr val="FF0000"/>
                  </a:solidFill>
                </a:rPr>
                <a:t>Koagülasyon</a:t>
              </a:r>
              <a:endParaRPr lang="tr-TR" sz="1200" dirty="0" smtClean="0">
                <a:solidFill>
                  <a:srgbClr val="FF0000"/>
                </a:solidFill>
              </a:endParaRPr>
            </a:p>
            <a:p>
              <a:r>
                <a:rPr lang="tr-TR" sz="1200" dirty="0" smtClean="0">
                  <a:solidFill>
                    <a:schemeClr val="bg1"/>
                  </a:solidFill>
                </a:rPr>
                <a:t>Fibrin tıkaç oluşumu, bazı büyüme faktörleri ve </a:t>
              </a:r>
              <a:r>
                <a:rPr lang="tr-TR" sz="1200" dirty="0" err="1" smtClean="0">
                  <a:solidFill>
                    <a:schemeClr val="bg1"/>
                  </a:solidFill>
                </a:rPr>
                <a:t>sitokinlerin</a:t>
              </a:r>
              <a:r>
                <a:rPr lang="tr-TR" sz="1200" dirty="0" smtClean="0">
                  <a:solidFill>
                    <a:schemeClr val="bg1"/>
                  </a:solidFill>
                </a:rPr>
                <a:t> salınımı, </a:t>
              </a:r>
              <a:r>
                <a:rPr lang="tr-TR" sz="1200" dirty="0" err="1" smtClean="0">
                  <a:solidFill>
                    <a:schemeClr val="bg1"/>
                  </a:solidFill>
                </a:rPr>
                <a:t>hipoksi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Metin kutusu 20"/>
          <p:cNvSpPr txBox="1"/>
          <p:nvPr/>
        </p:nvSpPr>
        <p:spPr>
          <a:xfrm>
            <a:off x="3657601" y="1988102"/>
            <a:ext cx="192916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0000"/>
                </a:solidFill>
              </a:rPr>
              <a:t>Yangı</a:t>
            </a:r>
          </a:p>
          <a:p>
            <a:r>
              <a:rPr lang="tr-TR" sz="1200" dirty="0" smtClean="0">
                <a:solidFill>
                  <a:schemeClr val="bg1"/>
                </a:solidFill>
              </a:rPr>
              <a:t>Hücrelerin bölgeye </a:t>
            </a:r>
            <a:r>
              <a:rPr lang="tr-TR" sz="1200" dirty="0" err="1" smtClean="0">
                <a:solidFill>
                  <a:schemeClr val="bg1"/>
                </a:solidFill>
              </a:rPr>
              <a:t>invazyonu</a:t>
            </a:r>
            <a:r>
              <a:rPr lang="tr-TR" sz="1200" dirty="0" smtClean="0">
                <a:solidFill>
                  <a:schemeClr val="bg1"/>
                </a:solidFill>
              </a:rPr>
              <a:t> ve </a:t>
            </a:r>
            <a:r>
              <a:rPr lang="tr-TR" sz="1200" dirty="0" err="1" smtClean="0">
                <a:solidFill>
                  <a:schemeClr val="bg1"/>
                </a:solidFill>
              </a:rPr>
              <a:t>kemotaksis</a:t>
            </a:r>
            <a:r>
              <a:rPr lang="tr-TR" sz="1200" dirty="0" smtClean="0">
                <a:solidFill>
                  <a:schemeClr val="bg1"/>
                </a:solidFill>
              </a:rPr>
              <a:t>, yara </a:t>
            </a:r>
            <a:r>
              <a:rPr lang="tr-TR" sz="1200" dirty="0" err="1" smtClean="0">
                <a:solidFill>
                  <a:schemeClr val="bg1"/>
                </a:solidFill>
              </a:rPr>
              <a:t>debridementi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3696630" y="3433919"/>
            <a:ext cx="1851101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 err="1" smtClean="0">
                <a:solidFill>
                  <a:srgbClr val="FF0000"/>
                </a:solidFill>
              </a:rPr>
              <a:t>Migrasyon</a:t>
            </a:r>
            <a:r>
              <a:rPr lang="tr-TR" sz="1200" dirty="0" smtClean="0">
                <a:solidFill>
                  <a:srgbClr val="FF0000"/>
                </a:solidFill>
              </a:rPr>
              <a:t>/</a:t>
            </a:r>
            <a:r>
              <a:rPr lang="tr-TR" sz="1200" dirty="0" err="1" smtClean="0">
                <a:solidFill>
                  <a:srgbClr val="FF0000"/>
                </a:solidFill>
              </a:rPr>
              <a:t>proliferasyon</a:t>
            </a:r>
            <a:endParaRPr lang="tr-TR" sz="1200" dirty="0" smtClean="0">
              <a:solidFill>
                <a:srgbClr val="FF0000"/>
              </a:solidFill>
            </a:endParaRPr>
          </a:p>
          <a:p>
            <a:r>
              <a:rPr lang="tr-TR" sz="1200" dirty="0" err="1" smtClean="0">
                <a:solidFill>
                  <a:schemeClr val="bg1"/>
                </a:solidFill>
              </a:rPr>
              <a:t>Epidermal</a:t>
            </a:r>
            <a:r>
              <a:rPr lang="tr-TR" sz="1200" dirty="0" smtClean="0">
                <a:solidFill>
                  <a:schemeClr val="bg1"/>
                </a:solidFill>
              </a:rPr>
              <a:t> yeniden şekillenme, </a:t>
            </a:r>
            <a:r>
              <a:rPr lang="tr-TR" sz="1200" dirty="0" err="1" smtClean="0">
                <a:solidFill>
                  <a:schemeClr val="bg1"/>
                </a:solidFill>
              </a:rPr>
              <a:t>fibroplazi</a:t>
            </a:r>
            <a:r>
              <a:rPr lang="tr-TR" sz="1200" dirty="0" smtClean="0">
                <a:solidFill>
                  <a:schemeClr val="bg1"/>
                </a:solidFill>
              </a:rPr>
              <a:t>, </a:t>
            </a:r>
            <a:r>
              <a:rPr lang="tr-TR" sz="1200" dirty="0" err="1" smtClean="0">
                <a:solidFill>
                  <a:schemeClr val="bg1"/>
                </a:solidFill>
              </a:rPr>
              <a:t>angiogenezis</a:t>
            </a:r>
            <a:r>
              <a:rPr lang="tr-TR" sz="1200" dirty="0" smtClean="0">
                <a:solidFill>
                  <a:schemeClr val="bg1"/>
                </a:solidFill>
              </a:rPr>
              <a:t>, ECM birikimi, </a:t>
            </a:r>
            <a:r>
              <a:rPr lang="tr-TR" sz="1200" dirty="0" err="1" smtClean="0">
                <a:solidFill>
                  <a:schemeClr val="bg1"/>
                </a:solidFill>
              </a:rPr>
              <a:t>kontraksiyon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3657602" y="5043824"/>
            <a:ext cx="196819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0000"/>
                </a:solidFill>
              </a:rPr>
              <a:t>Olgunlaşma </a:t>
            </a:r>
          </a:p>
          <a:p>
            <a:r>
              <a:rPr lang="tr-TR" sz="1200" dirty="0" err="1" smtClean="0">
                <a:solidFill>
                  <a:schemeClr val="bg1"/>
                </a:solidFill>
              </a:rPr>
              <a:t>Skar</a:t>
            </a:r>
            <a:r>
              <a:rPr lang="tr-TR" sz="1200" dirty="0" smtClean="0">
                <a:solidFill>
                  <a:schemeClr val="bg1"/>
                </a:solidFill>
              </a:rPr>
              <a:t> formasyonu ve revizyon, daha fazla </a:t>
            </a:r>
            <a:r>
              <a:rPr lang="tr-TR" sz="1200" dirty="0" err="1" smtClean="0">
                <a:solidFill>
                  <a:schemeClr val="bg1"/>
                </a:solidFill>
              </a:rPr>
              <a:t>kontraksiyon</a:t>
            </a:r>
            <a:r>
              <a:rPr lang="tr-TR" sz="1200" dirty="0" smtClean="0">
                <a:solidFill>
                  <a:schemeClr val="bg1"/>
                </a:solidFill>
              </a:rPr>
              <a:t> ve gerilme direncinin artması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6094142" y="590113"/>
            <a:ext cx="1092820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tr-TR" sz="1200" dirty="0" err="1" smtClean="0">
                <a:solidFill>
                  <a:schemeClr val="bg1"/>
                </a:solidFill>
              </a:rPr>
              <a:t>Plateletler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6094142" y="1483112"/>
            <a:ext cx="1092820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tr-TR" sz="1200" dirty="0" err="1" smtClean="0">
                <a:solidFill>
                  <a:schemeClr val="bg1"/>
                </a:solidFill>
              </a:rPr>
              <a:t>Nötrofiller</a:t>
            </a:r>
            <a:r>
              <a:rPr lang="tr-TR" sz="1200" dirty="0" smtClean="0">
                <a:solidFill>
                  <a:schemeClr val="bg1"/>
                </a:solidFill>
              </a:rPr>
              <a:t>, </a:t>
            </a:r>
            <a:r>
              <a:rPr lang="tr-TR" sz="1200" dirty="0" err="1" smtClean="0">
                <a:solidFill>
                  <a:schemeClr val="bg1"/>
                </a:solidFill>
              </a:rPr>
              <a:t>monositler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6139085" y="2455353"/>
            <a:ext cx="1092820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tr-TR" sz="1200" dirty="0" err="1" smtClean="0">
                <a:solidFill>
                  <a:schemeClr val="bg1"/>
                </a:solidFill>
              </a:rPr>
              <a:t>Makrofajlar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6069220" y="3242928"/>
            <a:ext cx="1232549" cy="76944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tr-TR" sz="1100" dirty="0" err="1" smtClean="0">
                <a:solidFill>
                  <a:schemeClr val="bg1"/>
                </a:solidFill>
              </a:rPr>
              <a:t>Keratinositler</a:t>
            </a:r>
            <a:r>
              <a:rPr lang="tr-TR" sz="1100" dirty="0" smtClean="0">
                <a:solidFill>
                  <a:schemeClr val="bg1"/>
                </a:solidFill>
              </a:rPr>
              <a:t>, </a:t>
            </a:r>
            <a:r>
              <a:rPr lang="tr-TR" sz="1100" dirty="0" err="1" smtClean="0">
                <a:solidFill>
                  <a:schemeClr val="bg1"/>
                </a:solidFill>
              </a:rPr>
              <a:t>fibroblastlar</a:t>
            </a:r>
            <a:r>
              <a:rPr lang="tr-TR" sz="1100" dirty="0" smtClean="0">
                <a:solidFill>
                  <a:schemeClr val="bg1"/>
                </a:solidFill>
              </a:rPr>
              <a:t>, </a:t>
            </a:r>
            <a:r>
              <a:rPr lang="tr-TR" sz="1100" dirty="0" err="1" smtClean="0">
                <a:solidFill>
                  <a:schemeClr val="bg1"/>
                </a:solidFill>
              </a:rPr>
              <a:t>endotelial</a:t>
            </a:r>
            <a:r>
              <a:rPr lang="tr-TR" sz="1100" dirty="0" smtClean="0">
                <a:solidFill>
                  <a:schemeClr val="bg1"/>
                </a:solidFill>
              </a:rPr>
              <a:t> hücreler</a:t>
            </a:r>
            <a:endParaRPr lang="tr-TR" sz="1100" dirty="0">
              <a:solidFill>
                <a:schemeClr val="bg1"/>
              </a:solidFill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6069220" y="4513719"/>
            <a:ext cx="1299117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tr-TR" sz="1200" dirty="0" err="1" smtClean="0">
                <a:solidFill>
                  <a:schemeClr val="bg1"/>
                </a:solidFill>
              </a:rPr>
              <a:t>Miyofibroblastlar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9" name="Metin kutusu 28"/>
          <p:cNvSpPr txBox="1"/>
          <p:nvPr/>
        </p:nvSpPr>
        <p:spPr>
          <a:xfrm>
            <a:off x="7805854" y="615388"/>
            <a:ext cx="218563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100" dirty="0" err="1" smtClean="0">
                <a:solidFill>
                  <a:schemeClr val="bg1"/>
                </a:solidFill>
              </a:rPr>
              <a:t>Plateletlerin</a:t>
            </a:r>
            <a:r>
              <a:rPr lang="tr-TR" sz="1100" dirty="0" smtClean="0">
                <a:solidFill>
                  <a:schemeClr val="bg1"/>
                </a:solidFill>
              </a:rPr>
              <a:t> </a:t>
            </a:r>
            <a:r>
              <a:rPr lang="tr-TR" sz="1100" dirty="0" err="1" smtClean="0">
                <a:solidFill>
                  <a:schemeClr val="bg1"/>
                </a:solidFill>
              </a:rPr>
              <a:t>agregasyonu</a:t>
            </a:r>
            <a:r>
              <a:rPr lang="tr-TR" sz="1100" dirty="0" smtClean="0">
                <a:solidFill>
                  <a:schemeClr val="bg1"/>
                </a:solidFill>
              </a:rPr>
              <a:t>, fibrinojen </a:t>
            </a:r>
            <a:r>
              <a:rPr lang="tr-TR" sz="1100" dirty="0" err="1" smtClean="0">
                <a:solidFill>
                  <a:schemeClr val="bg1"/>
                </a:solidFill>
              </a:rPr>
              <a:t>fragmentlerinin</a:t>
            </a:r>
            <a:r>
              <a:rPr lang="tr-TR" sz="1100" dirty="0" smtClean="0">
                <a:solidFill>
                  <a:schemeClr val="bg1"/>
                </a:solidFill>
              </a:rPr>
              <a:t> ve diğer </a:t>
            </a:r>
            <a:r>
              <a:rPr lang="tr-TR" sz="1100" dirty="0" err="1" smtClean="0">
                <a:solidFill>
                  <a:schemeClr val="bg1"/>
                </a:solidFill>
              </a:rPr>
              <a:t>proinflamatuar</a:t>
            </a:r>
            <a:r>
              <a:rPr lang="tr-TR" sz="1100" dirty="0" smtClean="0">
                <a:solidFill>
                  <a:schemeClr val="bg1"/>
                </a:solidFill>
              </a:rPr>
              <a:t> </a:t>
            </a:r>
            <a:r>
              <a:rPr lang="tr-TR" sz="1100" dirty="0" err="1" smtClean="0">
                <a:solidFill>
                  <a:schemeClr val="bg1"/>
                </a:solidFill>
              </a:rPr>
              <a:t>mediatörlerin</a:t>
            </a:r>
            <a:r>
              <a:rPr lang="tr-TR" sz="1100" dirty="0" smtClean="0">
                <a:solidFill>
                  <a:schemeClr val="bg1"/>
                </a:solidFill>
              </a:rPr>
              <a:t> salınması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up 4"/>
          <p:cNvGrpSpPr/>
          <p:nvPr/>
        </p:nvGrpSpPr>
        <p:grpSpPr>
          <a:xfrm>
            <a:off x="2767445" y="1214765"/>
            <a:ext cx="6934200" cy="3905250"/>
            <a:chOff x="2781300" y="1214765"/>
            <a:chExt cx="6934200" cy="390525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1300" y="1214765"/>
              <a:ext cx="6934200" cy="390525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2781300" y="4919960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>
                  <a:solidFill>
                    <a:schemeClr val="bg1"/>
                  </a:solidFill>
                </a:rPr>
                <a:t>https://www.wikihow.com/images/thumb/b/b1/Groom-a-Horse-Step-8-Version-3.jpg/aid13419-v4-728px-Groom-a-Horse-Step-8-Version-3.jpg</a:t>
              </a:r>
              <a:endParaRPr lang="tr-TR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Dikdörtgen 5"/>
          <p:cNvSpPr/>
          <p:nvPr/>
        </p:nvSpPr>
        <p:spPr>
          <a:xfrm>
            <a:off x="3669465" y="753100"/>
            <a:ext cx="4562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800080"/>
                </a:solidFill>
                <a:latin typeface="Arial" panose="020B0604020202020204" pitchFamily="34" charset="0"/>
              </a:rPr>
              <a:t>8. </a:t>
            </a:r>
            <a:r>
              <a:rPr lang="tr-TR" sz="2400" b="1" dirty="0" smtClean="0">
                <a:solidFill>
                  <a:srgbClr val="800080"/>
                </a:solidFill>
                <a:latin typeface="Arial" panose="020B0604020202020204" pitchFamily="34" charset="0"/>
              </a:rPr>
              <a:t>Sineklere karşı sprey </a:t>
            </a:r>
            <a:r>
              <a:rPr lang="tr-TR" sz="2400" b="1" dirty="0">
                <a:solidFill>
                  <a:srgbClr val="800080"/>
                </a:solidFill>
                <a:latin typeface="Arial" panose="020B0604020202020204" pitchFamily="34" charset="0"/>
              </a:rPr>
              <a:t>sıkın.</a:t>
            </a:r>
            <a:endParaRPr lang="tr-TR" sz="2400" b="1" dirty="0">
              <a:solidFill>
                <a:srgbClr val="333333"/>
              </a:solidFill>
              <a:effectLst/>
              <a:latin typeface="Fira San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122217" y="5120015"/>
            <a:ext cx="1022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Sinekler, özellikle yaz aylarında atlar için rahatsız edici olabilir, bu nedenle enfeksiyon yaymalarını </a:t>
            </a:r>
            <a:r>
              <a:rPr lang="tr-TR" sz="2400" dirty="0" smtClean="0"/>
              <a:t>ve </a:t>
            </a:r>
            <a:r>
              <a:rPr lang="tr-TR" sz="2400" dirty="0"/>
              <a:t>ısırıp </a:t>
            </a:r>
            <a:r>
              <a:rPr lang="tr-TR" sz="2400" dirty="0" smtClean="0"/>
              <a:t>ağrıya </a:t>
            </a:r>
            <a:r>
              <a:rPr lang="tr-TR" sz="2400" dirty="0"/>
              <a:t>neden olmalarını önlemek için atınıza sinek </a:t>
            </a:r>
            <a:r>
              <a:rPr lang="tr-TR" sz="2400"/>
              <a:t>spreyi </a:t>
            </a:r>
            <a:r>
              <a:rPr lang="tr-TR" sz="2400" smtClean="0"/>
              <a:t>sıkabilirsiniz.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0501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references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Falanga V. Wound </a:t>
            </a:r>
            <a:r>
              <a:rPr lang="tr-TR" sz="2000" dirty="0"/>
              <a:t>healing and its impairment in the diabetic foot. Lancet 2005; 366: </a:t>
            </a:r>
            <a:r>
              <a:rPr lang="tr-TR" sz="2000" dirty="0" smtClean="0"/>
              <a:t>1736–43</a:t>
            </a:r>
          </a:p>
          <a:p>
            <a:r>
              <a:rPr lang="tr-TR" dirty="0"/>
              <a:t>Laumonier T., Menetrey J., Huard J. (2014) Basic Principles of Muscle Healing. In: Kerkhoffs G., Servien E. (eds) Acute Muscle Injuries. Springer, Cham</a:t>
            </a:r>
            <a:r>
              <a:rPr lang="tr-TR" dirty="0" smtClean="0"/>
              <a:t>.</a:t>
            </a:r>
          </a:p>
          <a:p>
            <a:r>
              <a:rPr lang="tr-TR" dirty="0"/>
              <a:t>Sato F, Shibata R, Shikichi M, Ito K, Murase H, Ueno T, Furuoka H, Yamada K. Rupture of the gastrocnemius muscle in neonatal thoroughbred foals: a report of three cases. J Equine Sci. 2014;25(3):61-4. </a:t>
            </a:r>
            <a:endParaRPr lang="tr-TR" dirty="0" smtClean="0"/>
          </a:p>
          <a:p>
            <a:r>
              <a:rPr lang="tr-TR" dirty="0"/>
              <a:t>Forcina L, Cosentino M, Musarò A. Mechanisms Regulating Muscle Regeneration: Insights into the Interrelated and Time-Dependent Phases of Tissue Healing. </a:t>
            </a:r>
            <a:r>
              <a:rPr lang="tr-TR" i="1" dirty="0"/>
              <a:t>Cells</a:t>
            </a:r>
            <a:r>
              <a:rPr lang="tr-TR" dirty="0"/>
              <a:t>. 2020; 9(5):1297</a:t>
            </a:r>
            <a:r>
              <a:rPr lang="tr-TR" dirty="0" smtClean="0"/>
              <a:t>.</a:t>
            </a:r>
            <a:endParaRPr lang="tr-TR" sz="20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3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5652654" y="1138582"/>
            <a:ext cx="6539346" cy="4056872"/>
            <a:chOff x="5430981" y="1027746"/>
            <a:chExt cx="6761019" cy="4324350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 rotWithShape="1">
            <a:blip r:embed="rId2"/>
            <a:srcRect l="1056" r="4005"/>
            <a:stretch/>
          </p:blipFill>
          <p:spPr>
            <a:xfrm>
              <a:off x="5430981" y="1027746"/>
              <a:ext cx="6580909" cy="432435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6096000" y="5090486"/>
              <a:ext cx="6096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1100" dirty="0" smtClean="0">
                  <a:solidFill>
                    <a:schemeClr val="bg1"/>
                  </a:solidFill>
                </a:rPr>
                <a:t>https://woulgan.com/wp-content/uploads/2017/06/beta-glucans-and-wound-healing.jpg</a:t>
              </a:r>
              <a:endParaRPr lang="tr-TR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Dikdörtgen 8"/>
          <p:cNvSpPr/>
          <p:nvPr/>
        </p:nvSpPr>
        <p:spPr>
          <a:xfrm>
            <a:off x="390525" y="2094636"/>
            <a:ext cx="52101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Makrofajların </a:t>
            </a:r>
            <a:r>
              <a:rPr lang="tr-TR" sz="2400" dirty="0"/>
              <a:t>5 temel görevleri </a:t>
            </a:r>
            <a:r>
              <a:rPr lang="tr-TR" sz="2400" dirty="0" smtClean="0"/>
              <a:t>vardır;</a:t>
            </a: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err="1"/>
              <a:t>Fagositozis</a:t>
            </a: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/>
              <a:t>Debridasyon</a:t>
            </a: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/>
              <a:t>Matrix </a:t>
            </a:r>
            <a:r>
              <a:rPr lang="tr-TR" sz="2400" dirty="0"/>
              <a:t>sentezinin </a:t>
            </a:r>
            <a:r>
              <a:rPr lang="tr-TR" sz="2400" dirty="0" smtClean="0"/>
              <a:t>düzenlenmesi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/>
              <a:t>Hücrelerin bölgeye çekilmesi ve aktivasyonu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/>
              <a:t>Anjiogenezis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23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073728" y="2576945"/>
            <a:ext cx="10131425" cy="1456267"/>
          </a:xfrm>
        </p:spPr>
        <p:txBody>
          <a:bodyPr/>
          <a:lstStyle/>
          <a:p>
            <a:pPr algn="ctr"/>
            <a:r>
              <a:rPr lang="tr-TR" dirty="0" smtClean="0"/>
              <a:t>Kemik iyileşmesi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182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0" y="834252"/>
            <a:ext cx="5708074" cy="52252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32" y="1111899"/>
            <a:ext cx="5913333" cy="447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3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0" name="Grup 19"/>
          <p:cNvGrpSpPr/>
          <p:nvPr/>
        </p:nvGrpSpPr>
        <p:grpSpPr>
          <a:xfrm>
            <a:off x="1353584" y="1284721"/>
            <a:ext cx="9337989" cy="4558146"/>
            <a:chOff x="1478275" y="1149928"/>
            <a:chExt cx="9337989" cy="4558146"/>
          </a:xfrm>
        </p:grpSpPr>
        <p:grpSp>
          <p:nvGrpSpPr>
            <p:cNvPr id="12" name="Grup 11"/>
            <p:cNvGrpSpPr/>
            <p:nvPr/>
          </p:nvGrpSpPr>
          <p:grpSpPr>
            <a:xfrm>
              <a:off x="1478275" y="1149928"/>
              <a:ext cx="9337989" cy="4558146"/>
              <a:chOff x="1856484" y="1454727"/>
              <a:chExt cx="9337989" cy="4558146"/>
            </a:xfrm>
          </p:grpSpPr>
          <p:grpSp>
            <p:nvGrpSpPr>
              <p:cNvPr id="7" name="Grup 6"/>
              <p:cNvGrpSpPr/>
              <p:nvPr/>
            </p:nvGrpSpPr>
            <p:grpSpPr>
              <a:xfrm>
                <a:off x="1856484" y="1454727"/>
                <a:ext cx="9337989" cy="4558146"/>
                <a:chOff x="1738745" y="1274618"/>
                <a:chExt cx="8960743" cy="4045527"/>
              </a:xfrm>
            </p:grpSpPr>
            <p:grpSp>
              <p:nvGrpSpPr>
                <p:cNvPr id="5" name="Grup 4"/>
                <p:cNvGrpSpPr/>
                <p:nvPr/>
              </p:nvGrpSpPr>
              <p:grpSpPr>
                <a:xfrm>
                  <a:off x="1738745" y="1634403"/>
                  <a:ext cx="8960743" cy="3685742"/>
                  <a:chOff x="1738745" y="1634403"/>
                  <a:chExt cx="8960743" cy="3685742"/>
                </a:xfrm>
              </p:grpSpPr>
              <p:pic>
                <p:nvPicPr>
                  <p:cNvPr id="3" name="Resim 2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738745" y="1634403"/>
                    <a:ext cx="8960743" cy="3422506"/>
                  </a:xfrm>
                  <a:prstGeom prst="rect">
                    <a:avLst/>
                  </a:prstGeom>
                </p:spPr>
              </p:pic>
              <p:sp>
                <p:nvSpPr>
                  <p:cNvPr id="4" name="Dikdörtgen 3"/>
                  <p:cNvSpPr/>
                  <p:nvPr/>
                </p:nvSpPr>
                <p:spPr>
                  <a:xfrm>
                    <a:off x="3560618" y="5043054"/>
                    <a:ext cx="5347855" cy="27709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tr-TR" sz="1200" dirty="0" smtClean="0"/>
                      <a:t>https://upload.orthobullets.com/topic/9009/images/fractue%20healing.jpg</a:t>
                    </a:r>
                    <a:endParaRPr lang="tr-TR" sz="1200" dirty="0"/>
                  </a:p>
                </p:txBody>
              </p:sp>
            </p:grpSp>
            <p:sp>
              <p:nvSpPr>
                <p:cNvPr id="6" name="Metin kutusu 5"/>
                <p:cNvSpPr txBox="1"/>
                <p:nvPr/>
              </p:nvSpPr>
              <p:spPr>
                <a:xfrm>
                  <a:off x="1738745" y="1274618"/>
                  <a:ext cx="8960743" cy="36933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dirty="0" smtClean="0">
                      <a:solidFill>
                        <a:schemeClr val="bg1"/>
                      </a:solidFill>
                    </a:rPr>
                    <a:t>      0-2 hafta                          2-3 hafta                    3-6 hafta                    8 hafta-2 yıl</a:t>
                  </a:r>
                  <a:endParaRPr lang="tr-TR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" name="Metin kutusu 7"/>
              <p:cNvSpPr txBox="1"/>
              <p:nvPr/>
            </p:nvSpPr>
            <p:spPr>
              <a:xfrm>
                <a:off x="2479964" y="5213099"/>
                <a:ext cx="1080655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</a:rPr>
                  <a:t>Hematom oluşumu</a:t>
                </a:r>
                <a:endParaRPr lang="tr-T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Metin kutusu 8"/>
              <p:cNvSpPr txBox="1"/>
              <p:nvPr/>
            </p:nvSpPr>
            <p:spPr>
              <a:xfrm>
                <a:off x="4835235" y="5254617"/>
                <a:ext cx="1706321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</a:rPr>
                  <a:t>Fibrokartilajinöz kallus oluşumu</a:t>
                </a:r>
                <a:endParaRPr lang="tr-T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Metin kutusu 9"/>
              <p:cNvSpPr txBox="1"/>
              <p:nvPr/>
            </p:nvSpPr>
            <p:spPr>
              <a:xfrm>
                <a:off x="7290379" y="5239006"/>
                <a:ext cx="1403157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</a:rPr>
                  <a:t>Kemik kallus oluşumu</a:t>
                </a:r>
                <a:endParaRPr lang="tr-T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Metin kutusu 10"/>
              <p:cNvSpPr txBox="1"/>
              <p:nvPr/>
            </p:nvSpPr>
            <p:spPr>
              <a:xfrm>
                <a:off x="9407236" y="5254617"/>
                <a:ext cx="16764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</a:rPr>
                  <a:t>Kemiğin yeniden şekillenmesi</a:t>
                </a:r>
                <a:endParaRPr lang="tr-TR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Metin kutusu 12"/>
            <p:cNvSpPr txBox="1"/>
            <p:nvPr/>
          </p:nvSpPr>
          <p:spPr>
            <a:xfrm>
              <a:off x="3477491" y="2161309"/>
              <a:ext cx="942109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hematoma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Metin kutusu 13"/>
            <p:cNvSpPr txBox="1"/>
            <p:nvPr/>
          </p:nvSpPr>
          <p:spPr>
            <a:xfrm>
              <a:off x="3477491" y="3269672"/>
              <a:ext cx="831274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smtClean="0">
                  <a:solidFill>
                    <a:schemeClr val="bg1"/>
                  </a:solidFill>
                </a:rPr>
                <a:t>İnternal kallus (fibröz doku ve kıkırdak)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Metin kutusu 14"/>
            <p:cNvSpPr txBox="1"/>
            <p:nvPr/>
          </p:nvSpPr>
          <p:spPr>
            <a:xfrm>
              <a:off x="5990226" y="2370123"/>
              <a:ext cx="784647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100" dirty="0" smtClean="0">
                  <a:solidFill>
                    <a:schemeClr val="bg1"/>
                  </a:solidFill>
                </a:rPr>
                <a:t>Eksternal kallus</a:t>
              </a:r>
              <a:endParaRPr lang="tr-TR" sz="1100" dirty="0">
                <a:solidFill>
                  <a:schemeClr val="bg1"/>
                </a:solidFill>
              </a:endParaRPr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5990226" y="3437868"/>
              <a:ext cx="646103" cy="55399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000" dirty="0" smtClean="0">
                  <a:solidFill>
                    <a:schemeClr val="bg1"/>
                  </a:solidFill>
                </a:rPr>
                <a:t>Yeni kan damarı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  <p:sp>
          <p:nvSpPr>
            <p:cNvPr id="17" name="Metin kutusu 16"/>
            <p:cNvSpPr txBox="1"/>
            <p:nvPr/>
          </p:nvSpPr>
          <p:spPr>
            <a:xfrm>
              <a:off x="5713135" y="4238540"/>
              <a:ext cx="983673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Süngerimsi kemik trabekülleri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8128482" y="2498515"/>
              <a:ext cx="900545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050" dirty="0" smtClean="0">
                  <a:solidFill>
                    <a:schemeClr val="bg1"/>
                  </a:solidFill>
                </a:rPr>
                <a:t>Süngerimsi kemiğin kemiksi kallusu</a:t>
              </a:r>
              <a:endParaRPr lang="tr-TR" sz="1050" dirty="0">
                <a:solidFill>
                  <a:schemeClr val="bg1"/>
                </a:solidFill>
              </a:endParaRP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8285018" y="3481118"/>
              <a:ext cx="74400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</a:rPr>
                <a:t>İyileşen kemik</a:t>
              </a:r>
              <a:endParaRPr lang="tr-T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097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1157343759"/>
              </p:ext>
            </p:extLst>
          </p:nvPr>
        </p:nvGraphicFramePr>
        <p:xfrm>
          <a:off x="828659" y="494240"/>
          <a:ext cx="10334931" cy="5565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9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79765" y="2743200"/>
            <a:ext cx="10131425" cy="1456267"/>
          </a:xfrm>
        </p:spPr>
        <p:txBody>
          <a:bodyPr/>
          <a:lstStyle/>
          <a:p>
            <a:pPr algn="ctr"/>
            <a:r>
              <a:rPr lang="tr-TR" dirty="0" smtClean="0"/>
              <a:t>Kas iyileşmesi</a:t>
            </a:r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5301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ökyüzü">
  <a:themeElements>
    <a:clrScheme name="Gökyüzü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ökyüzü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1150</Words>
  <Application>Microsoft Office PowerPoint</Application>
  <PresentationFormat>Geniş ekran</PresentationFormat>
  <Paragraphs>186</Paragraphs>
  <Slides>31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8" baseType="lpstr">
      <vt:lpstr>Arial</vt:lpstr>
      <vt:lpstr>Calibri</vt:lpstr>
      <vt:lpstr>Courier New</vt:lpstr>
      <vt:lpstr>Fira Sans</vt:lpstr>
      <vt:lpstr>Times New Roman</vt:lpstr>
      <vt:lpstr>Wingdings</vt:lpstr>
      <vt:lpstr>Gökyüzü</vt:lpstr>
      <vt:lpstr>PowerPoint Sunusu</vt:lpstr>
      <vt:lpstr>PowerPoint Sunusu</vt:lpstr>
      <vt:lpstr>PowerPoint Sunusu</vt:lpstr>
      <vt:lpstr>PowerPoint Sunusu</vt:lpstr>
      <vt:lpstr>Kemik iyileşmesi</vt:lpstr>
      <vt:lpstr>PowerPoint Sunusu</vt:lpstr>
      <vt:lpstr>PowerPoint Sunusu</vt:lpstr>
      <vt:lpstr>PowerPoint Sunusu</vt:lpstr>
      <vt:lpstr>Kas iyileşmesi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Tendo iyileşmesi</vt:lpstr>
      <vt:lpstr>Bir tendonun yapısı</vt:lpstr>
      <vt:lpstr>PowerPoint Sunusu</vt:lpstr>
      <vt:lpstr>SPOR atı bakımı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references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ronaldinho424</dc:creator>
  <cp:lastModifiedBy>Pınar</cp:lastModifiedBy>
  <cp:revision>57</cp:revision>
  <dcterms:created xsi:type="dcterms:W3CDTF">2021-03-07T19:42:52Z</dcterms:created>
  <dcterms:modified xsi:type="dcterms:W3CDTF">2021-04-16T10:56:04Z</dcterms:modified>
</cp:coreProperties>
</file>