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8A43C0-FD46-4578-9F1E-CB6283DA6509}" type="datetimeFigureOut">
              <a:rPr lang="tr-TR" smtClean="0"/>
              <a:t>25.2.2020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C400FB-974F-4E21-AE2F-2A5C23AABAEE}" type="slidenum">
              <a:rPr lang="tr-TR" smtClean="0"/>
              <a:t>‹#›</a:t>
            </a:fld>
            <a:endParaRPr lang="tr-TR"/>
          </a:p>
        </p:txBody>
      </p:sp>
    </p:spTree>
    <p:extLst>
      <p:ext uri="{BB962C8B-B14F-4D97-AF65-F5344CB8AC3E}">
        <p14:creationId xmlns:p14="http://schemas.microsoft.com/office/powerpoint/2010/main" val="39067105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90D0B8AE-8850-44FA-A503-4A7BDD741ED7}" type="datetimeFigureOut">
              <a:rPr lang="tr-TR" smtClean="0"/>
              <a:t>25.2.2020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1379434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0D0B8AE-8850-44FA-A503-4A7BDD741ED7}" type="datetimeFigureOut">
              <a:rPr lang="tr-TR" smtClean="0"/>
              <a:t>25.2.2020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3077944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0D0B8AE-8850-44FA-A503-4A7BDD741ED7}"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2781500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0D0B8AE-8850-44FA-A503-4A7BDD741ED7}"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7115027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0D0B8AE-8850-44FA-A503-4A7BDD741ED7}"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32019618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0D0B8AE-8850-44FA-A503-4A7BDD741ED7}" type="datetimeFigureOut">
              <a:rPr lang="tr-TR" smtClean="0"/>
              <a:t>25.2.2020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7116155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0D0B8AE-8850-44FA-A503-4A7BDD741ED7}" type="datetimeFigureOut">
              <a:rPr lang="tr-TR" smtClean="0"/>
              <a:t>25.2.2020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40017723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90D0B8AE-8850-44FA-A503-4A7BDD741ED7}"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373452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90D0B8AE-8850-44FA-A503-4A7BDD741ED7}"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3060330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90D0B8AE-8850-44FA-A503-4A7BDD741ED7}"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9861935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0D0B8AE-8850-44FA-A503-4A7BDD741ED7}"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29564271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0D0B8AE-8850-44FA-A503-4A7BDD741ED7}" type="datetimeFigureOut">
              <a:rPr lang="tr-TR" smtClean="0"/>
              <a:t>25.2.2020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2819033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0D0B8AE-8850-44FA-A503-4A7BDD741ED7}" type="datetimeFigureOut">
              <a:rPr lang="tr-TR" smtClean="0"/>
              <a:t>25.2.2020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3875846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90D0B8AE-8850-44FA-A503-4A7BDD741ED7}" type="datetimeFigureOut">
              <a:rPr lang="tr-TR" smtClean="0"/>
              <a:t>25.2.2020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3958201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D0B8AE-8850-44FA-A503-4A7BDD741ED7}" type="datetimeFigureOut">
              <a:rPr lang="tr-TR" smtClean="0"/>
              <a:t>25.2.2020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38873525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0D0B8AE-8850-44FA-A503-4A7BDD741ED7}" type="datetimeFigureOut">
              <a:rPr lang="tr-TR" smtClean="0"/>
              <a:t>25.2.2020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1146923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90D0B8AE-8850-44FA-A503-4A7BDD741ED7}" type="datetimeFigureOut">
              <a:rPr lang="tr-TR" smtClean="0"/>
              <a:t>25.2.2020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C7E25A9C-AF1A-42AB-9966-C97301C015F9}" type="slidenum">
              <a:rPr lang="tr-TR" smtClean="0"/>
              <a:t>‹#›</a:t>
            </a:fld>
            <a:endParaRPr lang="tr-TR"/>
          </a:p>
        </p:txBody>
      </p:sp>
    </p:spTree>
    <p:extLst>
      <p:ext uri="{BB962C8B-B14F-4D97-AF65-F5344CB8AC3E}">
        <p14:creationId xmlns:p14="http://schemas.microsoft.com/office/powerpoint/2010/main" val="26878814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90D0B8AE-8850-44FA-A503-4A7BDD741ED7}" type="datetimeFigureOut">
              <a:rPr lang="tr-TR" smtClean="0"/>
              <a:t>25.2.2020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C7E25A9C-AF1A-42AB-9966-C97301C015F9}" type="slidenum">
              <a:rPr lang="tr-TR" smtClean="0"/>
              <a:t>‹#›</a:t>
            </a:fld>
            <a:endParaRPr lang="tr-TR"/>
          </a:p>
        </p:txBody>
      </p:sp>
    </p:spTree>
    <p:extLst>
      <p:ext uri="{BB962C8B-B14F-4D97-AF65-F5344CB8AC3E}">
        <p14:creationId xmlns:p14="http://schemas.microsoft.com/office/powerpoint/2010/main" val="31090676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tr.wikipedia.org/wiki/HTML" TargetMode="External"/><Relationship Id="rId2" Type="http://schemas.openxmlformats.org/officeDocument/2006/relationships/hyperlink" Target="https://tr.wikipedia.org/wiki/Web_sayfas%C4%B1" TargetMode="External"/><Relationship Id="rId1" Type="http://schemas.openxmlformats.org/officeDocument/2006/relationships/slideLayout" Target="../slideLayouts/slideLayout2.xml"/><Relationship Id="rId5" Type="http://schemas.openxmlformats.org/officeDocument/2006/relationships/hyperlink" Target="https://tr.wikipedia.org/wiki/GPS" TargetMode="External"/><Relationship Id="rId4" Type="http://schemas.openxmlformats.org/officeDocument/2006/relationships/hyperlink" Target="https://tr.wikipedia.org/wiki/EXI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71828" y="1517842"/>
            <a:ext cx="8825658" cy="2677648"/>
          </a:xfrm>
        </p:spPr>
        <p:txBody>
          <a:bodyPr/>
          <a:lstStyle/>
          <a:p>
            <a:r>
              <a:rPr lang="tr-TR" dirty="0" smtClean="0"/>
              <a:t>BİLGİNİN ORGANİZASYONU I</a:t>
            </a:r>
            <a:endParaRPr lang="tr-TR" dirty="0"/>
          </a:p>
        </p:txBody>
      </p:sp>
      <p:sp>
        <p:nvSpPr>
          <p:cNvPr id="3" name="Alt Başlık 2"/>
          <p:cNvSpPr>
            <a:spLocks noGrp="1"/>
          </p:cNvSpPr>
          <p:nvPr>
            <p:ph type="subTitle" idx="1"/>
          </p:nvPr>
        </p:nvSpPr>
        <p:spPr/>
        <p:txBody>
          <a:bodyPr>
            <a:normAutofit/>
          </a:bodyPr>
          <a:lstStyle/>
          <a:p>
            <a:r>
              <a:rPr lang="tr-TR" sz="4000" dirty="0" smtClean="0"/>
              <a:t>METADATA</a:t>
            </a:r>
            <a:endParaRPr lang="tr-TR" sz="4000" dirty="0"/>
          </a:p>
        </p:txBody>
      </p:sp>
    </p:spTree>
    <p:extLst>
      <p:ext uri="{BB962C8B-B14F-4D97-AF65-F5344CB8AC3E}">
        <p14:creationId xmlns:p14="http://schemas.microsoft.com/office/powerpoint/2010/main" val="3235832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54954" y="2452255"/>
            <a:ext cx="9417941" cy="3910445"/>
          </a:xfrm>
        </p:spPr>
        <p:txBody>
          <a:bodyPr>
            <a:normAutofit fontScale="92500" lnSpcReduction="20000"/>
          </a:bodyPr>
          <a:lstStyle/>
          <a:p>
            <a:pPr marL="0" indent="0" algn="just">
              <a:buNone/>
            </a:pPr>
            <a:r>
              <a:rPr lang="tr-TR" dirty="0" smtClean="0"/>
              <a:t>	Bir </a:t>
            </a:r>
            <a:r>
              <a:rPr lang="tr-TR" dirty="0"/>
              <a:t>diğer bakış açısına göre, </a:t>
            </a:r>
            <a:r>
              <a:rPr lang="tr-TR" dirty="0" err="1"/>
              <a:t>Metadatanın</a:t>
            </a:r>
            <a:r>
              <a:rPr lang="tr-TR" dirty="0"/>
              <a:t> karmaşıklık ya da zorluk seviyeleri bulunmaktadır. </a:t>
            </a:r>
            <a:r>
              <a:rPr lang="tr-TR" dirty="0" err="1"/>
              <a:t>Metadata</a:t>
            </a:r>
            <a:r>
              <a:rPr lang="tr-TR" dirty="0"/>
              <a:t> 3 seviyede sınıflandırılmıştır. </a:t>
            </a:r>
            <a:endParaRPr lang="tr-TR" dirty="0" smtClean="0"/>
          </a:p>
          <a:p>
            <a:pPr marL="0" indent="0" algn="just">
              <a:buNone/>
            </a:pPr>
            <a:r>
              <a:rPr lang="tr-TR" dirty="0" smtClean="0"/>
              <a:t>	Birinci </a:t>
            </a:r>
            <a:r>
              <a:rPr lang="tr-TR" dirty="0"/>
              <a:t>seviye, kaynağın kendisinden veri çıkarmaktan ibaret olan basit bir formattır. Otomatik indeksleme teknikleri aracılığıyla arama motoru yaklaşımı tarafından </a:t>
            </a:r>
            <a:r>
              <a:rPr lang="tr-TR" dirty="0" err="1"/>
              <a:t>Web’in</a:t>
            </a:r>
            <a:r>
              <a:rPr lang="tr-TR" dirty="0"/>
              <a:t> organize edilmesi için kullanılır. </a:t>
            </a:r>
            <a:endParaRPr lang="tr-TR" dirty="0" smtClean="0"/>
          </a:p>
          <a:p>
            <a:pPr marL="0" indent="0" algn="just">
              <a:buNone/>
            </a:pPr>
            <a:r>
              <a:rPr lang="tr-TR" dirty="0" smtClean="0"/>
              <a:t>	İkinci </a:t>
            </a:r>
            <a:r>
              <a:rPr lang="tr-TR" dirty="0"/>
              <a:t>seviye yapılandırılmış formattır. Genel kullanıcılar için oluşturulmuş </a:t>
            </a:r>
            <a:r>
              <a:rPr lang="tr-TR" dirty="0" err="1"/>
              <a:t>formal</a:t>
            </a:r>
            <a:r>
              <a:rPr lang="tr-TR" dirty="0"/>
              <a:t>/resmi </a:t>
            </a:r>
            <a:r>
              <a:rPr lang="tr-TR" dirty="0" err="1"/>
              <a:t>metadata</a:t>
            </a:r>
            <a:r>
              <a:rPr lang="tr-TR" dirty="0"/>
              <a:t> öğeleri setlerini içerir. </a:t>
            </a:r>
            <a:r>
              <a:rPr lang="tr-TR" dirty="0" err="1"/>
              <a:t>Metadatanın</a:t>
            </a:r>
            <a:r>
              <a:rPr lang="tr-TR" dirty="0"/>
              <a:t> bu seviyesi </a:t>
            </a:r>
            <a:r>
              <a:rPr lang="tr-TR" dirty="0" err="1"/>
              <a:t>metadata</a:t>
            </a:r>
            <a:r>
              <a:rPr lang="tr-TR" dirty="0"/>
              <a:t> oluşturulması için temel bir şablon olabilir ve profesyonel seviyede tanımlama gerektirmez. </a:t>
            </a:r>
            <a:endParaRPr lang="tr-TR" dirty="0" smtClean="0"/>
          </a:p>
          <a:p>
            <a:pPr marL="0" indent="0" algn="just">
              <a:buNone/>
            </a:pPr>
            <a:r>
              <a:rPr lang="tr-TR" dirty="0"/>
              <a:t>	</a:t>
            </a:r>
            <a:r>
              <a:rPr lang="tr-TR" dirty="0" err="1" smtClean="0"/>
              <a:t>Metadatanın</a:t>
            </a:r>
            <a:r>
              <a:rPr lang="tr-TR" dirty="0" smtClean="0"/>
              <a:t> </a:t>
            </a:r>
            <a:r>
              <a:rPr lang="tr-TR" dirty="0"/>
              <a:t>üçüncü seviyesi zengin formattır. Kütüphanelerdeki, arşivlerdeki ve müzelerdeki bilgi uzmanları, kapsamlı, özenli bir biçimde detaylı tanımlamaları manuel olarak oluşturmak için bu 3. seviyeyi kullanma eğilimindedirler. Bu düzeyin yapısı daha karmaşıktır. Kodlama ve içerik standartları ile </a:t>
            </a:r>
            <a:r>
              <a:rPr lang="tr-TR" dirty="0" err="1"/>
              <a:t>metadata</a:t>
            </a:r>
            <a:r>
              <a:rPr lang="tr-TR" dirty="0"/>
              <a:t> öğeleri bütünleştirilmiştir. Zengin formatların örnekleri AAKK2 </a:t>
            </a:r>
            <a:r>
              <a:rPr lang="tr-TR" i="1" dirty="0"/>
              <a:t>(</a:t>
            </a:r>
            <a:r>
              <a:rPr lang="tr-TR" i="1" dirty="0" err="1"/>
              <a:t>Anglo</a:t>
            </a:r>
            <a:r>
              <a:rPr lang="tr-TR" i="1" dirty="0"/>
              <a:t> Amerikan Kataloglama Kuralları 2)</a:t>
            </a:r>
            <a:r>
              <a:rPr lang="tr-TR" dirty="0"/>
              <a:t> ve MARC kullanılarak oluşturulan bibliyografik kayıtlarda bulunmaktadır. </a:t>
            </a:r>
            <a:r>
              <a:rPr lang="tr-TR" dirty="0" err="1"/>
              <a:t>Metadata</a:t>
            </a:r>
            <a:r>
              <a:rPr lang="tr-TR" dirty="0"/>
              <a:t> bilgi kaynaklarını en küçük ayrıntısına kadar tanımlayabilmek için kullanılabilir</a:t>
            </a:r>
            <a:r>
              <a:rPr lang="tr-TR" dirty="0" smtClean="0"/>
              <a:t>.</a:t>
            </a:r>
            <a:endParaRPr lang="tr-TR" dirty="0"/>
          </a:p>
        </p:txBody>
      </p:sp>
    </p:spTree>
    <p:extLst>
      <p:ext uri="{BB962C8B-B14F-4D97-AF65-F5344CB8AC3E}">
        <p14:creationId xmlns:p14="http://schemas.microsoft.com/office/powerpoint/2010/main" val="3926586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0" indent="0">
              <a:buNone/>
            </a:pPr>
            <a:r>
              <a:rPr lang="tr-TR" dirty="0" smtClean="0"/>
              <a:t>	</a:t>
            </a:r>
            <a:r>
              <a:rPr lang="tr-TR" dirty="0" err="1" smtClean="0"/>
              <a:t>Metadata</a:t>
            </a:r>
            <a:r>
              <a:rPr lang="tr-TR" dirty="0"/>
              <a:t>;</a:t>
            </a:r>
          </a:p>
          <a:p>
            <a:pPr lvl="0"/>
            <a:r>
              <a:rPr lang="tr-TR" dirty="0"/>
              <a:t>Bilgi kaynakları</a:t>
            </a:r>
          </a:p>
          <a:p>
            <a:pPr lvl="0"/>
            <a:r>
              <a:rPr lang="tr-TR" dirty="0"/>
              <a:t>Bu kaynakların parçaları ya da</a:t>
            </a:r>
          </a:p>
          <a:p>
            <a:pPr lvl="0"/>
            <a:r>
              <a:rPr lang="tr-TR" dirty="0"/>
              <a:t>Çoklu kaynakları içeren koleksiyonların belirlenmesi için oluşturulabilir.</a:t>
            </a:r>
          </a:p>
          <a:p>
            <a:pPr marL="0" indent="0">
              <a:buNone/>
            </a:pPr>
            <a:r>
              <a:rPr lang="tr-TR" dirty="0" smtClean="0"/>
              <a:t>	Diğer </a:t>
            </a:r>
            <a:r>
              <a:rPr lang="tr-TR" dirty="0"/>
              <a:t>bir açıdan baktığımızda, </a:t>
            </a:r>
            <a:r>
              <a:rPr lang="tr-TR" dirty="0" err="1"/>
              <a:t>metadata</a:t>
            </a:r>
            <a:r>
              <a:rPr lang="tr-TR" dirty="0"/>
              <a:t>;</a:t>
            </a:r>
          </a:p>
          <a:p>
            <a:pPr lvl="0"/>
            <a:r>
              <a:rPr lang="tr-TR" dirty="0"/>
              <a:t>Metin, resimler, multimedya dosyalarından birini ya da birkaçını içeren web sayfasını,</a:t>
            </a:r>
          </a:p>
          <a:p>
            <a:pPr lvl="0"/>
            <a:r>
              <a:rPr lang="tr-TR" dirty="0"/>
              <a:t>Web sayfasında bulunan dijital video ya da diğer bileşenlerden birini, </a:t>
            </a:r>
          </a:p>
          <a:p>
            <a:pPr lvl="0"/>
            <a:r>
              <a:rPr lang="tr-TR" dirty="0"/>
              <a:t>Web sayfalarını içeren bir web sitesinin tamamını tanımlamak için kullanılabilir</a:t>
            </a:r>
            <a:r>
              <a:rPr lang="tr-TR" dirty="0" smtClean="0"/>
              <a:t>.</a:t>
            </a:r>
            <a:endParaRPr lang="tr-TR" dirty="0"/>
          </a:p>
        </p:txBody>
      </p:sp>
    </p:spTree>
    <p:extLst>
      <p:ext uri="{BB962C8B-B14F-4D97-AF65-F5344CB8AC3E}">
        <p14:creationId xmlns:p14="http://schemas.microsoft.com/office/powerpoint/2010/main" val="23225540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Farklı </a:t>
            </a:r>
            <a:r>
              <a:rPr lang="tr-TR" dirty="0"/>
              <a:t>topluluklar bilgi kaynaklarını farklı ayrıntı düzeylerinde tanımlamayı seçebilmektedir. Bazı topluluklar kaynakları; </a:t>
            </a:r>
          </a:p>
          <a:p>
            <a:pPr lvl="0"/>
            <a:r>
              <a:rPr lang="tr-TR" dirty="0"/>
              <a:t>Kaynağın türüne, </a:t>
            </a:r>
          </a:p>
          <a:p>
            <a:pPr lvl="0"/>
            <a:r>
              <a:rPr lang="tr-TR" dirty="0"/>
              <a:t>Topluluğun bilgiyi organize etme yaklaşımına, </a:t>
            </a:r>
          </a:p>
          <a:p>
            <a:pPr lvl="0"/>
            <a:r>
              <a:rPr lang="tr-TR" dirty="0"/>
              <a:t>Kullanıcılarının ihtiyaçlarına bağlı olarak, bu düzeylerin herhangi birinde ya da hepsinde tanımlayabilir.</a:t>
            </a:r>
          </a:p>
          <a:p>
            <a:pPr marL="0" indent="0">
              <a:buNone/>
            </a:pPr>
            <a:endParaRPr lang="tr-TR" dirty="0"/>
          </a:p>
        </p:txBody>
      </p:sp>
    </p:spTree>
    <p:extLst>
      <p:ext uri="{BB962C8B-B14F-4D97-AF65-F5344CB8AC3E}">
        <p14:creationId xmlns:p14="http://schemas.microsoft.com/office/powerpoint/2010/main" val="30876816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lgn="just">
              <a:buNone/>
            </a:pPr>
            <a:r>
              <a:rPr lang="tr-TR" dirty="0" smtClean="0"/>
              <a:t>	Örneğin</a:t>
            </a:r>
            <a:r>
              <a:rPr lang="tr-TR" dirty="0"/>
              <a:t>, kütüphaneler basılı kitabın kendisi için </a:t>
            </a:r>
            <a:r>
              <a:rPr lang="tr-TR" dirty="0" err="1"/>
              <a:t>metadata</a:t>
            </a:r>
            <a:r>
              <a:rPr lang="tr-TR" dirty="0"/>
              <a:t> hazırlar. Bir kitap bir </a:t>
            </a:r>
            <a:r>
              <a:rPr lang="tr-TR" dirty="0" err="1"/>
              <a:t>metadata</a:t>
            </a:r>
            <a:r>
              <a:rPr lang="tr-TR" dirty="0"/>
              <a:t> kaydına eşittir. Dijital kütüphaneler koleksiyon düzeyinde ya da materyal düzeyinde tanımlama yapma arasında gidip gelebilirler. Bu tanımlamaları belirli koleksiyonların niteliklerine, koleksiyonların büyüklüğüne ve koleksiyonun kullanıcılarına dayanarak yapılmaktadır. Materyallerin kendisi (dijitalleştirilmiş harita) tanımlanabileceği gibi, koleksiyonların kendisi (700 parçalık dijitalleştirilmiş harita koleksiyonu) de tanımlanabilir ya da her ikisi de tanımlanabilmektedir</a:t>
            </a:r>
            <a:r>
              <a:rPr lang="tr-TR" dirty="0" smtClean="0"/>
              <a:t>.</a:t>
            </a:r>
            <a:endParaRPr lang="tr-TR" dirty="0"/>
          </a:p>
        </p:txBody>
      </p:sp>
    </p:spTree>
    <p:extLst>
      <p:ext uri="{BB962C8B-B14F-4D97-AF65-F5344CB8AC3E}">
        <p14:creationId xmlns:p14="http://schemas.microsoft.com/office/powerpoint/2010/main" val="27863694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METADATA KULLANMANIN FAYDALARI </a:t>
            </a:r>
            <a:endParaRPr lang="tr-TR" dirty="0"/>
          </a:p>
        </p:txBody>
      </p:sp>
      <p:sp>
        <p:nvSpPr>
          <p:cNvPr id="3" name="İçerik Yer Tutucusu 2"/>
          <p:cNvSpPr>
            <a:spLocks noGrp="1"/>
          </p:cNvSpPr>
          <p:nvPr>
            <p:ph idx="1"/>
          </p:nvPr>
        </p:nvSpPr>
        <p:spPr/>
        <p:txBody>
          <a:bodyPr/>
          <a:lstStyle/>
          <a:p>
            <a:pPr marL="0" indent="0" algn="just">
              <a:buNone/>
            </a:pPr>
            <a:r>
              <a:rPr lang="tr-TR" dirty="0" smtClean="0"/>
              <a:t>	</a:t>
            </a:r>
            <a:r>
              <a:rPr lang="tr-TR" dirty="0"/>
              <a:t>Bilgisayar ve iletişim teknolojilerinin hızla yaygınlaşması ve daha güçlü hale gelmesi, kullanıcı gereksinimleri doğrultusunda elektronik kaynakların ve İnternet kaynaklarının hızlı gelişimi, internet üzerindeki bilginin kayıt altına alınarak tanımlanması gerekliliğini ortaya çıkarmıştır. İnternet üzerinde ve elektronik ortamda bulunan bilgiye kesin erişim; bilginin bibliyografik denetiminin yapılması kataloglama ve indeksleme ile gerçekleşir. Kütüphaneciler kaynağa kolaylıkla erişilebilmesi için kaynağı tanımlarlar. İnternet üzerindeki bilginin tanımlanmasını ve keşfedilmesini sağlayan </a:t>
            </a:r>
            <a:r>
              <a:rPr lang="tr-TR" dirty="0" err="1"/>
              <a:t>metadatanın</a:t>
            </a:r>
            <a:r>
              <a:rPr lang="tr-TR" dirty="0"/>
              <a:t> kullanılması erişim oranının yükselmesini sağlayacaktır</a:t>
            </a:r>
            <a:r>
              <a:rPr lang="tr-TR" dirty="0" smtClean="0"/>
              <a:t>.</a:t>
            </a:r>
            <a:endParaRPr lang="tr-TR" dirty="0"/>
          </a:p>
        </p:txBody>
      </p:sp>
    </p:spTree>
    <p:extLst>
      <p:ext uri="{BB962C8B-B14F-4D97-AF65-F5344CB8AC3E}">
        <p14:creationId xmlns:p14="http://schemas.microsoft.com/office/powerpoint/2010/main" val="23981553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a:t>
            </a:r>
            <a:r>
              <a:rPr lang="tr-TR" dirty="0" err="1" smtClean="0"/>
              <a:t>Metadata</a:t>
            </a:r>
            <a:r>
              <a:rPr lang="tr-TR" dirty="0" smtClean="0"/>
              <a:t> </a:t>
            </a:r>
            <a:r>
              <a:rPr lang="tr-TR" dirty="0"/>
              <a:t>önemini bilgiye erişimdeki performansı artırması, elektronik kaynakların yönetimine katkısı, doğru bilgiye ulaşılabilirliği sağlaması, karşılıklı işlerliği gerçekleştirmesi ve gelecekteki uygulanabilirliği şeklinde özetlemek mümkündür.</a:t>
            </a:r>
          </a:p>
          <a:p>
            <a:pPr marL="0" indent="0">
              <a:buNone/>
            </a:pPr>
            <a:r>
              <a:rPr lang="tr-TR" dirty="0" smtClean="0"/>
              <a:t>	</a:t>
            </a:r>
            <a:r>
              <a:rPr lang="tr-TR" dirty="0" err="1" smtClean="0"/>
              <a:t>Metadata</a:t>
            </a:r>
            <a:r>
              <a:rPr lang="tr-TR" dirty="0"/>
              <a:t>, dijital nesnelerin keşfedilmesini, kullanılmasını, saklanmasını ve yeni görevler yüklenmesini sağlar. </a:t>
            </a:r>
            <a:r>
              <a:rPr lang="tr-TR" dirty="0" err="1"/>
              <a:t>Metadata</a:t>
            </a:r>
            <a:r>
              <a:rPr lang="tr-TR" dirty="0"/>
              <a:t> ile elektronik kaynakların ve internet üzerindeki bilginin belirli standartlara uyarak tanımlaması yapılır. Kullanıcıyı internet üzerinde aradığı bilgiye eriştirir</a:t>
            </a:r>
            <a:r>
              <a:rPr lang="tr-TR" dirty="0" smtClean="0"/>
              <a:t>.</a:t>
            </a:r>
            <a:endParaRPr lang="tr-TR" dirty="0"/>
          </a:p>
        </p:txBody>
      </p:sp>
    </p:spTree>
    <p:extLst>
      <p:ext uri="{BB962C8B-B14F-4D97-AF65-F5344CB8AC3E}">
        <p14:creationId xmlns:p14="http://schemas.microsoft.com/office/powerpoint/2010/main" val="26184487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marL="0" indent="0" algn="just">
              <a:buNone/>
            </a:pPr>
            <a:r>
              <a:rPr lang="tr-TR" dirty="0" smtClean="0"/>
              <a:t>	</a:t>
            </a:r>
            <a:r>
              <a:rPr lang="tr-TR" dirty="0" err="1" smtClean="0"/>
              <a:t>Metadata</a:t>
            </a:r>
            <a:r>
              <a:rPr lang="tr-TR" dirty="0" smtClean="0"/>
              <a:t> </a:t>
            </a:r>
            <a:r>
              <a:rPr lang="tr-TR" dirty="0"/>
              <a:t>kullanmanın üç ana yararı vardır.</a:t>
            </a:r>
          </a:p>
          <a:p>
            <a:pPr lvl="0" algn="just"/>
            <a:r>
              <a:rPr lang="tr-TR" b="1" dirty="0"/>
              <a:t>Kaynağa erişim</a:t>
            </a:r>
            <a:r>
              <a:rPr lang="tr-TR" dirty="0"/>
              <a:t> : </a:t>
            </a:r>
            <a:r>
              <a:rPr lang="tr-TR" dirty="0" err="1"/>
              <a:t>Metadata</a:t>
            </a:r>
            <a:r>
              <a:rPr lang="tr-TR" dirty="0"/>
              <a:t>, elektronik ortamda aranılan kaynağa erişimi sağlaması bakımından katalog kaydı özelliğine sahiptir.</a:t>
            </a:r>
          </a:p>
          <a:p>
            <a:pPr lvl="0" algn="just"/>
            <a:r>
              <a:rPr lang="tr-TR" b="1" dirty="0"/>
              <a:t>Elektronik kaynakların organizasyonu</a:t>
            </a:r>
            <a:r>
              <a:rPr lang="tr-TR" dirty="0"/>
              <a:t> : </a:t>
            </a:r>
            <a:r>
              <a:rPr lang="tr-TR" dirty="0" err="1"/>
              <a:t>Metadata</a:t>
            </a:r>
            <a:r>
              <a:rPr lang="tr-TR" dirty="0"/>
              <a:t>; elektronik ortamdaki bilgiyi yönetebilmek ve bir arada toplamak için; bilgiyi bulur, süzer, düzenler, özetler.</a:t>
            </a:r>
          </a:p>
          <a:p>
            <a:pPr lvl="0" algn="just"/>
            <a:r>
              <a:rPr lang="tr-TR" b="1" dirty="0"/>
              <a:t>Uluslararası birlikte işlerlik</a:t>
            </a:r>
            <a:r>
              <a:rPr lang="tr-TR" dirty="0"/>
              <a:t> : Bilginin kurumlar arasında ve bilgi sistemlerinde kullanılabilme ve transfer edilebilme yeteneği olarak açıklanabilecek birlikte çalışabilirliğin en geniş kapsamdaki tanımı, etkin bilgi paylaşımıdır. Elektronik bilgi kaynakları </a:t>
            </a:r>
            <a:r>
              <a:rPr lang="tr-TR" dirty="0" err="1"/>
              <a:t>metadataları</a:t>
            </a:r>
            <a:r>
              <a:rPr lang="tr-TR" dirty="0"/>
              <a:t> her kurum tarafından farklı </a:t>
            </a:r>
            <a:r>
              <a:rPr lang="tr-TR" dirty="0" err="1"/>
              <a:t>metadata</a:t>
            </a:r>
            <a:r>
              <a:rPr lang="tr-TR" dirty="0"/>
              <a:t> standartları ile hazırlanır. Bunların birbirleri ile anlaşabilir olmasını birlikte işlerlik kavramı ifade eder</a:t>
            </a:r>
            <a:r>
              <a:rPr lang="tr-TR" dirty="0" smtClean="0"/>
              <a:t>.</a:t>
            </a:r>
            <a:endParaRPr lang="tr-TR" dirty="0"/>
          </a:p>
        </p:txBody>
      </p:sp>
    </p:spTree>
    <p:extLst>
      <p:ext uri="{BB962C8B-B14F-4D97-AF65-F5344CB8AC3E}">
        <p14:creationId xmlns:p14="http://schemas.microsoft.com/office/powerpoint/2010/main" val="3775990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METADATA NEDİR?</a:t>
            </a:r>
            <a:endParaRPr lang="tr-TR" dirty="0"/>
          </a:p>
        </p:txBody>
      </p:sp>
      <p:sp>
        <p:nvSpPr>
          <p:cNvPr id="3" name="İçerik Yer Tutucusu 2"/>
          <p:cNvSpPr>
            <a:spLocks noGrp="1"/>
          </p:cNvSpPr>
          <p:nvPr>
            <p:ph idx="1"/>
          </p:nvPr>
        </p:nvSpPr>
        <p:spPr>
          <a:xfrm>
            <a:off x="1154954" y="2603500"/>
            <a:ext cx="8825659" cy="3890818"/>
          </a:xfrm>
        </p:spPr>
        <p:txBody>
          <a:bodyPr>
            <a:normAutofit/>
          </a:bodyPr>
          <a:lstStyle/>
          <a:p>
            <a:pPr algn="just"/>
            <a:r>
              <a:rPr lang="tr-TR" dirty="0"/>
              <a:t>Elektronik bilgi kaynaklarının tanımlanması, düzenlenmesi ve erişimi önemli bir konudur. </a:t>
            </a:r>
            <a:r>
              <a:rPr lang="tr-TR" dirty="0" err="1"/>
              <a:t>Metadatanın</a:t>
            </a:r>
            <a:r>
              <a:rPr lang="tr-TR" dirty="0"/>
              <a:t> ne olduğu ile ilgili, </a:t>
            </a:r>
            <a:r>
              <a:rPr lang="tr-TR" dirty="0" err="1"/>
              <a:t>metadatanın</a:t>
            </a:r>
            <a:r>
              <a:rPr lang="tr-TR" dirty="0"/>
              <a:t> farklı özelliklerine dikkat çeken tanımlar yapılmıştır. Genel olarak </a:t>
            </a:r>
            <a:r>
              <a:rPr lang="tr-TR" dirty="0" err="1"/>
              <a:t>metadata</a:t>
            </a:r>
            <a:r>
              <a:rPr lang="tr-TR" dirty="0"/>
              <a:t>; “veri hakkında veri” olarak ifade edilir. </a:t>
            </a:r>
          </a:p>
          <a:p>
            <a:pPr algn="just"/>
            <a:r>
              <a:rPr lang="tr-TR" dirty="0" err="1"/>
              <a:t>Metadata</a:t>
            </a:r>
            <a:r>
              <a:rPr lang="tr-TR" dirty="0"/>
              <a:t> oldukça kapsamlı bir konudur. Birçok alanda </a:t>
            </a:r>
            <a:r>
              <a:rPr lang="tr-TR" dirty="0" err="1"/>
              <a:t>metadatadan</a:t>
            </a:r>
            <a:r>
              <a:rPr lang="tr-TR" dirty="0"/>
              <a:t> faydalanılmaktadır. </a:t>
            </a:r>
            <a:r>
              <a:rPr lang="tr-TR" dirty="0" err="1"/>
              <a:t>Metadata</a:t>
            </a:r>
            <a:r>
              <a:rPr lang="tr-TR" dirty="0"/>
              <a:t> kütüphanecilikte ve bilgi biliminde daha önemli bir konu olmasına rağmen bu terimin kendisi bilgisayar biliminden gelmektedir.</a:t>
            </a:r>
          </a:p>
          <a:p>
            <a:pPr algn="just"/>
            <a:r>
              <a:rPr lang="tr-TR" dirty="0"/>
              <a:t> Bilgisayar terminolojisinde “meta” ön eki genellikle “hakkında” anlamındadır. </a:t>
            </a:r>
            <a:r>
              <a:rPr lang="tr-TR" dirty="0" err="1"/>
              <a:t>Metadata</a:t>
            </a:r>
            <a:r>
              <a:rPr lang="tr-TR" dirty="0"/>
              <a:t> diğer verileri tanımlama, tarif etmede kullanılır. </a:t>
            </a:r>
          </a:p>
        </p:txBody>
      </p:sp>
    </p:spTree>
    <p:extLst>
      <p:ext uri="{BB962C8B-B14F-4D97-AF65-F5344CB8AC3E}">
        <p14:creationId xmlns:p14="http://schemas.microsoft.com/office/powerpoint/2010/main" val="1350874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algn="just"/>
            <a:r>
              <a:rPr lang="tr-TR" dirty="0" err="1"/>
              <a:t>Metadata</a:t>
            </a:r>
            <a:r>
              <a:rPr lang="tr-TR" dirty="0"/>
              <a:t> yaygın olarak “veri hakkında veri/bilgi” olarak tanımlanabilir. Bu tanım, bir bilgi kaynağının </a:t>
            </a:r>
            <a:r>
              <a:rPr lang="tr-TR" i="1" dirty="0"/>
              <a:t>(kitap, harita, </a:t>
            </a:r>
            <a:r>
              <a:rPr lang="tr-TR" i="1" dirty="0" err="1"/>
              <a:t>blog</a:t>
            </a:r>
            <a:r>
              <a:rPr lang="tr-TR" i="1" dirty="0"/>
              <a:t>, </a:t>
            </a:r>
            <a:r>
              <a:rPr lang="tr-TR" i="1" dirty="0" err="1"/>
              <a:t>Flickr</a:t>
            </a:r>
            <a:r>
              <a:rPr lang="tr-TR" i="1" dirty="0"/>
              <a:t> üzerindeki bir fotoğraf, </a:t>
            </a:r>
            <a:r>
              <a:rPr lang="tr-TR" i="1" dirty="0" err="1"/>
              <a:t>çevirimiçi</a:t>
            </a:r>
            <a:r>
              <a:rPr lang="tr-TR" i="1" dirty="0"/>
              <a:t> (online) bir video, vs.) </a:t>
            </a:r>
            <a:r>
              <a:rPr lang="tr-TR" dirty="0"/>
              <a:t>bir veri biçimi olduğunu saymaktadır. “Veri hakkında veri” tanımında olduğu gibi, bu kaynağın niteliklerinin, karakteristik özelliklerinin ve içeriklerinin tanımlanması da bir veri olabilir. Bu tanım, kavramın oldukça geniş halini sunmaktadır. Daha karışık ve uzun tanımlara terminolojide rastlanabilir. Bu tanımların ortak yanı </a:t>
            </a:r>
            <a:r>
              <a:rPr lang="tr-TR" dirty="0" err="1"/>
              <a:t>kimliklemek</a:t>
            </a:r>
            <a:r>
              <a:rPr lang="tr-TR" dirty="0"/>
              <a:t>, keşfetmek, seçmek, kullanmak, erişmek ve yönetmek amaçlarıyla oluşturulan </a:t>
            </a:r>
            <a:r>
              <a:rPr lang="tr-TR" dirty="0" err="1"/>
              <a:t>metadatanın</a:t>
            </a:r>
            <a:r>
              <a:rPr lang="tr-TR" dirty="0"/>
              <a:t>, bilgi kaynaklarının özelliklerini tanımlayan yapılandırılmış enformasyon olması fikridir. Yani </a:t>
            </a:r>
            <a:r>
              <a:rPr lang="tr-TR" dirty="0" err="1"/>
              <a:t>metadata</a:t>
            </a:r>
            <a:r>
              <a:rPr lang="tr-TR" dirty="0"/>
              <a:t>, kaynağı keşfetmek amacıyla kullanılan geleneksel erişim araçlarında bulunan bilgiler gibi sadece tanımlayıcı bilgi değil, aynı zamanda bilgi kaynağını yönetmek, kullanmak ve korumak için gerekli olan bilgiyi de içerir</a:t>
            </a:r>
            <a:r>
              <a:rPr lang="tr-TR" dirty="0" smtClean="0"/>
              <a:t>.</a:t>
            </a:r>
            <a:endParaRPr lang="tr-TR" dirty="0"/>
          </a:p>
        </p:txBody>
      </p:sp>
    </p:spTree>
    <p:extLst>
      <p:ext uri="{BB962C8B-B14F-4D97-AF65-F5344CB8AC3E}">
        <p14:creationId xmlns:p14="http://schemas.microsoft.com/office/powerpoint/2010/main" val="23476065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Kitapları birer veri kaynağı olarak düşünürsek; kütüphane katalog kartları nasıl kitaplar hakkında bilgi veriyorsa, </a:t>
            </a:r>
            <a:r>
              <a:rPr lang="tr-TR" dirty="0" err="1"/>
              <a:t>metadata</a:t>
            </a:r>
            <a:r>
              <a:rPr lang="tr-TR" dirty="0"/>
              <a:t> da data/veri hakkında bilgi verir. Mesela </a:t>
            </a:r>
            <a:r>
              <a:rPr lang="tr-TR" dirty="0">
                <a:hlinkClick r:id="rId2" tooltip="Web sayfası"/>
              </a:rPr>
              <a:t>Web sayfalarında</a:t>
            </a:r>
            <a:r>
              <a:rPr lang="tr-TR" dirty="0"/>
              <a:t> </a:t>
            </a:r>
            <a:r>
              <a:rPr lang="tr-TR" dirty="0">
                <a:hlinkClick r:id="rId3" tooltip="HTML"/>
              </a:rPr>
              <a:t>HTML kodu</a:t>
            </a:r>
            <a:r>
              <a:rPr lang="tr-TR" dirty="0"/>
              <a:t> içerisine eklenen meta etiketleri (</a:t>
            </a:r>
            <a:r>
              <a:rPr lang="tr-TR" dirty="0" err="1"/>
              <a:t>tag</a:t>
            </a:r>
            <a:r>
              <a:rPr lang="tr-TR" dirty="0"/>
              <a:t>) ile o sayfa hakkında ek bilgiler verilir. Dijital fotoğraf makineleri ile çekilen fotoğraflarda, fotoğraf dosyası içerisine kaydedilen </a:t>
            </a:r>
            <a:r>
              <a:rPr lang="tr-TR" dirty="0">
                <a:hlinkClick r:id="rId4" tooltip="EXIF"/>
              </a:rPr>
              <a:t>EXIF</a:t>
            </a:r>
            <a:r>
              <a:rPr lang="tr-TR" dirty="0"/>
              <a:t> bilgileri (fotoğrafın çekildiği tarih, fotoğraf makinesinin markası, modeli ve ayarları, fotoğrafın çekildiği yerin </a:t>
            </a:r>
            <a:r>
              <a:rPr lang="tr-TR" dirty="0">
                <a:hlinkClick r:id="rId5" tooltip="GPS"/>
              </a:rPr>
              <a:t>GPS</a:t>
            </a:r>
            <a:r>
              <a:rPr lang="tr-TR" dirty="0"/>
              <a:t> koordinatları </a:t>
            </a:r>
            <a:r>
              <a:rPr lang="tr-TR" dirty="0" err="1"/>
              <a:t>v.s</a:t>
            </a:r>
            <a:r>
              <a:rPr lang="tr-TR" dirty="0"/>
              <a:t>.) birer üst veridir. </a:t>
            </a:r>
          </a:p>
        </p:txBody>
      </p:sp>
    </p:spTree>
    <p:extLst>
      <p:ext uri="{BB962C8B-B14F-4D97-AF65-F5344CB8AC3E}">
        <p14:creationId xmlns:p14="http://schemas.microsoft.com/office/powerpoint/2010/main" val="20664646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err="1"/>
              <a:t>Metadata</a:t>
            </a:r>
            <a:r>
              <a:rPr lang="tr-TR" dirty="0"/>
              <a:t> tanımları, </a:t>
            </a:r>
            <a:r>
              <a:rPr lang="tr-TR" dirty="0" err="1"/>
              <a:t>metadatanın</a:t>
            </a:r>
            <a:r>
              <a:rPr lang="tr-TR" dirty="0"/>
              <a:t> bilgi kaynağının tanımlayıcısı olduğunu ifade eder. </a:t>
            </a:r>
            <a:r>
              <a:rPr lang="tr-TR" dirty="0" err="1"/>
              <a:t>Metadatanın</a:t>
            </a:r>
            <a:r>
              <a:rPr lang="tr-TR" dirty="0"/>
              <a:t> tanımlayıcı özelliği üzerinde yoğunlaşan tanımlardan bazıları şunlardır:</a:t>
            </a:r>
          </a:p>
          <a:p>
            <a:pPr lvl="0"/>
            <a:r>
              <a:rPr lang="tr-TR" dirty="0" err="1"/>
              <a:t>Metadata</a:t>
            </a:r>
            <a:r>
              <a:rPr lang="tr-TR" dirty="0"/>
              <a:t> fiziksel ya da elektronik bir nesne hakkında tanıtıcı bilgi içerir.</a:t>
            </a:r>
          </a:p>
          <a:p>
            <a:pPr lvl="0"/>
            <a:r>
              <a:rPr lang="tr-TR" dirty="0" err="1"/>
              <a:t>Metadata</a:t>
            </a:r>
            <a:r>
              <a:rPr lang="tr-TR" dirty="0"/>
              <a:t> tanımlanan girişlerin yönetimi, değerlendirilmesi, keşfi ve </a:t>
            </a:r>
            <a:r>
              <a:rPr lang="tr-TR" dirty="0" err="1"/>
              <a:t>kimliklendirilmesine</a:t>
            </a:r>
            <a:r>
              <a:rPr lang="tr-TR" dirty="0"/>
              <a:t> yardımcı olmak için bilgi varlıklarının özelliklerini tanımlayan yapılandırılmış ve kodlanmış veridir.</a:t>
            </a:r>
          </a:p>
          <a:p>
            <a:pPr lvl="0"/>
            <a:r>
              <a:rPr lang="tr-TR" dirty="0" err="1"/>
              <a:t>Metadata</a:t>
            </a:r>
            <a:r>
              <a:rPr lang="tr-TR" dirty="0"/>
              <a:t>, bir bilgi kaynağını tanımlayan, açıklayan, yerini bildiren ya da onun kolayca bulunmasını kullanılmasını ve yönetimini sağlayan planlanmış (</a:t>
            </a:r>
            <a:r>
              <a:rPr lang="tr-TR" dirty="0" err="1"/>
              <a:t>yapısallaştırılmış</a:t>
            </a:r>
            <a:r>
              <a:rPr lang="tr-TR" dirty="0"/>
              <a:t>) bilgidir.</a:t>
            </a:r>
          </a:p>
          <a:p>
            <a:pPr lvl="0"/>
            <a:r>
              <a:rPr lang="tr-TR" dirty="0"/>
              <a:t>Temel olarak; </a:t>
            </a:r>
            <a:r>
              <a:rPr lang="tr-TR" dirty="0" err="1"/>
              <a:t>metadata</a:t>
            </a:r>
            <a:r>
              <a:rPr lang="tr-TR" dirty="0"/>
              <a:t>, yapıyı tanımlayan bilgidir. Aynı zamanda </a:t>
            </a:r>
            <a:r>
              <a:rPr lang="tr-TR" dirty="0" err="1"/>
              <a:t>metadata</a:t>
            </a:r>
            <a:r>
              <a:rPr lang="tr-TR" dirty="0"/>
              <a:t> bilgiyi yönlendirmek için kullandığı sistemi de tanımlar</a:t>
            </a:r>
            <a:r>
              <a:rPr lang="tr-TR" dirty="0" smtClean="0"/>
              <a:t>.</a:t>
            </a:r>
            <a:endParaRPr lang="tr-TR" dirty="0"/>
          </a:p>
        </p:txBody>
      </p:sp>
    </p:spTree>
    <p:extLst>
      <p:ext uri="{BB962C8B-B14F-4D97-AF65-F5344CB8AC3E}">
        <p14:creationId xmlns:p14="http://schemas.microsoft.com/office/powerpoint/2010/main" val="13953169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t>Metadatanın</a:t>
            </a:r>
            <a:r>
              <a:rPr lang="tr-TR" b="1" dirty="0"/>
              <a:t> </a:t>
            </a:r>
            <a:r>
              <a:rPr lang="tr-TR" b="1" dirty="0" smtClean="0"/>
              <a:t>temelleri</a:t>
            </a:r>
            <a:endParaRPr lang="tr-TR" dirty="0"/>
          </a:p>
        </p:txBody>
      </p:sp>
      <p:sp>
        <p:nvSpPr>
          <p:cNvPr id="3" name="İçerik Yer Tutucusu 2"/>
          <p:cNvSpPr>
            <a:spLocks noGrp="1"/>
          </p:cNvSpPr>
          <p:nvPr>
            <p:ph idx="1"/>
          </p:nvPr>
        </p:nvSpPr>
        <p:spPr/>
        <p:txBody>
          <a:bodyPr/>
          <a:lstStyle/>
          <a:p>
            <a:pPr marL="0" indent="0">
              <a:buNone/>
            </a:pPr>
            <a:r>
              <a:rPr lang="tr-TR" dirty="0" smtClean="0"/>
              <a:t>	</a:t>
            </a:r>
            <a:r>
              <a:rPr lang="tr-TR" dirty="0" err="1" smtClean="0"/>
              <a:t>Metadata</a:t>
            </a:r>
            <a:r>
              <a:rPr lang="tr-TR" dirty="0" smtClean="0"/>
              <a:t> </a:t>
            </a:r>
            <a:r>
              <a:rPr lang="tr-TR" dirty="0"/>
              <a:t>3 ana kategoriye ayrılabilir:</a:t>
            </a:r>
          </a:p>
          <a:p>
            <a:pPr lvl="0"/>
            <a:r>
              <a:rPr lang="tr-TR" dirty="0"/>
              <a:t>Yönetimsel </a:t>
            </a:r>
            <a:r>
              <a:rPr lang="tr-TR" dirty="0" err="1"/>
              <a:t>Metadata</a:t>
            </a:r>
            <a:endParaRPr lang="tr-TR" dirty="0"/>
          </a:p>
          <a:p>
            <a:pPr lvl="0"/>
            <a:r>
              <a:rPr lang="tr-TR" dirty="0"/>
              <a:t>Yapısal </a:t>
            </a:r>
            <a:r>
              <a:rPr lang="tr-TR" dirty="0" err="1"/>
              <a:t>Metadata</a:t>
            </a:r>
            <a:endParaRPr lang="tr-TR" dirty="0"/>
          </a:p>
          <a:p>
            <a:pPr lvl="0"/>
            <a:r>
              <a:rPr lang="tr-TR" dirty="0"/>
              <a:t>Tanımlayıcı </a:t>
            </a:r>
            <a:r>
              <a:rPr lang="tr-TR" dirty="0" err="1"/>
              <a:t>Metadata</a:t>
            </a:r>
            <a:endParaRPr lang="tr-TR" dirty="0"/>
          </a:p>
          <a:p>
            <a:endParaRPr lang="tr-TR" dirty="0"/>
          </a:p>
        </p:txBody>
      </p:sp>
    </p:spTree>
    <p:extLst>
      <p:ext uri="{BB962C8B-B14F-4D97-AF65-F5344CB8AC3E}">
        <p14:creationId xmlns:p14="http://schemas.microsoft.com/office/powerpoint/2010/main" val="32392946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a:t>Bu kategoriler yine de kesin değildir. Kategoriler arasındaki sınırların belirlenebilir olmadığı, kategorilerin tanımlarının standartlaştırılmış olmadığı ya da kesin olmadığı önemle hatırlanmalıdır. </a:t>
            </a:r>
            <a:r>
              <a:rPr lang="tr-TR" dirty="0" err="1"/>
              <a:t>Metadata</a:t>
            </a:r>
            <a:r>
              <a:rPr lang="tr-TR" dirty="0"/>
              <a:t> öğeleri bu kategorilerin herhangi birinde daha uygun olabilir. (Örneğin,  benzersiz bir </a:t>
            </a:r>
            <a:r>
              <a:rPr lang="tr-TR" dirty="0" err="1"/>
              <a:t>kimlikleyici</a:t>
            </a:r>
            <a:r>
              <a:rPr lang="tr-TR" dirty="0"/>
              <a:t>, tanımlayıcı, yönetimsel ve yapısal </a:t>
            </a:r>
            <a:r>
              <a:rPr lang="tr-TR" dirty="0" err="1"/>
              <a:t>metadata</a:t>
            </a:r>
            <a:r>
              <a:rPr lang="tr-TR" dirty="0"/>
              <a:t> olarak yararlı kabul edilebilir.)  Ek olarak, bu üç kategorinin </a:t>
            </a:r>
            <a:r>
              <a:rPr lang="tr-TR" dirty="0" err="1"/>
              <a:t>metadatayı</a:t>
            </a:r>
            <a:r>
              <a:rPr lang="tr-TR" dirty="0"/>
              <a:t> sınıflama için tek yol olması zorunlu değildir. Bazı yazarlar </a:t>
            </a:r>
            <a:r>
              <a:rPr lang="tr-TR" dirty="0" err="1"/>
              <a:t>metadatayı</a:t>
            </a:r>
            <a:r>
              <a:rPr lang="tr-TR" dirty="0"/>
              <a:t> 5 kategoride adlandırmıştır:</a:t>
            </a:r>
          </a:p>
          <a:p>
            <a:pPr lvl="0"/>
            <a:r>
              <a:rPr lang="tr-TR" dirty="0"/>
              <a:t>Yönetimsel</a:t>
            </a:r>
          </a:p>
          <a:p>
            <a:pPr lvl="0"/>
            <a:r>
              <a:rPr lang="tr-TR" dirty="0"/>
              <a:t>Tanımlayıcı</a:t>
            </a:r>
          </a:p>
          <a:p>
            <a:pPr lvl="0"/>
            <a:r>
              <a:rPr lang="tr-TR" dirty="0"/>
              <a:t>Koruma</a:t>
            </a:r>
          </a:p>
          <a:p>
            <a:pPr lvl="0"/>
            <a:r>
              <a:rPr lang="tr-TR" dirty="0"/>
              <a:t>Teknik</a:t>
            </a:r>
          </a:p>
          <a:p>
            <a:pPr lvl="0"/>
            <a:r>
              <a:rPr lang="tr-TR" dirty="0" smtClean="0"/>
              <a:t>Kullanım</a:t>
            </a:r>
            <a:endParaRPr lang="tr-TR" dirty="0"/>
          </a:p>
        </p:txBody>
      </p:sp>
    </p:spTree>
    <p:extLst>
      <p:ext uri="{BB962C8B-B14F-4D97-AF65-F5344CB8AC3E}">
        <p14:creationId xmlns:p14="http://schemas.microsoft.com/office/powerpoint/2010/main" val="5305602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pPr marL="0" indent="0">
              <a:buNone/>
            </a:pPr>
            <a:r>
              <a:rPr lang="tr-TR" dirty="0" smtClean="0"/>
              <a:t>	Bazı </a:t>
            </a:r>
            <a:r>
              <a:rPr lang="tr-TR" dirty="0"/>
              <a:t>yazarlar da 11 </a:t>
            </a:r>
            <a:r>
              <a:rPr lang="tr-TR" dirty="0" err="1"/>
              <a:t>metadata</a:t>
            </a:r>
            <a:r>
              <a:rPr lang="tr-TR" dirty="0"/>
              <a:t> türü belirlemiştir:</a:t>
            </a:r>
          </a:p>
          <a:p>
            <a:pPr lvl="0"/>
            <a:r>
              <a:rPr lang="tr-TR" dirty="0"/>
              <a:t>Yönetimsel</a:t>
            </a:r>
          </a:p>
          <a:p>
            <a:pPr lvl="0"/>
            <a:r>
              <a:rPr lang="tr-TR" dirty="0"/>
              <a:t>Davranış</a:t>
            </a:r>
          </a:p>
          <a:p>
            <a:pPr lvl="0"/>
            <a:r>
              <a:rPr lang="tr-TR" dirty="0"/>
              <a:t>Tanımlayıcı</a:t>
            </a:r>
          </a:p>
          <a:p>
            <a:pPr lvl="0"/>
            <a:r>
              <a:rPr lang="tr-TR" dirty="0"/>
              <a:t>Görüntü kalitesi değerlendirmesi</a:t>
            </a:r>
          </a:p>
          <a:p>
            <a:pPr lvl="0"/>
            <a:r>
              <a:rPr lang="tr-TR" dirty="0"/>
              <a:t>Meta-</a:t>
            </a:r>
            <a:r>
              <a:rPr lang="tr-TR" dirty="0" err="1"/>
              <a:t>metadata</a:t>
            </a:r>
            <a:endParaRPr lang="tr-TR" dirty="0"/>
          </a:p>
          <a:p>
            <a:pPr lvl="0"/>
            <a:r>
              <a:rPr lang="tr-TR" dirty="0"/>
              <a:t>Koruma</a:t>
            </a:r>
          </a:p>
          <a:p>
            <a:pPr lvl="0"/>
            <a:r>
              <a:rPr lang="tr-TR" dirty="0"/>
              <a:t>Kayıt yönetimi</a:t>
            </a:r>
          </a:p>
          <a:p>
            <a:pPr lvl="0"/>
            <a:r>
              <a:rPr lang="tr-TR" dirty="0"/>
              <a:t>Haklar</a:t>
            </a:r>
          </a:p>
          <a:p>
            <a:pPr lvl="0"/>
            <a:r>
              <a:rPr lang="tr-TR" dirty="0"/>
              <a:t>Yapısal</a:t>
            </a:r>
          </a:p>
          <a:p>
            <a:pPr lvl="0"/>
            <a:r>
              <a:rPr lang="tr-TR" dirty="0"/>
              <a:t>Teknik</a:t>
            </a:r>
          </a:p>
          <a:p>
            <a:pPr lvl="0"/>
            <a:r>
              <a:rPr lang="tr-TR" dirty="0" smtClean="0"/>
              <a:t>İzleme</a:t>
            </a:r>
            <a:endParaRPr lang="tr-TR" dirty="0"/>
          </a:p>
        </p:txBody>
      </p:sp>
    </p:spTree>
    <p:extLst>
      <p:ext uri="{BB962C8B-B14F-4D97-AF65-F5344CB8AC3E}">
        <p14:creationId xmlns:p14="http://schemas.microsoft.com/office/powerpoint/2010/main" val="2771927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marL="0" indent="0" algn="just">
              <a:buNone/>
            </a:pPr>
            <a:r>
              <a:rPr lang="tr-TR" dirty="0" smtClean="0"/>
              <a:t>	</a:t>
            </a:r>
            <a:r>
              <a:rPr lang="tr-TR" dirty="0" err="1" smtClean="0"/>
              <a:t>Metadata</a:t>
            </a:r>
            <a:r>
              <a:rPr lang="tr-TR" dirty="0"/>
              <a:t>, bilgiye daha kolay erişimimizi sağlayan bir bibliyografik tanımlamadır. Bu durumu örneklendirmek gerekirse bir katalog kartında yer alan bibliyografik bilgiler, tanımladığı kaynağın </a:t>
            </a:r>
            <a:r>
              <a:rPr lang="tr-TR" dirty="0" err="1"/>
              <a:t>metadatasıdır</a:t>
            </a:r>
            <a:r>
              <a:rPr lang="tr-TR" dirty="0"/>
              <a:t>.</a:t>
            </a:r>
          </a:p>
          <a:p>
            <a:pPr lvl="0" algn="just"/>
            <a:r>
              <a:rPr lang="tr-TR" dirty="0"/>
              <a:t>Tanımlayıcı </a:t>
            </a:r>
            <a:r>
              <a:rPr lang="tr-TR" dirty="0" err="1"/>
              <a:t>metadata</a:t>
            </a:r>
            <a:r>
              <a:rPr lang="tr-TR" dirty="0"/>
              <a:t>: Elektronik kaynakların hem tanımlanmasında hem de erişiminde kullanılan oluşturan, eser adı, özet, konu gibi bilgilerdir. Geleneksel bibliyografik kataloglama en benzer olanıdır. </a:t>
            </a:r>
          </a:p>
          <a:p>
            <a:pPr lvl="0" algn="just"/>
            <a:r>
              <a:rPr lang="tr-TR" dirty="0"/>
              <a:t>Yapısal </a:t>
            </a:r>
            <a:r>
              <a:rPr lang="tr-TR" dirty="0" err="1"/>
              <a:t>metadata</a:t>
            </a:r>
            <a:r>
              <a:rPr lang="tr-TR" dirty="0"/>
              <a:t>: Elektronik kaynağı kullanılabilir ve gösterilebilir duruma getirmeye sağlayan bilgiyi içerir. İletişim programı, uygulama programı, yazılım ve donanım özellikleri gibi bilgilerdir. HTML ve PDF örnek olarak verilebilir.</a:t>
            </a:r>
          </a:p>
          <a:p>
            <a:pPr algn="just"/>
            <a:r>
              <a:rPr lang="tr-TR" dirty="0"/>
              <a:t>Yönetimsel </a:t>
            </a:r>
            <a:r>
              <a:rPr lang="tr-TR" dirty="0" err="1"/>
              <a:t>metadata</a:t>
            </a:r>
            <a:r>
              <a:rPr lang="tr-TR" dirty="0"/>
              <a:t>: Elektronik kaynakların yönetiminde kullanılabilecek bilgileri tanımlayan üst veridir. Kaynakla ilgili tarih bilgileri, dosya formatı gibi bilgiler içerir. Üst verinin entelektüel mülkiyet haklarıyla ilgilenen bir </a:t>
            </a:r>
            <a:r>
              <a:rPr lang="tr-TR" dirty="0" smtClean="0"/>
              <a:t>formudur.</a:t>
            </a:r>
            <a:endParaRPr lang="tr-TR" dirty="0"/>
          </a:p>
        </p:txBody>
      </p:sp>
    </p:spTree>
    <p:extLst>
      <p:ext uri="{BB962C8B-B14F-4D97-AF65-F5344CB8AC3E}">
        <p14:creationId xmlns:p14="http://schemas.microsoft.com/office/powerpoint/2010/main" val="31871133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122</TotalTime>
  <Words>452</Words>
  <Application>Microsoft Office PowerPoint</Application>
  <PresentationFormat>Geniş ekran</PresentationFormat>
  <Paragraphs>65</Paragraphs>
  <Slides>16</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16</vt:i4>
      </vt:variant>
    </vt:vector>
  </HeadingPairs>
  <TitlesOfParts>
    <vt:vector size="21" baseType="lpstr">
      <vt:lpstr>Arial</vt:lpstr>
      <vt:lpstr>Calibri</vt:lpstr>
      <vt:lpstr>Century Gothic</vt:lpstr>
      <vt:lpstr>Wingdings 3</vt:lpstr>
      <vt:lpstr>İyon Toplantı Odası</vt:lpstr>
      <vt:lpstr>BİLGİNİN ORGANİZASYONU I</vt:lpstr>
      <vt:lpstr>METADATA NEDİR?</vt:lpstr>
      <vt:lpstr>PowerPoint Sunusu</vt:lpstr>
      <vt:lpstr>PowerPoint Sunusu</vt:lpstr>
      <vt:lpstr>PowerPoint Sunusu</vt:lpstr>
      <vt:lpstr>Metadatanın temelleri</vt:lpstr>
      <vt:lpstr>PowerPoint Sunusu</vt:lpstr>
      <vt:lpstr>PowerPoint Sunusu</vt:lpstr>
      <vt:lpstr>PowerPoint Sunusu</vt:lpstr>
      <vt:lpstr>PowerPoint Sunusu</vt:lpstr>
      <vt:lpstr>PowerPoint Sunusu</vt:lpstr>
      <vt:lpstr>PowerPoint Sunusu</vt:lpstr>
      <vt:lpstr>PowerPoint Sunusu</vt:lpstr>
      <vt:lpstr>METADATA KULLANMANIN FAYDALARI </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ORGANİZASYONU I</dc:title>
  <dc:creator>dogan_atilgan</dc:creator>
  <cp:lastModifiedBy>dogan_atilgan</cp:lastModifiedBy>
  <cp:revision>18</cp:revision>
  <dcterms:created xsi:type="dcterms:W3CDTF">2017-04-12T12:32:22Z</dcterms:created>
  <dcterms:modified xsi:type="dcterms:W3CDTF">2020-02-25T13:31:43Z</dcterms:modified>
</cp:coreProperties>
</file>