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326"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80"/>
  </p:normalViewPr>
  <p:slideViewPr>
    <p:cSldViewPr snapToGrid="0" snapToObjects="1">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Konu Başlığı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85A9265-DBA5-A74A-A5AD-69949EFEBE4E}" type="datetimeFigureOut">
              <a:rPr lang="tr-TR" smtClean="0"/>
              <a:t>30.03.2021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35591E-7537-284A-95D6-420495DC0A8F}" type="slidenum">
              <a:rPr lang="tr-TR" smtClean="0"/>
              <a:t>‹#›</a:t>
            </a:fld>
            <a:endParaRPr lang="tr-TR"/>
          </a:p>
        </p:txBody>
      </p:sp>
    </p:spTree>
    <p:extLst>
      <p:ext uri="{BB962C8B-B14F-4D97-AF65-F5344CB8AC3E}">
        <p14:creationId xmlns:p14="http://schemas.microsoft.com/office/powerpoint/2010/main" val="57644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85A9265-DBA5-A74A-A5AD-69949EFEBE4E}" type="datetimeFigureOut">
              <a:rPr lang="tr-TR" smtClean="0"/>
              <a:t>30.03.2021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35591E-7537-284A-95D6-420495DC0A8F}" type="slidenum">
              <a:rPr lang="tr-TR" smtClean="0"/>
              <a:t>‹#›</a:t>
            </a:fld>
            <a:endParaRPr lang="tr-TR"/>
          </a:p>
        </p:txBody>
      </p:sp>
    </p:spTree>
    <p:extLst>
      <p:ext uri="{BB962C8B-B14F-4D97-AF65-F5344CB8AC3E}">
        <p14:creationId xmlns:p14="http://schemas.microsoft.com/office/powerpoint/2010/main" val="184837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85A9265-DBA5-A74A-A5AD-69949EFEBE4E}" type="datetimeFigureOut">
              <a:rPr lang="tr-TR" smtClean="0"/>
              <a:t>30.03.2021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35591E-7537-284A-95D6-420495DC0A8F}" type="slidenum">
              <a:rPr lang="tr-TR" smtClean="0"/>
              <a:t>‹#›</a:t>
            </a:fld>
            <a:endParaRPr lang="tr-TR"/>
          </a:p>
        </p:txBody>
      </p:sp>
    </p:spTree>
    <p:extLst>
      <p:ext uri="{BB962C8B-B14F-4D97-AF65-F5344CB8AC3E}">
        <p14:creationId xmlns:p14="http://schemas.microsoft.com/office/powerpoint/2010/main" val="14089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85A9265-DBA5-A74A-A5AD-69949EFEBE4E}" type="datetimeFigureOut">
              <a:rPr lang="tr-TR" smtClean="0"/>
              <a:t>30.03.2021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35591E-7537-284A-95D6-420495DC0A8F}" type="slidenum">
              <a:rPr lang="tr-TR" smtClean="0"/>
              <a:t>‹#›</a:t>
            </a:fld>
            <a:endParaRPr lang="tr-TR"/>
          </a:p>
        </p:txBody>
      </p:sp>
    </p:spTree>
    <p:extLst>
      <p:ext uri="{BB962C8B-B14F-4D97-AF65-F5344CB8AC3E}">
        <p14:creationId xmlns:p14="http://schemas.microsoft.com/office/powerpoint/2010/main" val="193943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Ana metin stillerini düzenlemek için tıklatın</a:t>
            </a:r>
          </a:p>
        </p:txBody>
      </p:sp>
      <p:sp>
        <p:nvSpPr>
          <p:cNvPr id="4" name="Veri Yer Tutucusu 3"/>
          <p:cNvSpPr>
            <a:spLocks noGrp="1"/>
          </p:cNvSpPr>
          <p:nvPr>
            <p:ph type="dt" sz="half" idx="10"/>
          </p:nvPr>
        </p:nvSpPr>
        <p:spPr/>
        <p:txBody>
          <a:bodyPr/>
          <a:lstStyle/>
          <a:p>
            <a:fld id="{885A9265-DBA5-A74A-A5AD-69949EFEBE4E}" type="datetimeFigureOut">
              <a:rPr lang="tr-TR" smtClean="0"/>
              <a:t>30.03.2021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35591E-7537-284A-95D6-420495DC0A8F}" type="slidenum">
              <a:rPr lang="tr-TR" smtClean="0"/>
              <a:t>‹#›</a:t>
            </a:fld>
            <a:endParaRPr lang="tr-TR"/>
          </a:p>
        </p:txBody>
      </p:sp>
    </p:spTree>
    <p:extLst>
      <p:ext uri="{BB962C8B-B14F-4D97-AF65-F5344CB8AC3E}">
        <p14:creationId xmlns:p14="http://schemas.microsoft.com/office/powerpoint/2010/main" val="101179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85A9265-DBA5-A74A-A5AD-69949EFEBE4E}" type="datetimeFigureOut">
              <a:rPr lang="tr-TR" smtClean="0"/>
              <a:t>30.03.2021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35591E-7537-284A-95D6-420495DC0A8F}" type="slidenum">
              <a:rPr lang="tr-TR" smtClean="0"/>
              <a:t>‹#›</a:t>
            </a:fld>
            <a:endParaRPr lang="tr-TR"/>
          </a:p>
        </p:txBody>
      </p:sp>
    </p:spTree>
    <p:extLst>
      <p:ext uri="{BB962C8B-B14F-4D97-AF65-F5344CB8AC3E}">
        <p14:creationId xmlns:p14="http://schemas.microsoft.com/office/powerpoint/2010/main" val="149161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85A9265-DBA5-A74A-A5AD-69949EFEBE4E}" type="datetimeFigureOut">
              <a:rPr lang="tr-TR" smtClean="0"/>
              <a:t>30.03.2021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35591E-7537-284A-95D6-420495DC0A8F}" type="slidenum">
              <a:rPr lang="tr-TR" smtClean="0"/>
              <a:t>‹#›</a:t>
            </a:fld>
            <a:endParaRPr lang="tr-TR"/>
          </a:p>
        </p:txBody>
      </p:sp>
    </p:spTree>
    <p:extLst>
      <p:ext uri="{BB962C8B-B14F-4D97-AF65-F5344CB8AC3E}">
        <p14:creationId xmlns:p14="http://schemas.microsoft.com/office/powerpoint/2010/main" val="207995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85A9265-DBA5-A74A-A5AD-69949EFEBE4E}" type="datetimeFigureOut">
              <a:rPr lang="tr-TR" smtClean="0"/>
              <a:t>30.03.2021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35591E-7537-284A-95D6-420495DC0A8F}" type="slidenum">
              <a:rPr lang="tr-TR" smtClean="0"/>
              <a:t>‹#›</a:t>
            </a:fld>
            <a:endParaRPr lang="tr-TR"/>
          </a:p>
        </p:txBody>
      </p:sp>
    </p:spTree>
    <p:extLst>
      <p:ext uri="{BB962C8B-B14F-4D97-AF65-F5344CB8AC3E}">
        <p14:creationId xmlns:p14="http://schemas.microsoft.com/office/powerpoint/2010/main" val="107239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85A9265-DBA5-A74A-A5AD-69949EFEBE4E}" type="datetimeFigureOut">
              <a:rPr lang="tr-TR" smtClean="0"/>
              <a:t>30.03.2021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35591E-7537-284A-95D6-420495DC0A8F}" type="slidenum">
              <a:rPr lang="tr-TR" smtClean="0"/>
              <a:t>‹#›</a:t>
            </a:fld>
            <a:endParaRPr lang="tr-TR"/>
          </a:p>
        </p:txBody>
      </p:sp>
    </p:spTree>
    <p:extLst>
      <p:ext uri="{BB962C8B-B14F-4D97-AF65-F5344CB8AC3E}">
        <p14:creationId xmlns:p14="http://schemas.microsoft.com/office/powerpoint/2010/main" val="200727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tıklatın</a:t>
            </a:r>
          </a:p>
        </p:txBody>
      </p:sp>
      <p:sp>
        <p:nvSpPr>
          <p:cNvPr id="5" name="Veri Yer Tutucusu 4"/>
          <p:cNvSpPr>
            <a:spLocks noGrp="1"/>
          </p:cNvSpPr>
          <p:nvPr>
            <p:ph type="dt" sz="half" idx="10"/>
          </p:nvPr>
        </p:nvSpPr>
        <p:spPr/>
        <p:txBody>
          <a:bodyPr/>
          <a:lstStyle/>
          <a:p>
            <a:fld id="{885A9265-DBA5-A74A-A5AD-69949EFEBE4E}" type="datetimeFigureOut">
              <a:rPr lang="tr-TR" smtClean="0"/>
              <a:t>30.03.2021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35591E-7537-284A-95D6-420495DC0A8F}" type="slidenum">
              <a:rPr lang="tr-TR" smtClean="0"/>
              <a:t>‹#›</a:t>
            </a:fld>
            <a:endParaRPr lang="tr-TR"/>
          </a:p>
        </p:txBody>
      </p:sp>
    </p:spTree>
    <p:extLst>
      <p:ext uri="{BB962C8B-B14F-4D97-AF65-F5344CB8AC3E}">
        <p14:creationId xmlns:p14="http://schemas.microsoft.com/office/powerpoint/2010/main" val="29499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tıklatın</a:t>
            </a:r>
          </a:p>
        </p:txBody>
      </p:sp>
      <p:sp>
        <p:nvSpPr>
          <p:cNvPr id="5" name="Veri Yer Tutucusu 4"/>
          <p:cNvSpPr>
            <a:spLocks noGrp="1"/>
          </p:cNvSpPr>
          <p:nvPr>
            <p:ph type="dt" sz="half" idx="10"/>
          </p:nvPr>
        </p:nvSpPr>
        <p:spPr/>
        <p:txBody>
          <a:bodyPr/>
          <a:lstStyle/>
          <a:p>
            <a:fld id="{885A9265-DBA5-A74A-A5AD-69949EFEBE4E}" type="datetimeFigureOut">
              <a:rPr lang="tr-TR" smtClean="0"/>
              <a:t>30.03.2021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35591E-7537-284A-95D6-420495DC0A8F}" type="slidenum">
              <a:rPr lang="tr-TR" smtClean="0"/>
              <a:t>‹#›</a:t>
            </a:fld>
            <a:endParaRPr lang="tr-TR"/>
          </a:p>
        </p:txBody>
      </p:sp>
    </p:spTree>
    <p:extLst>
      <p:ext uri="{BB962C8B-B14F-4D97-AF65-F5344CB8AC3E}">
        <p14:creationId xmlns:p14="http://schemas.microsoft.com/office/powerpoint/2010/main" val="163381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A9265-DBA5-A74A-A5AD-69949EFEBE4E}" type="datetimeFigureOut">
              <a:rPr lang="tr-TR" smtClean="0"/>
              <a:t>30.03.2021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5591E-7537-284A-95D6-420495DC0A8F}" type="slidenum">
              <a:rPr lang="tr-TR" smtClean="0"/>
              <a:t>‹#›</a:t>
            </a:fld>
            <a:endParaRPr lang="tr-TR"/>
          </a:p>
        </p:txBody>
      </p:sp>
    </p:spTree>
    <p:extLst>
      <p:ext uri="{BB962C8B-B14F-4D97-AF65-F5344CB8AC3E}">
        <p14:creationId xmlns:p14="http://schemas.microsoft.com/office/powerpoint/2010/main" val="1261666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http://bioweb.uwlax.edu/zoolab/Table_of_Contents/Lab-1b/Loose__areolar__connective_tis/Lab_1b-08a.jpg"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http://bioweb.uwlax.edu/zoolab/Table_of_Contents/Lab-1b/Dense_regular_connective_tissu/Lab_1b-21a.jpg"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http://www.uoguelph.ca/zoology/devobio/miller/013616fig6-6-m.gif"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http://www.uoguelph.ca/zoology/devobio/miller/014148mucoid.gif" TargetMode="Externa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pathology.mc.duke.edu/research/PTH225.html"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pathology.mc.duke.edu/research/PTH225.html" TargetMode="External"/><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hyperlink" Target="http://pathology.mc.duke.edu/research/Histo_course/brownfat.jp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pathology.mc.duke.edu/research/PTH225.html" TargetMode="Externa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hyperlink" Target="http://pathology.mc.duke.edu/research/histo_course/BandWfat.jpg"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http://www.cicchetti1.com/rob/images/adipose.jpg"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err="1"/>
              <a:t>Connective</a:t>
            </a:r>
            <a:r>
              <a:rPr lang="tr-TR" dirty="0"/>
              <a:t> </a:t>
            </a:r>
            <a:r>
              <a:rPr lang="tr-TR" dirty="0" err="1"/>
              <a:t>Tissue</a:t>
            </a:r>
            <a:endParaRPr lang="tr-TR" dirty="0"/>
          </a:p>
        </p:txBody>
      </p:sp>
      <p:sp>
        <p:nvSpPr>
          <p:cNvPr id="3" name="2 Alt Başlık"/>
          <p:cNvSpPr>
            <a:spLocks noGrp="1"/>
          </p:cNvSpPr>
          <p:nvPr>
            <p:ph type="subTitle" idx="1"/>
          </p:nvPr>
        </p:nvSpPr>
        <p:spPr/>
        <p:txBody>
          <a:bodyPr/>
          <a:lstStyle/>
          <a:p>
            <a:pPr algn="r"/>
            <a:r>
              <a:rPr lang="tr-TR" dirty="0"/>
              <a:t>Part3</a:t>
            </a:r>
          </a:p>
        </p:txBody>
      </p:sp>
    </p:spTree>
    <p:extLst>
      <p:ext uri="{BB962C8B-B14F-4D97-AF65-F5344CB8AC3E}">
        <p14:creationId xmlns:p14="http://schemas.microsoft.com/office/powerpoint/2010/main" val="2017142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descr="Bağ 3-12"/>
          <p:cNvPicPr>
            <a:picLocks noChangeAspect="1" noChangeArrowheads="1"/>
          </p:cNvPicPr>
          <p:nvPr/>
        </p:nvPicPr>
        <p:blipFill>
          <a:blip r:embed="rId2" cstate="print"/>
          <a:srcRect l="2637" t="2151" r="6741" b="32999"/>
          <a:stretch>
            <a:fillRect/>
          </a:stretch>
        </p:blipFill>
        <p:spPr bwMode="auto">
          <a:xfrm>
            <a:off x="1666876" y="190501"/>
            <a:ext cx="8893175" cy="5902325"/>
          </a:xfrm>
          <a:prstGeom prst="rect">
            <a:avLst/>
          </a:prstGeom>
          <a:noFill/>
          <a:ln w="38100" cmpd="dbl">
            <a:solidFill>
              <a:schemeClr val="tx1"/>
            </a:solidFill>
            <a:miter lim="800000"/>
            <a:headEnd/>
            <a:tailEnd/>
          </a:ln>
        </p:spPr>
      </p:pic>
      <p:sp>
        <p:nvSpPr>
          <p:cNvPr id="273411" name="Text Box 3"/>
          <p:cNvSpPr txBox="1">
            <a:spLocks noChangeArrowheads="1"/>
          </p:cNvSpPr>
          <p:nvPr/>
        </p:nvSpPr>
        <p:spPr bwMode="auto">
          <a:xfrm>
            <a:off x="3000374" y="6237288"/>
            <a:ext cx="4416425" cy="369332"/>
          </a:xfrm>
          <a:prstGeom prst="rect">
            <a:avLst/>
          </a:prstGeom>
          <a:noFill/>
          <a:ln w="9525">
            <a:noFill/>
            <a:miter lim="800000"/>
            <a:headEnd/>
            <a:tailEnd/>
          </a:ln>
          <a:effectLst/>
        </p:spPr>
        <p:txBody>
          <a:bodyPr wrap="square">
            <a:spAutoFit/>
          </a:bodyPr>
          <a:lstStyle/>
          <a:p>
            <a:r>
              <a:rPr lang="tr-TR" dirty="0" err="1">
                <a:latin typeface="Monotype Corsiva" pitchFamily="66" charset="0"/>
              </a:rPr>
              <a:t>Loose</a:t>
            </a:r>
            <a:r>
              <a:rPr lang="tr-TR" dirty="0">
                <a:latin typeface="Monotype Corsiva" pitchFamily="66" charset="0"/>
              </a:rPr>
              <a:t> CT  </a:t>
            </a:r>
            <a:r>
              <a:rPr lang="tr-TR" dirty="0" err="1">
                <a:latin typeface="Monotype Corsiva" pitchFamily="66" charset="0"/>
              </a:rPr>
              <a:t>rich</a:t>
            </a:r>
            <a:r>
              <a:rPr lang="tr-TR" dirty="0">
                <a:latin typeface="Monotype Corsiva" pitchFamily="66" charset="0"/>
              </a:rPr>
              <a:t> in </a:t>
            </a:r>
            <a:r>
              <a:rPr lang="tr-TR" dirty="0" err="1">
                <a:latin typeface="Monotype Corsiva" pitchFamily="66" charset="0"/>
              </a:rPr>
              <a:t>fibers</a:t>
            </a:r>
            <a:r>
              <a:rPr lang="tr-TR" dirty="0">
                <a:latin typeface="Monotype Corsiva" pitchFamily="66" charset="0"/>
              </a:rPr>
              <a:t> </a:t>
            </a:r>
            <a:r>
              <a:rPr lang="tr-TR" dirty="0" err="1">
                <a:latin typeface="Monotype Corsiva" pitchFamily="66" charset="0"/>
              </a:rPr>
              <a:t>and</a:t>
            </a:r>
            <a:r>
              <a:rPr lang="tr-TR" dirty="0">
                <a:latin typeface="Monotype Corsiva" pitchFamily="66" charset="0"/>
              </a:rPr>
              <a:t> </a:t>
            </a:r>
            <a:r>
              <a:rPr lang="tr-TR" dirty="0" err="1">
                <a:latin typeface="Monotype Corsiva" pitchFamily="66" charset="0"/>
              </a:rPr>
              <a:t>cells</a:t>
            </a:r>
            <a:r>
              <a:rPr lang="tr-TR" dirty="0">
                <a:latin typeface="Monotype Corsiva" pitchFamily="66" charset="0"/>
              </a:rPr>
              <a:t> </a:t>
            </a:r>
            <a:r>
              <a:rPr lang="tr-TR" dirty="0"/>
              <a:t>(H&amp;E; x100). </a:t>
            </a:r>
          </a:p>
        </p:txBody>
      </p:sp>
    </p:spTree>
    <p:extLst>
      <p:ext uri="{BB962C8B-B14F-4D97-AF65-F5344CB8AC3E}">
        <p14:creationId xmlns:p14="http://schemas.microsoft.com/office/powerpoint/2010/main" val="346704646"/>
      </p:ext>
    </p:extLst>
  </p:cSld>
  <p:clrMapOvr>
    <a:masterClrMapping/>
  </p:clrMapOvr>
  <p:transition advClick="0" advTm="1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descr="Loose (areolar) connective tissue"/>
          <p:cNvPicPr>
            <a:picLocks noChangeAspect="1" noChangeArrowheads="1"/>
          </p:cNvPicPr>
          <p:nvPr/>
        </p:nvPicPr>
        <p:blipFill>
          <a:blip r:embed="rId2" cstate="print"/>
          <a:srcRect/>
          <a:stretch>
            <a:fillRect/>
          </a:stretch>
        </p:blipFill>
        <p:spPr bwMode="auto">
          <a:xfrm>
            <a:off x="1774825" y="198438"/>
            <a:ext cx="8713788" cy="5751512"/>
          </a:xfrm>
          <a:prstGeom prst="rect">
            <a:avLst/>
          </a:prstGeom>
          <a:noFill/>
          <a:ln w="9525">
            <a:noFill/>
            <a:miter lim="800000"/>
            <a:headEnd/>
            <a:tailEnd/>
          </a:ln>
        </p:spPr>
      </p:pic>
      <p:sp>
        <p:nvSpPr>
          <p:cNvPr id="274435" name="Text Box 3"/>
          <p:cNvSpPr txBox="1">
            <a:spLocks noChangeArrowheads="1"/>
          </p:cNvSpPr>
          <p:nvPr/>
        </p:nvSpPr>
        <p:spPr bwMode="auto">
          <a:xfrm>
            <a:off x="2632545" y="6100764"/>
            <a:ext cx="7087838" cy="369332"/>
          </a:xfrm>
          <a:prstGeom prst="rect">
            <a:avLst/>
          </a:prstGeom>
          <a:noFill/>
          <a:ln w="9525">
            <a:noFill/>
            <a:miter lim="800000"/>
            <a:headEnd/>
            <a:tailEnd/>
          </a:ln>
          <a:effectLst/>
        </p:spPr>
        <p:txBody>
          <a:bodyPr wrap="none">
            <a:spAutoFit/>
          </a:bodyPr>
          <a:lstStyle/>
          <a:p>
            <a:r>
              <a:rPr lang="tr-TR" dirty="0" err="1">
                <a:latin typeface="Monotype Corsiva" pitchFamily="66" charset="0"/>
              </a:rPr>
              <a:t>Loose</a:t>
            </a:r>
            <a:r>
              <a:rPr lang="tr-TR" dirty="0">
                <a:latin typeface="Monotype Corsiva" pitchFamily="66" charset="0"/>
              </a:rPr>
              <a:t> CT </a:t>
            </a:r>
            <a:r>
              <a:rPr lang="tr-TR" dirty="0"/>
              <a:t>1.collagen </a:t>
            </a:r>
            <a:r>
              <a:rPr lang="tr-TR" dirty="0" err="1"/>
              <a:t>f</a:t>
            </a:r>
            <a:r>
              <a:rPr lang="tr-TR" dirty="0" err="1">
                <a:latin typeface="Monotype Corsiva" pitchFamily="66" charset="0"/>
              </a:rPr>
              <a:t>ibers</a:t>
            </a:r>
            <a:r>
              <a:rPr lang="tr-TR" dirty="0"/>
              <a:t>, 2.Elastik </a:t>
            </a:r>
            <a:r>
              <a:rPr lang="tr-TR" dirty="0" err="1"/>
              <a:t>fibers</a:t>
            </a:r>
            <a:r>
              <a:rPr lang="tr-TR" dirty="0"/>
              <a:t>, 3.Dark </a:t>
            </a:r>
            <a:r>
              <a:rPr lang="tr-TR" dirty="0" err="1"/>
              <a:t>stained</a:t>
            </a:r>
            <a:r>
              <a:rPr lang="tr-TR" dirty="0"/>
              <a:t> </a:t>
            </a:r>
            <a:r>
              <a:rPr lang="tr-TR" dirty="0" err="1"/>
              <a:t>fibroblast</a:t>
            </a:r>
            <a:r>
              <a:rPr lang="tr-TR" dirty="0"/>
              <a:t> </a:t>
            </a:r>
            <a:r>
              <a:rPr lang="tr-TR" dirty="0" err="1"/>
              <a:t>nucleus</a:t>
            </a:r>
            <a:endParaRPr lang="tr-TR" dirty="0"/>
          </a:p>
        </p:txBody>
      </p:sp>
      <p:sp>
        <p:nvSpPr>
          <p:cNvPr id="274436" name="Line 4"/>
          <p:cNvSpPr>
            <a:spLocks noChangeShapeType="1"/>
          </p:cNvSpPr>
          <p:nvPr/>
        </p:nvSpPr>
        <p:spPr bwMode="auto">
          <a:xfrm>
            <a:off x="5664201" y="2708275"/>
            <a:ext cx="358775" cy="503238"/>
          </a:xfrm>
          <a:prstGeom prst="line">
            <a:avLst/>
          </a:prstGeom>
          <a:noFill/>
          <a:ln w="57150">
            <a:solidFill>
              <a:srgbClr val="000000"/>
            </a:solidFill>
            <a:round/>
            <a:headEnd/>
            <a:tailEnd type="triangle" w="med" len="med"/>
          </a:ln>
          <a:effectLst/>
        </p:spPr>
        <p:txBody>
          <a:bodyPr/>
          <a:lstStyle/>
          <a:p>
            <a:endParaRPr lang="tr-TR"/>
          </a:p>
        </p:txBody>
      </p:sp>
      <p:sp>
        <p:nvSpPr>
          <p:cNvPr id="274437" name="Line 5"/>
          <p:cNvSpPr>
            <a:spLocks noChangeShapeType="1"/>
          </p:cNvSpPr>
          <p:nvPr/>
        </p:nvSpPr>
        <p:spPr bwMode="auto">
          <a:xfrm>
            <a:off x="9409114" y="2420939"/>
            <a:ext cx="358775" cy="503237"/>
          </a:xfrm>
          <a:prstGeom prst="line">
            <a:avLst/>
          </a:prstGeom>
          <a:noFill/>
          <a:ln w="57150">
            <a:solidFill>
              <a:srgbClr val="000000"/>
            </a:solidFill>
            <a:round/>
            <a:headEnd/>
            <a:tailEnd type="triangle" w="med" len="med"/>
          </a:ln>
          <a:effectLst/>
        </p:spPr>
        <p:txBody>
          <a:bodyPr/>
          <a:lstStyle/>
          <a:p>
            <a:endParaRPr lang="tr-TR"/>
          </a:p>
        </p:txBody>
      </p:sp>
      <p:sp>
        <p:nvSpPr>
          <p:cNvPr id="274438" name="Text Box 6"/>
          <p:cNvSpPr txBox="1">
            <a:spLocks noChangeArrowheads="1"/>
          </p:cNvSpPr>
          <p:nvPr/>
        </p:nvSpPr>
        <p:spPr bwMode="auto">
          <a:xfrm>
            <a:off x="9172575" y="1908176"/>
            <a:ext cx="393056" cy="584775"/>
          </a:xfrm>
          <a:prstGeom prst="rect">
            <a:avLst/>
          </a:prstGeom>
          <a:noFill/>
          <a:ln w="9525">
            <a:noFill/>
            <a:miter lim="800000"/>
            <a:headEnd/>
            <a:tailEnd/>
          </a:ln>
          <a:effectLst/>
        </p:spPr>
        <p:txBody>
          <a:bodyPr wrap="none">
            <a:spAutoFit/>
          </a:bodyPr>
          <a:lstStyle/>
          <a:p>
            <a:r>
              <a:rPr lang="tr-TR" sz="3200" b="1">
                <a:solidFill>
                  <a:srgbClr val="000000"/>
                </a:solidFill>
              </a:rPr>
              <a:t>3</a:t>
            </a:r>
          </a:p>
        </p:txBody>
      </p:sp>
      <p:sp>
        <p:nvSpPr>
          <p:cNvPr id="274439" name="Text Box 7"/>
          <p:cNvSpPr txBox="1">
            <a:spLocks noChangeArrowheads="1"/>
          </p:cNvSpPr>
          <p:nvPr/>
        </p:nvSpPr>
        <p:spPr bwMode="auto">
          <a:xfrm>
            <a:off x="5381625" y="2224089"/>
            <a:ext cx="393056" cy="584775"/>
          </a:xfrm>
          <a:prstGeom prst="rect">
            <a:avLst/>
          </a:prstGeom>
          <a:noFill/>
          <a:ln w="9525">
            <a:noFill/>
            <a:miter lim="800000"/>
            <a:headEnd/>
            <a:tailEnd/>
          </a:ln>
          <a:effectLst/>
        </p:spPr>
        <p:txBody>
          <a:bodyPr wrap="none">
            <a:spAutoFit/>
          </a:bodyPr>
          <a:lstStyle/>
          <a:p>
            <a:r>
              <a:rPr lang="tr-TR" sz="3200" b="1">
                <a:solidFill>
                  <a:srgbClr val="000000"/>
                </a:solidFill>
              </a:rPr>
              <a:t>3</a:t>
            </a:r>
          </a:p>
        </p:txBody>
      </p:sp>
    </p:spTree>
    <p:extLst>
      <p:ext uri="{BB962C8B-B14F-4D97-AF65-F5344CB8AC3E}">
        <p14:creationId xmlns:p14="http://schemas.microsoft.com/office/powerpoint/2010/main" val="941851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p:cNvSpPr>
          <p:nvPr/>
        </p:nvSpPr>
        <p:spPr bwMode="auto">
          <a:xfrm>
            <a:off x="-4438650" y="1610797"/>
            <a:ext cx="184731" cy="369332"/>
          </a:xfrm>
          <a:prstGeom prst="rect">
            <a:avLst/>
          </a:prstGeom>
          <a:noFill/>
          <a:ln w="9525">
            <a:noFill/>
            <a:miter lim="800000"/>
            <a:headEnd/>
            <a:tailEnd/>
          </a:ln>
          <a:effectLst/>
        </p:spPr>
        <p:txBody>
          <a:bodyPr wrap="none" anchor="ctr">
            <a:spAutoFit/>
          </a:bodyPr>
          <a:lstStyle/>
          <a:p>
            <a:pPr eaLnBrk="1" hangingPunct="1"/>
            <a:endParaRPr lang="tr-TR"/>
          </a:p>
        </p:txBody>
      </p:sp>
      <p:pic>
        <p:nvPicPr>
          <p:cNvPr id="275459" name="Picture92" descr="Lab_1b-08a"/>
          <p:cNvPicPr>
            <a:picLocks noChangeAspect="1" noChangeArrowheads="1"/>
          </p:cNvPicPr>
          <p:nvPr/>
        </p:nvPicPr>
        <p:blipFill>
          <a:blip r:embed="rId2" r:link="rId3" cstate="print"/>
          <a:srcRect l="4539" t="8926" r="4695" b="8693"/>
          <a:stretch>
            <a:fillRect/>
          </a:stretch>
        </p:blipFill>
        <p:spPr bwMode="auto">
          <a:xfrm>
            <a:off x="1774825" y="107951"/>
            <a:ext cx="8713788" cy="6200775"/>
          </a:xfrm>
          <a:prstGeom prst="rect">
            <a:avLst/>
          </a:prstGeom>
          <a:noFill/>
          <a:ln w="38100" cmpd="dbl">
            <a:solidFill>
              <a:schemeClr val="tx1"/>
            </a:solidFill>
            <a:miter lim="800000"/>
            <a:headEnd/>
            <a:tailEnd/>
          </a:ln>
        </p:spPr>
      </p:pic>
      <p:sp>
        <p:nvSpPr>
          <p:cNvPr id="275460" name="Text Box 4"/>
          <p:cNvSpPr txBox="1">
            <a:spLocks noChangeArrowheads="1"/>
          </p:cNvSpPr>
          <p:nvPr/>
        </p:nvSpPr>
        <p:spPr bwMode="auto">
          <a:xfrm>
            <a:off x="2351089" y="6345238"/>
            <a:ext cx="7437437" cy="369332"/>
          </a:xfrm>
          <a:prstGeom prst="rect">
            <a:avLst/>
          </a:prstGeom>
          <a:noFill/>
          <a:ln w="9525">
            <a:noFill/>
            <a:miter lim="800000"/>
            <a:headEnd/>
            <a:tailEnd/>
          </a:ln>
          <a:effectLst/>
        </p:spPr>
        <p:txBody>
          <a:bodyPr>
            <a:spAutoFit/>
          </a:bodyPr>
          <a:lstStyle/>
          <a:p>
            <a:r>
              <a:rPr lang="tr-TR" i="1" dirty="0" err="1">
                <a:cs typeface="Times New Roman" pitchFamily="18" charset="0"/>
              </a:rPr>
              <a:t>Areolar</a:t>
            </a:r>
            <a:r>
              <a:rPr lang="tr-TR" i="1" dirty="0">
                <a:cs typeface="Times New Roman" pitchFamily="18" charset="0"/>
              </a:rPr>
              <a:t> CT1.Kollagen teller, 2.Elastik teller </a:t>
            </a:r>
          </a:p>
        </p:txBody>
      </p:sp>
    </p:spTree>
    <p:extLst>
      <p:ext uri="{BB962C8B-B14F-4D97-AF65-F5344CB8AC3E}">
        <p14:creationId xmlns:p14="http://schemas.microsoft.com/office/powerpoint/2010/main" val="587979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03512" y="0"/>
            <a:ext cx="8229600" cy="1143000"/>
          </a:xfrm>
        </p:spPr>
        <p:txBody>
          <a:bodyPr/>
          <a:lstStyle/>
          <a:p>
            <a:r>
              <a:rPr lang="tr-TR" dirty="0"/>
              <a:t>Dense</a:t>
            </a:r>
            <a:r>
              <a:rPr lang="en-US" dirty="0"/>
              <a:t> </a:t>
            </a:r>
            <a:r>
              <a:rPr lang="tr-TR" dirty="0"/>
              <a:t>C</a:t>
            </a:r>
            <a:r>
              <a:rPr lang="en-US" dirty="0" err="1"/>
              <a:t>onnective</a:t>
            </a:r>
            <a:r>
              <a:rPr lang="en-US" dirty="0"/>
              <a:t> </a:t>
            </a:r>
            <a:r>
              <a:rPr lang="tr-TR" dirty="0"/>
              <a:t>T</a:t>
            </a:r>
            <a:r>
              <a:rPr lang="en-US" dirty="0"/>
              <a:t>issue</a:t>
            </a:r>
            <a:endParaRPr lang="tr-TR" dirty="0"/>
          </a:p>
        </p:txBody>
      </p:sp>
      <p:sp>
        <p:nvSpPr>
          <p:cNvPr id="3" name="2 İçerik Yer Tutucusu"/>
          <p:cNvSpPr>
            <a:spLocks noGrp="1"/>
          </p:cNvSpPr>
          <p:nvPr>
            <p:ph idx="1"/>
          </p:nvPr>
        </p:nvSpPr>
        <p:spPr/>
        <p:txBody>
          <a:bodyPr>
            <a:normAutofit/>
          </a:bodyPr>
          <a:lstStyle/>
          <a:p>
            <a:r>
              <a:rPr lang="tr-TR" dirty="0"/>
              <a:t>S</a:t>
            </a:r>
            <a:r>
              <a:rPr lang="en-US" dirty="0" err="1"/>
              <a:t>eparated</a:t>
            </a:r>
            <a:r>
              <a:rPr lang="en-US" dirty="0"/>
              <a:t> from the loose connective tissue by contain</a:t>
            </a:r>
            <a:r>
              <a:rPr lang="tr-TR" dirty="0" err="1"/>
              <a:t>ing</a:t>
            </a:r>
            <a:r>
              <a:rPr lang="en-US" dirty="0"/>
              <a:t> too much fibrils</a:t>
            </a:r>
            <a:endParaRPr lang="tr-TR" dirty="0"/>
          </a:p>
          <a:p>
            <a:r>
              <a:rPr lang="en-US" dirty="0"/>
              <a:t>The most common cell is fibroblast.</a:t>
            </a:r>
            <a:endParaRPr lang="tr-TR" dirty="0"/>
          </a:p>
          <a:p>
            <a:r>
              <a:rPr lang="en-US" dirty="0"/>
              <a:t>The free connective tissue cells are minimal or absent.</a:t>
            </a:r>
            <a:endParaRPr lang="tr-TR" dirty="0"/>
          </a:p>
          <a:p>
            <a:r>
              <a:rPr lang="en-US" dirty="0"/>
              <a:t>If the fibrils show irregular distribution</a:t>
            </a:r>
            <a:r>
              <a:rPr lang="tr-TR" dirty="0"/>
              <a:t> </a:t>
            </a:r>
            <a:r>
              <a:rPr lang="tr-TR" b="1" dirty="0"/>
              <a:t>Dense</a:t>
            </a:r>
            <a:r>
              <a:rPr lang="en-US" b="1" dirty="0"/>
              <a:t> Irregular </a:t>
            </a:r>
            <a:r>
              <a:rPr lang="tr-TR" b="1" dirty="0"/>
              <a:t>C</a:t>
            </a:r>
            <a:r>
              <a:rPr lang="en-US" b="1" dirty="0" err="1"/>
              <a:t>onnective</a:t>
            </a:r>
            <a:r>
              <a:rPr lang="en-US" dirty="0"/>
              <a:t> tissue;</a:t>
            </a:r>
            <a:endParaRPr lang="tr-TR" dirty="0"/>
          </a:p>
          <a:p>
            <a:r>
              <a:rPr lang="en-US" dirty="0"/>
              <a:t>If the fibril distribution forms regular and parallel bundles, then </a:t>
            </a:r>
            <a:r>
              <a:rPr lang="tr-TR" b="1" dirty="0"/>
              <a:t>dense </a:t>
            </a:r>
            <a:r>
              <a:rPr lang="en-US" b="1" dirty="0"/>
              <a:t>regular connective </a:t>
            </a:r>
            <a:r>
              <a:rPr lang="en-US" dirty="0"/>
              <a:t>tissue is formed.</a:t>
            </a:r>
          </a:p>
        </p:txBody>
      </p:sp>
    </p:spTree>
    <p:extLst>
      <p:ext uri="{BB962C8B-B14F-4D97-AF65-F5344CB8AC3E}">
        <p14:creationId xmlns:p14="http://schemas.microsoft.com/office/powerpoint/2010/main" val="1604911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63552" y="0"/>
            <a:ext cx="8229600" cy="1143000"/>
          </a:xfrm>
        </p:spPr>
        <p:txBody>
          <a:bodyPr/>
          <a:lstStyle/>
          <a:p>
            <a:r>
              <a:rPr lang="tr-TR" dirty="0"/>
              <a:t>Dense </a:t>
            </a:r>
            <a:r>
              <a:rPr lang="tr-TR" dirty="0" err="1"/>
              <a:t>Irregular</a:t>
            </a:r>
            <a:r>
              <a:rPr lang="tr-TR" dirty="0"/>
              <a:t> CT</a:t>
            </a:r>
          </a:p>
        </p:txBody>
      </p:sp>
      <p:sp>
        <p:nvSpPr>
          <p:cNvPr id="3" name="2 İçerik Yer Tutucusu"/>
          <p:cNvSpPr>
            <a:spLocks noGrp="1"/>
          </p:cNvSpPr>
          <p:nvPr>
            <p:ph idx="1"/>
          </p:nvPr>
        </p:nvSpPr>
        <p:spPr>
          <a:xfrm>
            <a:off x="1847528" y="1196752"/>
            <a:ext cx="8640960" cy="5400600"/>
          </a:xfrm>
        </p:spPr>
        <p:txBody>
          <a:bodyPr>
            <a:normAutofit/>
          </a:bodyPr>
          <a:lstStyle/>
          <a:p>
            <a:r>
              <a:rPr lang="en-US" dirty="0"/>
              <a:t>It is found in the </a:t>
            </a:r>
            <a:endParaRPr lang="tr-TR" dirty="0"/>
          </a:p>
          <a:p>
            <a:pPr lvl="1"/>
            <a:r>
              <a:rPr lang="en-US" dirty="0"/>
              <a:t>dermis, </a:t>
            </a:r>
            <a:endParaRPr lang="tr-TR" dirty="0"/>
          </a:p>
          <a:p>
            <a:pPr lvl="1"/>
            <a:r>
              <a:rPr lang="en-US" dirty="0"/>
              <a:t>organ capsules, </a:t>
            </a:r>
            <a:endParaRPr lang="tr-TR" dirty="0"/>
          </a:p>
          <a:p>
            <a:pPr lvl="1"/>
            <a:r>
              <a:rPr lang="en-US" dirty="0"/>
              <a:t>the sheath of the nerves, </a:t>
            </a:r>
            <a:endParaRPr lang="tr-TR" dirty="0"/>
          </a:p>
          <a:p>
            <a:pPr lvl="1"/>
            <a:r>
              <a:rPr lang="en-US" dirty="0"/>
              <a:t>in the urinary tract under the epithelium and </a:t>
            </a:r>
            <a:endParaRPr lang="tr-TR" dirty="0"/>
          </a:p>
          <a:p>
            <a:pPr lvl="1"/>
            <a:r>
              <a:rPr lang="en-US" dirty="0"/>
              <a:t>in many </a:t>
            </a:r>
            <a:r>
              <a:rPr lang="tr-TR" dirty="0" err="1"/>
              <a:t>other</a:t>
            </a:r>
            <a:r>
              <a:rPr lang="tr-TR" dirty="0"/>
              <a:t> </a:t>
            </a:r>
            <a:r>
              <a:rPr lang="en-US" dirty="0"/>
              <a:t>parts</a:t>
            </a:r>
            <a:r>
              <a:rPr lang="tr-TR" dirty="0"/>
              <a:t>..</a:t>
            </a:r>
            <a:r>
              <a:rPr lang="en-US" dirty="0"/>
              <a:t>.</a:t>
            </a:r>
            <a:endParaRPr lang="tr-TR" dirty="0"/>
          </a:p>
          <a:p>
            <a:r>
              <a:rPr lang="en-US" dirty="0"/>
              <a:t>In Dermis, all cells and fibrils in loose</a:t>
            </a:r>
            <a:r>
              <a:rPr lang="tr-TR" dirty="0"/>
              <a:t> CT </a:t>
            </a:r>
            <a:r>
              <a:rPr lang="tr-TR" dirty="0" err="1"/>
              <a:t>are</a:t>
            </a:r>
            <a:r>
              <a:rPr lang="tr-TR" dirty="0"/>
              <a:t> </a:t>
            </a:r>
            <a:r>
              <a:rPr lang="tr-TR" dirty="0" err="1"/>
              <a:t>found</a:t>
            </a:r>
            <a:r>
              <a:rPr lang="en-US" dirty="0"/>
              <a:t>.</a:t>
            </a:r>
            <a:endParaRPr lang="tr-TR" dirty="0"/>
          </a:p>
          <a:p>
            <a:r>
              <a:rPr lang="tr-TR" dirty="0" err="1"/>
              <a:t>C</a:t>
            </a:r>
            <a:r>
              <a:rPr lang="en-US" dirty="0" err="1"/>
              <a:t>ollagen</a:t>
            </a:r>
            <a:r>
              <a:rPr lang="en-US" dirty="0"/>
              <a:t> creates thicker bundles of fibers.</a:t>
            </a:r>
            <a:endParaRPr lang="tr-TR" dirty="0"/>
          </a:p>
          <a:p>
            <a:r>
              <a:rPr lang="en-US" dirty="0"/>
              <a:t>Elastic strands also support this structure by making a dense network. </a:t>
            </a:r>
            <a:endParaRPr lang="tr-TR" dirty="0"/>
          </a:p>
        </p:txBody>
      </p:sp>
    </p:spTree>
    <p:extLst>
      <p:ext uri="{BB962C8B-B14F-4D97-AF65-F5344CB8AC3E}">
        <p14:creationId xmlns:p14="http://schemas.microsoft.com/office/powerpoint/2010/main" val="134512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en-US" dirty="0"/>
              <a:t>The</a:t>
            </a:r>
            <a:r>
              <a:rPr lang="tr-TR" dirty="0"/>
              <a:t> </a:t>
            </a:r>
            <a:r>
              <a:rPr lang="tr-TR" dirty="0" err="1"/>
              <a:t>ground</a:t>
            </a:r>
            <a:r>
              <a:rPr lang="tr-TR" dirty="0"/>
              <a:t> </a:t>
            </a:r>
            <a:r>
              <a:rPr lang="tr-TR" dirty="0" err="1"/>
              <a:t>substance</a:t>
            </a:r>
            <a:r>
              <a:rPr lang="tr-TR" dirty="0"/>
              <a:t> </a:t>
            </a:r>
            <a:r>
              <a:rPr lang="en-US" dirty="0"/>
              <a:t> is less. </a:t>
            </a:r>
            <a:endParaRPr lang="tr-TR" dirty="0"/>
          </a:p>
          <a:p>
            <a:r>
              <a:rPr lang="en-US" dirty="0"/>
              <a:t>Between </a:t>
            </a:r>
            <a:r>
              <a:rPr lang="tr-TR" dirty="0"/>
              <a:t>dense </a:t>
            </a:r>
            <a:r>
              <a:rPr lang="tr-TR" dirty="0" err="1"/>
              <a:t>fibrils</a:t>
            </a:r>
            <a:r>
              <a:rPr lang="tr-TR" dirty="0"/>
              <a:t> </a:t>
            </a:r>
            <a:r>
              <a:rPr lang="en-US" dirty="0"/>
              <a:t>it is more difficult to distinguish cells  </a:t>
            </a:r>
            <a:r>
              <a:rPr lang="en-US" dirty="0" err="1"/>
              <a:t>compaired</a:t>
            </a:r>
            <a:r>
              <a:rPr lang="en-US" dirty="0"/>
              <a:t> to loose connective tissue.</a:t>
            </a:r>
            <a:endParaRPr lang="tr-TR" dirty="0"/>
          </a:p>
          <a:p>
            <a:r>
              <a:rPr lang="en-US" dirty="0"/>
              <a:t>Macrophages can be recognized by vital dye. </a:t>
            </a:r>
            <a:endParaRPr lang="tr-TR" dirty="0"/>
          </a:p>
          <a:p>
            <a:r>
              <a:rPr lang="en-US" dirty="0"/>
              <a:t>There are undifferentiated </a:t>
            </a:r>
            <a:r>
              <a:rPr lang="en-US" dirty="0" err="1"/>
              <a:t>mesenchymal</a:t>
            </a:r>
            <a:r>
              <a:rPr lang="en-US" dirty="0"/>
              <a:t> cells around small blood vessels.</a:t>
            </a:r>
            <a:endParaRPr lang="tr-TR" dirty="0"/>
          </a:p>
          <a:p>
            <a:endParaRPr lang="tr-TR" dirty="0"/>
          </a:p>
        </p:txBody>
      </p:sp>
    </p:spTree>
    <p:extLst>
      <p:ext uri="{BB962C8B-B14F-4D97-AF65-F5344CB8AC3E}">
        <p14:creationId xmlns:p14="http://schemas.microsoft.com/office/powerpoint/2010/main" val="96075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descr="Bağ 3-15"/>
          <p:cNvPicPr>
            <a:picLocks noChangeAspect="1" noChangeArrowheads="1"/>
          </p:cNvPicPr>
          <p:nvPr/>
        </p:nvPicPr>
        <p:blipFill>
          <a:blip r:embed="rId2" cstate="print"/>
          <a:srcRect l="2043" t="2299" r="6308" b="30736"/>
          <a:stretch>
            <a:fillRect/>
          </a:stretch>
        </p:blipFill>
        <p:spPr bwMode="auto">
          <a:xfrm>
            <a:off x="1630364" y="185738"/>
            <a:ext cx="8929687" cy="6051550"/>
          </a:xfrm>
          <a:prstGeom prst="rect">
            <a:avLst/>
          </a:prstGeom>
          <a:noFill/>
        </p:spPr>
      </p:pic>
      <p:sp>
        <p:nvSpPr>
          <p:cNvPr id="278531" name="Text Box 3"/>
          <p:cNvSpPr txBox="1">
            <a:spLocks noChangeArrowheads="1"/>
          </p:cNvSpPr>
          <p:nvPr/>
        </p:nvSpPr>
        <p:spPr bwMode="auto">
          <a:xfrm>
            <a:off x="1812925" y="6332538"/>
            <a:ext cx="5471178" cy="338554"/>
          </a:xfrm>
          <a:prstGeom prst="rect">
            <a:avLst/>
          </a:prstGeom>
          <a:noFill/>
          <a:ln w="9525">
            <a:noFill/>
            <a:miter lim="800000"/>
            <a:headEnd/>
            <a:tailEnd/>
          </a:ln>
          <a:effectLst/>
        </p:spPr>
        <p:txBody>
          <a:bodyPr wrap="none">
            <a:spAutoFit/>
          </a:bodyPr>
          <a:lstStyle/>
          <a:p>
            <a:r>
              <a:rPr lang="tr-TR" sz="1600" dirty="0"/>
              <a:t>Dense </a:t>
            </a:r>
            <a:r>
              <a:rPr lang="tr-TR" sz="1600" dirty="0" err="1"/>
              <a:t>Irregular</a:t>
            </a:r>
            <a:r>
              <a:rPr lang="tr-TR" sz="1600" dirty="0"/>
              <a:t> CT, </a:t>
            </a:r>
            <a:r>
              <a:rPr lang="tr-TR" sz="1600" dirty="0" err="1"/>
              <a:t>collagen</a:t>
            </a:r>
            <a:r>
              <a:rPr lang="tr-TR" sz="1600" dirty="0"/>
              <a:t> fiber in </a:t>
            </a:r>
            <a:r>
              <a:rPr lang="tr-TR" sz="1600" dirty="0" err="1"/>
              <a:t>every</a:t>
            </a:r>
            <a:r>
              <a:rPr lang="tr-TR" sz="1600" dirty="0"/>
              <a:t> </a:t>
            </a:r>
            <a:r>
              <a:rPr lang="tr-TR" sz="1600" dirty="0" err="1"/>
              <a:t>direction</a:t>
            </a:r>
            <a:r>
              <a:rPr lang="tr-TR" sz="1600" dirty="0"/>
              <a:t> (H&amp;E; x100).</a:t>
            </a:r>
          </a:p>
        </p:txBody>
      </p:sp>
    </p:spTree>
    <p:extLst>
      <p:ext uri="{BB962C8B-B14F-4D97-AF65-F5344CB8AC3E}">
        <p14:creationId xmlns:p14="http://schemas.microsoft.com/office/powerpoint/2010/main" val="395842663"/>
      </p:ext>
    </p:extLst>
  </p:cSld>
  <p:clrMapOvr>
    <a:masterClrMapping/>
  </p:clrMapOvr>
  <p:transition advClick="0" advTm="1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2" descr="Dense irregular connective tissue"/>
          <p:cNvPicPr>
            <a:picLocks noChangeAspect="1" noChangeArrowheads="1"/>
          </p:cNvPicPr>
          <p:nvPr/>
        </p:nvPicPr>
        <p:blipFill>
          <a:blip r:embed="rId2" cstate="print"/>
          <a:srcRect r="4956"/>
          <a:stretch>
            <a:fillRect/>
          </a:stretch>
        </p:blipFill>
        <p:spPr bwMode="auto">
          <a:xfrm>
            <a:off x="1703389" y="404813"/>
            <a:ext cx="8893175" cy="5613400"/>
          </a:xfrm>
          <a:prstGeom prst="rect">
            <a:avLst/>
          </a:prstGeom>
          <a:noFill/>
          <a:ln w="38100" cmpd="dbl">
            <a:solidFill>
              <a:schemeClr val="tx1"/>
            </a:solidFill>
            <a:miter lim="800000"/>
            <a:headEnd/>
            <a:tailEnd/>
          </a:ln>
        </p:spPr>
      </p:pic>
      <p:sp>
        <p:nvSpPr>
          <p:cNvPr id="279555" name="Text Box 3"/>
          <p:cNvSpPr txBox="1">
            <a:spLocks noChangeArrowheads="1"/>
          </p:cNvSpPr>
          <p:nvPr/>
        </p:nvSpPr>
        <p:spPr bwMode="auto">
          <a:xfrm>
            <a:off x="1703388" y="6237288"/>
            <a:ext cx="6127575" cy="369332"/>
          </a:xfrm>
          <a:prstGeom prst="rect">
            <a:avLst/>
          </a:prstGeom>
          <a:noFill/>
          <a:ln w="9525">
            <a:noFill/>
            <a:miter lim="800000"/>
            <a:headEnd/>
            <a:tailEnd/>
          </a:ln>
          <a:effectLst/>
        </p:spPr>
        <p:txBody>
          <a:bodyPr wrap="none">
            <a:spAutoFit/>
          </a:bodyPr>
          <a:lstStyle/>
          <a:p>
            <a:r>
              <a:rPr lang="tr-TR" dirty="0"/>
              <a:t>Dense </a:t>
            </a:r>
            <a:r>
              <a:rPr lang="tr-TR" dirty="0" err="1"/>
              <a:t>Irregular</a:t>
            </a:r>
            <a:r>
              <a:rPr lang="tr-TR" dirty="0"/>
              <a:t> CT</a:t>
            </a:r>
            <a:r>
              <a:rPr lang="tr-TR" i="1" dirty="0">
                <a:latin typeface="Times New Roman" pitchFamily="18" charset="0"/>
                <a:cs typeface="Times New Roman" pitchFamily="18" charset="0"/>
              </a:rPr>
              <a:t>(</a:t>
            </a:r>
            <a:r>
              <a:rPr lang="tr-TR" i="1" dirty="0" err="1">
                <a:latin typeface="Times New Roman" pitchFamily="18" charset="0"/>
                <a:cs typeface="Times New Roman" pitchFamily="18" charset="0"/>
              </a:rPr>
              <a:t>Frog</a:t>
            </a:r>
            <a:r>
              <a:rPr lang="tr-TR" i="1" dirty="0">
                <a:latin typeface="Times New Roman" pitchFamily="18" charset="0"/>
                <a:cs typeface="Times New Roman" pitchFamily="18" charset="0"/>
              </a:rPr>
              <a:t> </a:t>
            </a:r>
            <a:r>
              <a:rPr lang="tr-TR" i="1" dirty="0" err="1">
                <a:latin typeface="Times New Roman" pitchFamily="18" charset="0"/>
                <a:cs typeface="Times New Roman" pitchFamily="18" charset="0"/>
              </a:rPr>
              <a:t>dermis</a:t>
            </a:r>
            <a:r>
              <a:rPr lang="tr-TR" i="1" dirty="0">
                <a:latin typeface="Times New Roman" pitchFamily="18" charset="0"/>
                <a:cs typeface="Times New Roman" pitchFamily="18" charset="0"/>
              </a:rPr>
              <a:t>) (1.Epidermis, 2. ve 3. </a:t>
            </a:r>
            <a:r>
              <a:rPr lang="tr-TR" i="1" dirty="0" err="1">
                <a:latin typeface="Times New Roman" pitchFamily="18" charset="0"/>
                <a:cs typeface="Times New Roman" pitchFamily="18" charset="0"/>
              </a:rPr>
              <a:t>Dermis</a:t>
            </a:r>
            <a:r>
              <a:rPr lang="tr-TR" i="1" dirty="0">
                <a:latin typeface="Times New Roman" pitchFamily="18" charset="0"/>
                <a:cs typeface="Times New Roman" pitchFamily="18" charset="0"/>
              </a:rPr>
              <a:t>)</a:t>
            </a:r>
          </a:p>
        </p:txBody>
      </p:sp>
      <p:sp>
        <p:nvSpPr>
          <p:cNvPr id="279556" name="Text Box 4"/>
          <p:cNvSpPr txBox="1">
            <a:spLocks noChangeArrowheads="1"/>
          </p:cNvSpPr>
          <p:nvPr/>
        </p:nvSpPr>
        <p:spPr bwMode="auto">
          <a:xfrm>
            <a:off x="10199688" y="1863726"/>
            <a:ext cx="340158" cy="461665"/>
          </a:xfrm>
          <a:prstGeom prst="rect">
            <a:avLst/>
          </a:prstGeom>
          <a:noFill/>
          <a:ln w="9525">
            <a:noFill/>
            <a:miter lim="800000"/>
            <a:headEnd/>
            <a:tailEnd/>
          </a:ln>
          <a:effectLst/>
        </p:spPr>
        <p:txBody>
          <a:bodyPr wrap="none">
            <a:spAutoFit/>
          </a:bodyPr>
          <a:lstStyle/>
          <a:p>
            <a:r>
              <a:rPr lang="tr-TR" sz="2400"/>
              <a:t>1</a:t>
            </a:r>
          </a:p>
        </p:txBody>
      </p:sp>
      <p:sp>
        <p:nvSpPr>
          <p:cNvPr id="279557" name="Text Box 5"/>
          <p:cNvSpPr txBox="1">
            <a:spLocks noChangeArrowheads="1"/>
          </p:cNvSpPr>
          <p:nvPr/>
        </p:nvSpPr>
        <p:spPr bwMode="auto">
          <a:xfrm>
            <a:off x="10199688" y="2582864"/>
            <a:ext cx="340158" cy="461665"/>
          </a:xfrm>
          <a:prstGeom prst="rect">
            <a:avLst/>
          </a:prstGeom>
          <a:noFill/>
          <a:ln w="9525">
            <a:noFill/>
            <a:miter lim="800000"/>
            <a:headEnd/>
            <a:tailEnd/>
          </a:ln>
          <a:effectLst/>
        </p:spPr>
        <p:txBody>
          <a:bodyPr wrap="none">
            <a:spAutoFit/>
          </a:bodyPr>
          <a:lstStyle/>
          <a:p>
            <a:r>
              <a:rPr lang="tr-TR" sz="2400"/>
              <a:t>2</a:t>
            </a:r>
          </a:p>
        </p:txBody>
      </p:sp>
      <p:sp>
        <p:nvSpPr>
          <p:cNvPr id="279558" name="Text Box 6"/>
          <p:cNvSpPr txBox="1">
            <a:spLocks noChangeArrowheads="1"/>
          </p:cNvSpPr>
          <p:nvPr/>
        </p:nvSpPr>
        <p:spPr bwMode="auto">
          <a:xfrm>
            <a:off x="10199688" y="4024314"/>
            <a:ext cx="340158" cy="461665"/>
          </a:xfrm>
          <a:prstGeom prst="rect">
            <a:avLst/>
          </a:prstGeom>
          <a:noFill/>
          <a:ln w="9525">
            <a:noFill/>
            <a:miter lim="800000"/>
            <a:headEnd/>
            <a:tailEnd/>
          </a:ln>
          <a:effectLst/>
        </p:spPr>
        <p:txBody>
          <a:bodyPr wrap="none">
            <a:spAutoFit/>
          </a:bodyPr>
          <a:lstStyle/>
          <a:p>
            <a:r>
              <a:rPr lang="tr-TR" sz="2400"/>
              <a:t>3</a:t>
            </a:r>
          </a:p>
        </p:txBody>
      </p:sp>
    </p:spTree>
    <p:extLst>
      <p:ext uri="{BB962C8B-B14F-4D97-AF65-F5344CB8AC3E}">
        <p14:creationId xmlns:p14="http://schemas.microsoft.com/office/powerpoint/2010/main" val="23298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290" y="1190357"/>
            <a:ext cx="11087224" cy="5195929"/>
          </a:xfrm>
        </p:spPr>
        <p:txBody>
          <a:bodyPr>
            <a:normAutofit/>
          </a:bodyPr>
          <a:lstStyle/>
          <a:p>
            <a:r>
              <a:rPr lang="en-US"/>
              <a:t>Collagen fiber </a:t>
            </a:r>
            <a:r>
              <a:rPr lang="en-US" dirty="0"/>
              <a:t>bundles are dense and in a regular manner that will give mechanical strength to the tissues.</a:t>
            </a:r>
            <a:endParaRPr lang="tr-TR" dirty="0"/>
          </a:p>
          <a:p>
            <a:r>
              <a:rPr lang="en-US" dirty="0"/>
              <a:t>The tendons which the muscles are attached to the bones are made of </a:t>
            </a:r>
            <a:r>
              <a:rPr lang="tr-TR" dirty="0"/>
              <a:t>dense </a:t>
            </a:r>
            <a:r>
              <a:rPr lang="en-US" dirty="0"/>
              <a:t>regular</a:t>
            </a:r>
            <a:r>
              <a:rPr lang="tr-TR" dirty="0"/>
              <a:t> CT</a:t>
            </a:r>
            <a:r>
              <a:rPr lang="en-US" dirty="0"/>
              <a:t>.</a:t>
            </a:r>
            <a:endParaRPr lang="tr-TR" dirty="0"/>
          </a:p>
          <a:p>
            <a:r>
              <a:rPr lang="tr-TR" dirty="0" err="1"/>
              <a:t>In</a:t>
            </a:r>
            <a:r>
              <a:rPr lang="tr-TR" dirty="0"/>
              <a:t> </a:t>
            </a:r>
            <a:r>
              <a:rPr lang="en-US" dirty="0"/>
              <a:t>white fibrous  tendon  most common collagen</a:t>
            </a:r>
            <a:r>
              <a:rPr lang="tr-TR" dirty="0"/>
              <a:t> is </a:t>
            </a:r>
            <a:r>
              <a:rPr lang="en-US" dirty="0"/>
              <a:t>type I.</a:t>
            </a:r>
            <a:endParaRPr lang="tr-TR" dirty="0"/>
          </a:p>
          <a:p>
            <a:r>
              <a:rPr lang="en-US" dirty="0"/>
              <a:t>The collagen fibril bundles, which are thick and tightly packed together, are parallel to the long axis of the tendon. </a:t>
            </a:r>
            <a:endParaRPr lang="tr-TR" dirty="0"/>
          </a:p>
        </p:txBody>
      </p:sp>
      <p:sp>
        <p:nvSpPr>
          <p:cNvPr id="4" name="3 Metin kutusu"/>
          <p:cNvSpPr txBox="1"/>
          <p:nvPr/>
        </p:nvSpPr>
        <p:spPr>
          <a:xfrm>
            <a:off x="3071664" y="1"/>
            <a:ext cx="5616624" cy="769441"/>
          </a:xfrm>
          <a:prstGeom prst="rect">
            <a:avLst/>
          </a:prstGeom>
          <a:noFill/>
        </p:spPr>
        <p:txBody>
          <a:bodyPr wrap="square" rtlCol="0">
            <a:spAutoFit/>
          </a:bodyPr>
          <a:lstStyle/>
          <a:p>
            <a:r>
              <a:rPr lang="tr-TR" sz="4400" dirty="0"/>
              <a:t>Dense </a:t>
            </a:r>
            <a:r>
              <a:rPr lang="tr-TR" sz="4400" dirty="0" err="1"/>
              <a:t>Regular</a:t>
            </a:r>
            <a:r>
              <a:rPr lang="tr-TR" sz="4400" dirty="0"/>
              <a:t> CT</a:t>
            </a:r>
          </a:p>
        </p:txBody>
      </p:sp>
    </p:spTree>
    <p:extLst>
      <p:ext uri="{BB962C8B-B14F-4D97-AF65-F5344CB8AC3E}">
        <p14:creationId xmlns:p14="http://schemas.microsoft.com/office/powerpoint/2010/main" val="738134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en-US" dirty="0"/>
              <a:t>The collagen can be seen in the space between the fibril bundles.</a:t>
            </a:r>
            <a:endParaRPr lang="tr-TR" dirty="0"/>
          </a:p>
          <a:p>
            <a:r>
              <a:rPr lang="en-US" dirty="0"/>
              <a:t>Narrow elastic fiber nets are sometimes located between collagen bundles.</a:t>
            </a:r>
            <a:endParaRPr lang="tr-TR" dirty="0"/>
          </a:p>
          <a:p>
            <a:r>
              <a:rPr lang="en-US" dirty="0"/>
              <a:t>The only cell found in this tissue is fibroblast.</a:t>
            </a:r>
            <a:endParaRPr lang="tr-TR" dirty="0"/>
          </a:p>
          <a:p>
            <a:r>
              <a:rPr lang="en-US" dirty="0" err="1"/>
              <a:t>Tendo</a:t>
            </a:r>
            <a:r>
              <a:rPr lang="tr-TR" dirty="0"/>
              <a:t>n</a:t>
            </a:r>
            <a:r>
              <a:rPr lang="en-US" dirty="0"/>
              <a:t> </a:t>
            </a:r>
            <a:r>
              <a:rPr lang="tr-TR" dirty="0" err="1"/>
              <a:t>fibers</a:t>
            </a:r>
            <a:r>
              <a:rPr lang="en-US" dirty="0"/>
              <a:t> can be bent and twisted, also resistant to pulling.</a:t>
            </a:r>
            <a:endParaRPr lang="tr-TR" dirty="0"/>
          </a:p>
          <a:p>
            <a:endParaRPr lang="tr-TR" dirty="0"/>
          </a:p>
        </p:txBody>
      </p:sp>
    </p:spTree>
    <p:extLst>
      <p:ext uri="{BB962C8B-B14F-4D97-AF65-F5344CB8AC3E}">
        <p14:creationId xmlns:p14="http://schemas.microsoft.com/office/powerpoint/2010/main" val="196420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5628" y="980729"/>
            <a:ext cx="9522372" cy="4863023"/>
          </a:xfrm>
        </p:spPr>
        <p:txBody>
          <a:bodyPr>
            <a:normAutofit/>
          </a:bodyPr>
          <a:lstStyle/>
          <a:p>
            <a:r>
              <a:rPr lang="en-US" dirty="0"/>
              <a:t>Cells, </a:t>
            </a:r>
            <a:r>
              <a:rPr lang="tr-TR" dirty="0" err="1"/>
              <a:t>extracellular</a:t>
            </a:r>
            <a:r>
              <a:rPr lang="tr-TR" dirty="0"/>
              <a:t> </a:t>
            </a:r>
            <a:r>
              <a:rPr lang="tr-TR" dirty="0" err="1"/>
              <a:t>matrixs</a:t>
            </a:r>
            <a:r>
              <a:rPr lang="en-US" dirty="0"/>
              <a:t> and fibrils in the connective tissue vary from one region to another in the body. </a:t>
            </a:r>
            <a:endParaRPr lang="tr-TR" dirty="0"/>
          </a:p>
          <a:p>
            <a:r>
              <a:rPr lang="en-US" dirty="0"/>
              <a:t>These units can be more or less. </a:t>
            </a:r>
            <a:endParaRPr lang="tr-TR" dirty="0"/>
          </a:p>
          <a:p>
            <a:r>
              <a:rPr lang="en-US" dirty="0"/>
              <a:t>Various types can be transformed into intermediate forms, or a type of connective tissue can be transformed into another type by changing conditions. </a:t>
            </a:r>
            <a:endParaRPr lang="tr-TR" dirty="0"/>
          </a:p>
          <a:p>
            <a:r>
              <a:rPr lang="en-US" dirty="0"/>
              <a:t>Classification is generally dependent on loose or </a:t>
            </a:r>
            <a:r>
              <a:rPr lang="tr-TR" dirty="0"/>
              <a:t>dense</a:t>
            </a:r>
            <a:r>
              <a:rPr lang="en-US" dirty="0"/>
              <a:t> arrangements of fibrils.</a:t>
            </a:r>
            <a:endParaRPr lang="tr-TR" dirty="0"/>
          </a:p>
          <a:p>
            <a:endParaRPr lang="tr-TR" dirty="0"/>
          </a:p>
        </p:txBody>
      </p:sp>
    </p:spTree>
    <p:extLst>
      <p:ext uri="{BB962C8B-B14F-4D97-AF65-F5344CB8AC3E}">
        <p14:creationId xmlns:p14="http://schemas.microsoft.com/office/powerpoint/2010/main" val="833478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629587" y="1196752"/>
            <a:ext cx="9786893" cy="4994186"/>
          </a:xfrm>
        </p:spPr>
        <p:txBody>
          <a:bodyPr>
            <a:normAutofit/>
          </a:bodyPr>
          <a:lstStyle/>
          <a:p>
            <a:endParaRPr lang="tr-TR" dirty="0"/>
          </a:p>
          <a:p>
            <a:r>
              <a:rPr lang="en-US" dirty="0"/>
              <a:t>The ligament structure that connects the bones to bones and allows some organs to hang in the air is similar to the tendons; but the elastic fibrils are too much and more irregular.</a:t>
            </a:r>
            <a:endParaRPr lang="tr-TR" dirty="0"/>
          </a:p>
          <a:p>
            <a:r>
              <a:rPr lang="tr-TR" dirty="0" err="1"/>
              <a:t>Fibers</a:t>
            </a:r>
            <a:r>
              <a:rPr lang="en-US" dirty="0"/>
              <a:t> pass from one layer to another.</a:t>
            </a:r>
            <a:endParaRPr lang="tr-TR" dirty="0"/>
          </a:p>
          <a:p>
            <a:r>
              <a:rPr lang="tr-TR" dirty="0" err="1"/>
              <a:t>In</a:t>
            </a:r>
            <a:r>
              <a:rPr lang="tr-TR" dirty="0"/>
              <a:t> </a:t>
            </a:r>
            <a:r>
              <a:rPr lang="en-US" dirty="0"/>
              <a:t>Periosteum, sclera (eyeball) the tissues form </a:t>
            </a:r>
            <a:r>
              <a:rPr lang="tr-TR" dirty="0"/>
              <a:t>dense </a:t>
            </a:r>
            <a:r>
              <a:rPr lang="en-US" dirty="0"/>
              <a:t>regular patterns showing less regular placement.</a:t>
            </a:r>
            <a:endParaRPr lang="tr-TR" dirty="0"/>
          </a:p>
        </p:txBody>
      </p:sp>
    </p:spTree>
    <p:extLst>
      <p:ext uri="{BB962C8B-B14F-4D97-AF65-F5344CB8AC3E}">
        <p14:creationId xmlns:p14="http://schemas.microsoft.com/office/powerpoint/2010/main" val="1301116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descr="Bağ 3-14"/>
          <p:cNvPicPr>
            <a:picLocks noChangeAspect="1" noChangeArrowheads="1"/>
          </p:cNvPicPr>
          <p:nvPr/>
        </p:nvPicPr>
        <p:blipFill>
          <a:blip r:embed="rId2" cstate="print"/>
          <a:srcRect l="4065" t="5106" r="4222" b="28963"/>
          <a:stretch>
            <a:fillRect/>
          </a:stretch>
        </p:blipFill>
        <p:spPr bwMode="auto">
          <a:xfrm>
            <a:off x="1774825" y="188914"/>
            <a:ext cx="8642350" cy="5767387"/>
          </a:xfrm>
          <a:prstGeom prst="rect">
            <a:avLst/>
          </a:prstGeom>
          <a:noFill/>
          <a:ln w="38100" cmpd="dbl">
            <a:solidFill>
              <a:schemeClr val="tx1"/>
            </a:solidFill>
            <a:miter lim="800000"/>
            <a:headEnd/>
            <a:tailEnd/>
          </a:ln>
        </p:spPr>
      </p:pic>
      <p:sp>
        <p:nvSpPr>
          <p:cNvPr id="277507" name="Text Box 3"/>
          <p:cNvSpPr txBox="1">
            <a:spLocks noChangeArrowheads="1"/>
          </p:cNvSpPr>
          <p:nvPr/>
        </p:nvSpPr>
        <p:spPr bwMode="auto">
          <a:xfrm>
            <a:off x="1919288" y="6100763"/>
            <a:ext cx="8280400" cy="646331"/>
          </a:xfrm>
          <a:prstGeom prst="rect">
            <a:avLst/>
          </a:prstGeom>
          <a:noFill/>
          <a:ln w="9525">
            <a:noFill/>
            <a:miter lim="800000"/>
            <a:headEnd/>
            <a:tailEnd/>
          </a:ln>
          <a:effectLst/>
        </p:spPr>
        <p:txBody>
          <a:bodyPr>
            <a:spAutoFit/>
          </a:bodyPr>
          <a:lstStyle/>
          <a:p>
            <a:pPr algn="ctr" eaLnBrk="1" hangingPunct="1"/>
            <a:r>
              <a:rPr lang="tr-TR" dirty="0"/>
              <a:t>Dense </a:t>
            </a:r>
            <a:r>
              <a:rPr lang="tr-TR" dirty="0" err="1"/>
              <a:t>regular</a:t>
            </a:r>
            <a:r>
              <a:rPr lang="tr-TR" dirty="0"/>
              <a:t> CT, </a:t>
            </a:r>
            <a:r>
              <a:rPr lang="tr-TR" dirty="0" err="1"/>
              <a:t>collagen</a:t>
            </a:r>
            <a:r>
              <a:rPr lang="tr-TR" dirty="0"/>
              <a:t> </a:t>
            </a:r>
            <a:r>
              <a:rPr lang="tr-TR" dirty="0" err="1"/>
              <a:t>fibers</a:t>
            </a:r>
            <a:r>
              <a:rPr lang="tr-TR" dirty="0"/>
              <a:t> in </a:t>
            </a:r>
            <a:r>
              <a:rPr lang="tr-TR" dirty="0" err="1"/>
              <a:t>same</a:t>
            </a:r>
            <a:r>
              <a:rPr lang="tr-TR" dirty="0"/>
              <a:t> </a:t>
            </a:r>
            <a:r>
              <a:rPr lang="tr-TR" dirty="0" err="1"/>
              <a:t>direction</a:t>
            </a:r>
            <a:r>
              <a:rPr lang="tr-TR" dirty="0"/>
              <a:t> </a:t>
            </a:r>
            <a:r>
              <a:rPr lang="tr-TR" dirty="0" err="1"/>
              <a:t>and</a:t>
            </a:r>
            <a:r>
              <a:rPr lang="tr-TR" dirty="0"/>
              <a:t> </a:t>
            </a:r>
            <a:r>
              <a:rPr lang="tr-TR" dirty="0" err="1"/>
              <a:t>few</a:t>
            </a:r>
            <a:r>
              <a:rPr lang="tr-TR" dirty="0"/>
              <a:t> </a:t>
            </a:r>
            <a:r>
              <a:rPr lang="tr-TR" dirty="0" err="1"/>
              <a:t>fibroblastlar</a:t>
            </a:r>
            <a:r>
              <a:rPr lang="tr-TR" dirty="0"/>
              <a:t> (</a:t>
            </a:r>
            <a:r>
              <a:rPr lang="tr-TR" dirty="0" err="1"/>
              <a:t>Tendon</a:t>
            </a:r>
            <a:r>
              <a:rPr lang="tr-TR" dirty="0"/>
              <a:t>) (H&amp;E; x100)</a:t>
            </a:r>
          </a:p>
        </p:txBody>
      </p:sp>
      <p:sp>
        <p:nvSpPr>
          <p:cNvPr id="277508" name="Text Box 4"/>
          <p:cNvSpPr txBox="1">
            <a:spLocks noChangeArrowheads="1"/>
          </p:cNvSpPr>
          <p:nvPr/>
        </p:nvSpPr>
        <p:spPr bwMode="auto">
          <a:xfrm>
            <a:off x="3538539" y="4268788"/>
            <a:ext cx="1825625" cy="457200"/>
          </a:xfrm>
          <a:prstGeom prst="rect">
            <a:avLst/>
          </a:prstGeom>
          <a:noFill/>
          <a:ln w="9525">
            <a:noFill/>
            <a:miter lim="800000"/>
            <a:headEnd/>
            <a:tailEnd/>
          </a:ln>
          <a:effectLst/>
        </p:spPr>
        <p:txBody>
          <a:bodyPr wrap="none">
            <a:spAutoFit/>
          </a:bodyPr>
          <a:lstStyle/>
          <a:p>
            <a:pPr eaLnBrk="1" hangingPunct="1"/>
            <a:r>
              <a:rPr lang="tr-TR" sz="2400" i="1">
                <a:solidFill>
                  <a:srgbClr val="000000"/>
                </a:solidFill>
                <a:latin typeface="Times New Roman" pitchFamily="18" charset="0"/>
              </a:rPr>
              <a:t>Fibroblastlar</a:t>
            </a:r>
          </a:p>
        </p:txBody>
      </p:sp>
      <p:sp>
        <p:nvSpPr>
          <p:cNvPr id="277509" name="Line 5"/>
          <p:cNvSpPr>
            <a:spLocks noChangeShapeType="1"/>
          </p:cNvSpPr>
          <p:nvPr/>
        </p:nvSpPr>
        <p:spPr bwMode="auto">
          <a:xfrm flipH="1">
            <a:off x="3216275" y="4724401"/>
            <a:ext cx="431800" cy="360363"/>
          </a:xfrm>
          <a:prstGeom prst="line">
            <a:avLst/>
          </a:prstGeom>
          <a:noFill/>
          <a:ln w="9525">
            <a:solidFill>
              <a:srgbClr val="000000"/>
            </a:solidFill>
            <a:round/>
            <a:headEnd/>
            <a:tailEnd type="triangle" w="med" len="med"/>
          </a:ln>
          <a:effectLst/>
        </p:spPr>
        <p:txBody>
          <a:bodyPr/>
          <a:lstStyle/>
          <a:p>
            <a:endParaRPr lang="tr-TR"/>
          </a:p>
        </p:txBody>
      </p:sp>
      <p:sp>
        <p:nvSpPr>
          <p:cNvPr id="277510" name="Line 6"/>
          <p:cNvSpPr>
            <a:spLocks noChangeShapeType="1"/>
          </p:cNvSpPr>
          <p:nvPr/>
        </p:nvSpPr>
        <p:spPr bwMode="auto">
          <a:xfrm flipH="1">
            <a:off x="3503613" y="4724401"/>
            <a:ext cx="215900" cy="360363"/>
          </a:xfrm>
          <a:prstGeom prst="line">
            <a:avLst/>
          </a:prstGeom>
          <a:noFill/>
          <a:ln w="9525">
            <a:solidFill>
              <a:srgbClr val="000000"/>
            </a:solidFill>
            <a:round/>
            <a:headEnd/>
            <a:tailEnd type="triangle" w="med" len="med"/>
          </a:ln>
          <a:effectLst/>
        </p:spPr>
        <p:txBody>
          <a:bodyPr/>
          <a:lstStyle/>
          <a:p>
            <a:endParaRPr lang="tr-TR"/>
          </a:p>
        </p:txBody>
      </p:sp>
      <p:sp>
        <p:nvSpPr>
          <p:cNvPr id="277511" name="Text Box 7"/>
          <p:cNvSpPr txBox="1">
            <a:spLocks noChangeArrowheads="1"/>
          </p:cNvSpPr>
          <p:nvPr/>
        </p:nvSpPr>
        <p:spPr bwMode="auto">
          <a:xfrm>
            <a:off x="2908301" y="1504950"/>
            <a:ext cx="1933575" cy="457200"/>
          </a:xfrm>
          <a:prstGeom prst="rect">
            <a:avLst/>
          </a:prstGeom>
          <a:noFill/>
          <a:ln w="9525">
            <a:noFill/>
            <a:miter lim="800000"/>
            <a:headEnd/>
            <a:tailEnd/>
          </a:ln>
          <a:effectLst/>
        </p:spPr>
        <p:txBody>
          <a:bodyPr wrap="none">
            <a:spAutoFit/>
          </a:bodyPr>
          <a:lstStyle/>
          <a:p>
            <a:pPr eaLnBrk="1" hangingPunct="1"/>
            <a:r>
              <a:rPr lang="tr-TR" sz="2400" i="1">
                <a:solidFill>
                  <a:srgbClr val="000000"/>
                </a:solidFill>
                <a:latin typeface="Times New Roman" pitchFamily="18" charset="0"/>
              </a:rPr>
              <a:t>Kollagen teler</a:t>
            </a:r>
          </a:p>
        </p:txBody>
      </p:sp>
    </p:spTree>
    <p:extLst>
      <p:ext uri="{BB962C8B-B14F-4D97-AF65-F5344CB8AC3E}">
        <p14:creationId xmlns:p14="http://schemas.microsoft.com/office/powerpoint/2010/main" val="35189296"/>
      </p:ext>
    </p:extLst>
  </p:cSld>
  <p:clrMapOvr>
    <a:masterClrMapping/>
  </p:clrMapOvr>
  <p:transition advClick="0" advTm="1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4468813" y="1586984"/>
            <a:ext cx="184731" cy="369332"/>
          </a:xfrm>
          <a:prstGeom prst="rect">
            <a:avLst/>
          </a:prstGeom>
          <a:noFill/>
          <a:ln w="9525">
            <a:noFill/>
            <a:miter lim="800000"/>
            <a:headEnd/>
            <a:tailEnd/>
          </a:ln>
          <a:effectLst/>
        </p:spPr>
        <p:txBody>
          <a:bodyPr wrap="none" anchor="ctr">
            <a:spAutoFit/>
          </a:bodyPr>
          <a:lstStyle/>
          <a:p>
            <a:pPr eaLnBrk="1" hangingPunct="1"/>
            <a:endParaRPr lang="tr-TR"/>
          </a:p>
        </p:txBody>
      </p:sp>
      <p:pic>
        <p:nvPicPr>
          <p:cNvPr id="280579" name="Picture92" descr="Lab_1b-21a"/>
          <p:cNvPicPr>
            <a:picLocks noChangeAspect="1" noChangeArrowheads="1"/>
          </p:cNvPicPr>
          <p:nvPr/>
        </p:nvPicPr>
        <p:blipFill>
          <a:blip r:embed="rId2" r:link="rId3" cstate="print"/>
          <a:srcRect l="4201" t="7680" r="4201" b="8405"/>
          <a:stretch>
            <a:fillRect/>
          </a:stretch>
        </p:blipFill>
        <p:spPr bwMode="auto">
          <a:xfrm>
            <a:off x="1847851" y="115888"/>
            <a:ext cx="8532813" cy="6170612"/>
          </a:xfrm>
          <a:prstGeom prst="rect">
            <a:avLst/>
          </a:prstGeom>
          <a:noFill/>
          <a:ln w="38100" cmpd="dbl">
            <a:solidFill>
              <a:schemeClr val="tx1"/>
            </a:solidFill>
            <a:miter lim="800000"/>
            <a:headEnd/>
            <a:tailEnd/>
          </a:ln>
        </p:spPr>
      </p:pic>
      <p:sp>
        <p:nvSpPr>
          <p:cNvPr id="280580" name="Text Box 4"/>
          <p:cNvSpPr txBox="1">
            <a:spLocks noChangeArrowheads="1"/>
          </p:cNvSpPr>
          <p:nvPr/>
        </p:nvSpPr>
        <p:spPr bwMode="auto">
          <a:xfrm>
            <a:off x="2501900" y="6345238"/>
            <a:ext cx="5447838" cy="369332"/>
          </a:xfrm>
          <a:prstGeom prst="rect">
            <a:avLst/>
          </a:prstGeom>
          <a:noFill/>
          <a:ln w="9525">
            <a:noFill/>
            <a:miter lim="800000"/>
            <a:headEnd/>
            <a:tailEnd/>
          </a:ln>
          <a:effectLst/>
        </p:spPr>
        <p:txBody>
          <a:bodyPr wrap="none">
            <a:spAutoFit/>
          </a:bodyPr>
          <a:lstStyle/>
          <a:p>
            <a:r>
              <a:rPr lang="tr-TR" dirty="0"/>
              <a:t>Dense </a:t>
            </a:r>
            <a:r>
              <a:rPr lang="tr-TR" dirty="0" err="1"/>
              <a:t>regular</a:t>
            </a:r>
            <a:r>
              <a:rPr lang="tr-TR" dirty="0"/>
              <a:t> CT, </a:t>
            </a:r>
            <a:r>
              <a:rPr lang="tr-TR" dirty="0" err="1"/>
              <a:t>longitudinally</a:t>
            </a:r>
            <a:r>
              <a:rPr lang="tr-TR" dirty="0"/>
              <a:t>  </a:t>
            </a:r>
            <a:r>
              <a:rPr lang="tr-TR" dirty="0" err="1"/>
              <a:t>collagen</a:t>
            </a:r>
            <a:r>
              <a:rPr lang="tr-TR" dirty="0"/>
              <a:t> </a:t>
            </a:r>
            <a:r>
              <a:rPr lang="tr-TR" dirty="0" err="1"/>
              <a:t>fibers</a:t>
            </a:r>
            <a:r>
              <a:rPr lang="tr-TR" dirty="0"/>
              <a:t> </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Tendon</a:t>
            </a:r>
            <a:r>
              <a:rPr lang="tr-TR" dirty="0">
                <a:latin typeface="Times New Roman" pitchFamily="18" charset="0"/>
                <a:cs typeface="Times New Roman" pitchFamily="18" charset="0"/>
              </a:rPr>
              <a:t>)</a:t>
            </a:r>
          </a:p>
        </p:txBody>
      </p:sp>
    </p:spTree>
    <p:extLst>
      <p:ext uri="{BB962C8B-B14F-4D97-AF65-F5344CB8AC3E}">
        <p14:creationId xmlns:p14="http://schemas.microsoft.com/office/powerpoint/2010/main" val="868494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981200" y="1196753"/>
            <a:ext cx="8363272" cy="4929411"/>
          </a:xfrm>
        </p:spPr>
        <p:txBody>
          <a:bodyPr>
            <a:normAutofit/>
          </a:bodyPr>
          <a:lstStyle/>
          <a:p>
            <a:r>
              <a:rPr lang="en-US" dirty="0"/>
              <a:t>The connective tissues are divided into two according to the </a:t>
            </a:r>
            <a:r>
              <a:rPr lang="en-US" dirty="0" err="1"/>
              <a:t>li</a:t>
            </a:r>
            <a:r>
              <a:rPr lang="tr-TR" dirty="0" err="1"/>
              <a:t>fe</a:t>
            </a:r>
            <a:r>
              <a:rPr lang="en-US" dirty="0"/>
              <a:t> </a:t>
            </a:r>
            <a:r>
              <a:rPr lang="tr-TR" dirty="0" err="1"/>
              <a:t>status</a:t>
            </a:r>
            <a:r>
              <a:rPr lang="tr-TR" dirty="0"/>
              <a:t>:</a:t>
            </a:r>
          </a:p>
          <a:p>
            <a:r>
              <a:rPr lang="en-US" dirty="0"/>
              <a:t>A-</a:t>
            </a:r>
            <a:r>
              <a:rPr lang="tr-TR" dirty="0"/>
              <a:t>E</a:t>
            </a:r>
            <a:r>
              <a:rPr lang="en-US" dirty="0" err="1"/>
              <a:t>mbryonic</a:t>
            </a:r>
            <a:r>
              <a:rPr lang="en-US" dirty="0"/>
              <a:t> connective tissue</a:t>
            </a:r>
            <a:br>
              <a:rPr lang="en-US" dirty="0"/>
            </a:br>
            <a:r>
              <a:rPr lang="tr-TR" dirty="0"/>
              <a:t>	</a:t>
            </a:r>
            <a:r>
              <a:rPr lang="en-US" dirty="0"/>
              <a:t>1. </a:t>
            </a:r>
            <a:r>
              <a:rPr lang="en-US" dirty="0" err="1"/>
              <a:t>Mesench</a:t>
            </a:r>
            <a:r>
              <a:rPr lang="tr-TR" dirty="0" err="1"/>
              <a:t>ym</a:t>
            </a:r>
            <a:r>
              <a:rPr lang="en-US" dirty="0"/>
              <a:t>al connective tissue,</a:t>
            </a:r>
            <a:br>
              <a:rPr lang="en-US" dirty="0"/>
            </a:br>
            <a:r>
              <a:rPr lang="en-US" dirty="0"/>
              <a:t>        2. </a:t>
            </a:r>
            <a:r>
              <a:rPr lang="en-US" dirty="0" err="1"/>
              <a:t>Muco</a:t>
            </a:r>
            <a:r>
              <a:rPr lang="tr-TR" dirty="0" err="1"/>
              <a:t>id</a:t>
            </a:r>
            <a:r>
              <a:rPr lang="en-US" dirty="0"/>
              <a:t> </a:t>
            </a:r>
            <a:r>
              <a:rPr lang="tr-TR" dirty="0"/>
              <a:t>CT</a:t>
            </a:r>
          </a:p>
          <a:p>
            <a:r>
              <a:rPr lang="en-US" dirty="0"/>
              <a:t>B- The connective tissue in the adult tissue (specialized connective tissue):</a:t>
            </a:r>
            <a:br>
              <a:rPr lang="en-US" dirty="0"/>
            </a:br>
            <a:r>
              <a:rPr lang="en-US" dirty="0"/>
              <a:t>1. Elastic connective tissue,</a:t>
            </a:r>
            <a:br>
              <a:rPr lang="en-US" dirty="0"/>
            </a:br>
            <a:r>
              <a:rPr lang="en-US" dirty="0"/>
              <a:t>2. Reticular connective tissue</a:t>
            </a:r>
            <a:br>
              <a:rPr lang="en-US" dirty="0"/>
            </a:br>
            <a:r>
              <a:rPr lang="en-US" dirty="0"/>
              <a:t>3. Pigment </a:t>
            </a:r>
            <a:r>
              <a:rPr lang="tr-TR" dirty="0"/>
              <a:t>CT</a:t>
            </a:r>
            <a:br>
              <a:rPr lang="en-US" dirty="0"/>
            </a:br>
            <a:r>
              <a:rPr lang="en-US" dirty="0"/>
              <a:t>4. Adipose </a:t>
            </a:r>
            <a:r>
              <a:rPr lang="tr-TR" dirty="0"/>
              <a:t>CT</a:t>
            </a:r>
            <a:r>
              <a:rPr lang="en-US" dirty="0"/>
              <a:t>.</a:t>
            </a:r>
            <a:endParaRPr lang="tr-TR" dirty="0"/>
          </a:p>
        </p:txBody>
      </p:sp>
    </p:spTree>
    <p:extLst>
      <p:ext uri="{BB962C8B-B14F-4D97-AF65-F5344CB8AC3E}">
        <p14:creationId xmlns:p14="http://schemas.microsoft.com/office/powerpoint/2010/main" val="348225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847527" y="548680"/>
            <a:ext cx="9386529" cy="6120680"/>
          </a:xfrm>
        </p:spPr>
        <p:txBody>
          <a:bodyPr>
            <a:normAutofit/>
          </a:bodyPr>
          <a:lstStyle/>
          <a:p>
            <a:pPr>
              <a:buNone/>
            </a:pPr>
            <a:r>
              <a:rPr lang="tr-TR" dirty="0"/>
              <a:t>	</a:t>
            </a:r>
            <a:r>
              <a:rPr lang="en-US" dirty="0"/>
              <a:t>A-</a:t>
            </a:r>
            <a:r>
              <a:rPr lang="tr-TR" dirty="0"/>
              <a:t> E</a:t>
            </a:r>
            <a:r>
              <a:rPr lang="en-US" dirty="0" err="1"/>
              <a:t>mbryonic</a:t>
            </a:r>
            <a:r>
              <a:rPr lang="en-US" dirty="0"/>
              <a:t> connective tissue </a:t>
            </a:r>
            <a:br>
              <a:rPr lang="en-US" dirty="0"/>
            </a:br>
            <a:r>
              <a:rPr lang="en-US" dirty="0"/>
              <a:t>1- ME</a:t>
            </a:r>
            <a:r>
              <a:rPr lang="tr-TR" dirty="0"/>
              <a:t>S</a:t>
            </a:r>
            <a:r>
              <a:rPr lang="en-US" dirty="0"/>
              <a:t>EN</a:t>
            </a:r>
            <a:r>
              <a:rPr lang="tr-TR" dirty="0"/>
              <a:t>SC</a:t>
            </a:r>
            <a:r>
              <a:rPr lang="en-US" dirty="0"/>
              <a:t>H</a:t>
            </a:r>
            <a:r>
              <a:rPr lang="tr-TR" dirty="0"/>
              <a:t>YM</a:t>
            </a:r>
            <a:r>
              <a:rPr lang="en-US" dirty="0"/>
              <a:t>AL </a:t>
            </a:r>
            <a:r>
              <a:rPr lang="tr-TR" dirty="0"/>
              <a:t>CT</a:t>
            </a:r>
          </a:p>
          <a:p>
            <a:r>
              <a:rPr lang="en-US" dirty="0"/>
              <a:t> It is the first connective tissue seen in the developing embryo. </a:t>
            </a:r>
            <a:endParaRPr lang="tr-TR" dirty="0"/>
          </a:p>
          <a:p>
            <a:r>
              <a:rPr lang="en-US" dirty="0"/>
              <a:t>The connective tissue is called embryonic connective tissue</a:t>
            </a:r>
            <a:endParaRPr lang="tr-TR" dirty="0"/>
          </a:p>
          <a:p>
            <a:r>
              <a:rPr lang="en-US" dirty="0"/>
              <a:t>Cell cytoplasm appears as a star with very thin cytoplasmic extensions. </a:t>
            </a:r>
            <a:endParaRPr lang="tr-TR" dirty="0"/>
          </a:p>
          <a:p>
            <a:r>
              <a:rPr lang="en-US" dirty="0"/>
              <a:t>These extensions can sometimes combine with each other. </a:t>
            </a:r>
            <a:endParaRPr lang="tr-TR" dirty="0"/>
          </a:p>
        </p:txBody>
      </p:sp>
    </p:spTree>
    <p:extLst>
      <p:ext uri="{BB962C8B-B14F-4D97-AF65-F5344CB8AC3E}">
        <p14:creationId xmlns:p14="http://schemas.microsoft.com/office/powerpoint/2010/main" val="734216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en-US" dirty="0"/>
              <a:t>Cells are found in a sticky ground substance containing very fine protein filaments. </a:t>
            </a:r>
            <a:endParaRPr lang="tr-TR" dirty="0"/>
          </a:p>
          <a:p>
            <a:r>
              <a:rPr lang="en-US" dirty="0"/>
              <a:t>Blood cells, blood vessels and other supporting tissues (connective, cartilage and bone tissue) are formed by their strong, rapid cleavage and differentiation potentials. </a:t>
            </a:r>
            <a:endParaRPr lang="tr-TR" dirty="0"/>
          </a:p>
          <a:p>
            <a:r>
              <a:rPr lang="en-US" dirty="0"/>
              <a:t>Adults do not have this tissue; but the </a:t>
            </a:r>
            <a:r>
              <a:rPr lang="en-US" dirty="0" err="1"/>
              <a:t>mesenchymal</a:t>
            </a:r>
            <a:r>
              <a:rPr lang="en-US" dirty="0"/>
              <a:t> cells, which are scattered around the adult support</a:t>
            </a:r>
            <a:r>
              <a:rPr lang="tr-TR" dirty="0"/>
              <a:t> </a:t>
            </a:r>
            <a:r>
              <a:rPr lang="tr-TR" dirty="0" err="1"/>
              <a:t>tissue</a:t>
            </a:r>
            <a:r>
              <a:rPr lang="en-US" dirty="0"/>
              <a:t>, perform post-injury tissue repair.</a:t>
            </a:r>
            <a:endParaRPr lang="tr-TR" dirty="0"/>
          </a:p>
          <a:p>
            <a:endParaRPr lang="tr-TR" dirty="0"/>
          </a:p>
        </p:txBody>
      </p:sp>
    </p:spTree>
    <p:extLst>
      <p:ext uri="{BB962C8B-B14F-4D97-AF65-F5344CB8AC3E}">
        <p14:creationId xmlns:p14="http://schemas.microsoft.com/office/powerpoint/2010/main" val="542654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01" name="Rectangle 9"/>
          <p:cNvSpPr>
            <a:spLocks noChangeArrowheads="1"/>
          </p:cNvSpPr>
          <p:nvPr/>
        </p:nvSpPr>
        <p:spPr bwMode="auto">
          <a:xfrm>
            <a:off x="1524001" y="2576513"/>
            <a:ext cx="184731" cy="369332"/>
          </a:xfrm>
          <a:prstGeom prst="rect">
            <a:avLst/>
          </a:prstGeom>
          <a:noFill/>
          <a:ln w="9525">
            <a:noFill/>
            <a:miter lim="800000"/>
            <a:headEnd/>
            <a:tailEnd/>
          </a:ln>
          <a:effectLst/>
        </p:spPr>
        <p:txBody>
          <a:bodyPr wrap="none">
            <a:spAutoFit/>
          </a:bodyPr>
          <a:lstStyle/>
          <a:p>
            <a:endParaRPr lang="tr-TR"/>
          </a:p>
        </p:txBody>
      </p:sp>
      <p:pic>
        <p:nvPicPr>
          <p:cNvPr id="212997" name="Picture 5" descr="Mucho mesenchyme in the middle, man"/>
          <p:cNvPicPr>
            <a:picLocks noChangeAspect="1" noChangeArrowheads="1"/>
          </p:cNvPicPr>
          <p:nvPr/>
        </p:nvPicPr>
        <p:blipFill>
          <a:blip r:embed="rId2" r:link="rId3" cstate="print"/>
          <a:srcRect r="11517"/>
          <a:stretch>
            <a:fillRect/>
          </a:stretch>
        </p:blipFill>
        <p:spPr bwMode="auto">
          <a:xfrm>
            <a:off x="1631950" y="1916113"/>
            <a:ext cx="4319588" cy="2913062"/>
          </a:xfrm>
          <a:prstGeom prst="rect">
            <a:avLst/>
          </a:prstGeom>
          <a:noFill/>
          <a:ln w="38100" cmpd="dbl">
            <a:solidFill>
              <a:srgbClr val="000000"/>
            </a:solidFill>
            <a:miter lim="800000"/>
            <a:headEnd/>
            <a:tailEnd/>
          </a:ln>
        </p:spPr>
      </p:pic>
      <p:sp>
        <p:nvSpPr>
          <p:cNvPr id="213003" name="Rectangle 11"/>
          <p:cNvSpPr>
            <a:spLocks noChangeArrowheads="1"/>
          </p:cNvSpPr>
          <p:nvPr/>
        </p:nvSpPr>
        <p:spPr bwMode="auto">
          <a:xfrm>
            <a:off x="1524001" y="2391847"/>
            <a:ext cx="184731" cy="369332"/>
          </a:xfrm>
          <a:prstGeom prst="rect">
            <a:avLst/>
          </a:prstGeom>
          <a:noFill/>
          <a:ln w="9525">
            <a:noFill/>
            <a:miter lim="800000"/>
            <a:headEnd/>
            <a:tailEnd/>
          </a:ln>
          <a:effectLst/>
        </p:spPr>
        <p:txBody>
          <a:bodyPr wrap="none" anchor="ctr">
            <a:spAutoFit/>
          </a:bodyPr>
          <a:lstStyle/>
          <a:p>
            <a:endParaRPr lang="tr-TR"/>
          </a:p>
        </p:txBody>
      </p:sp>
      <p:pic>
        <p:nvPicPr>
          <p:cNvPr id="212996" name="Picture 4" descr="Mondo mucoid mess, mama"/>
          <p:cNvPicPr>
            <a:picLocks noChangeAspect="1" noChangeArrowheads="1"/>
          </p:cNvPicPr>
          <p:nvPr/>
        </p:nvPicPr>
        <p:blipFill>
          <a:blip r:embed="rId4" r:link="rId5" cstate="print"/>
          <a:srcRect r="9308"/>
          <a:stretch>
            <a:fillRect/>
          </a:stretch>
        </p:blipFill>
        <p:spPr bwMode="auto">
          <a:xfrm>
            <a:off x="6096000" y="1916114"/>
            <a:ext cx="4464050" cy="2936875"/>
          </a:xfrm>
          <a:prstGeom prst="rect">
            <a:avLst/>
          </a:prstGeom>
          <a:noFill/>
          <a:ln w="38100" cmpd="dbl">
            <a:solidFill>
              <a:srgbClr val="000000"/>
            </a:solidFill>
            <a:miter lim="800000"/>
            <a:headEnd/>
            <a:tailEnd/>
          </a:ln>
        </p:spPr>
      </p:pic>
      <p:sp>
        <p:nvSpPr>
          <p:cNvPr id="213020" name="Rectangle 28"/>
          <p:cNvSpPr>
            <a:spLocks noChangeArrowheads="1"/>
          </p:cNvSpPr>
          <p:nvPr/>
        </p:nvSpPr>
        <p:spPr bwMode="auto">
          <a:xfrm>
            <a:off x="4140201" y="496889"/>
            <a:ext cx="4929363" cy="584775"/>
          </a:xfrm>
          <a:prstGeom prst="rect">
            <a:avLst/>
          </a:prstGeom>
          <a:noFill/>
          <a:ln w="9525">
            <a:noFill/>
            <a:miter lim="800000"/>
            <a:headEnd/>
            <a:tailEnd/>
          </a:ln>
          <a:effectLst/>
        </p:spPr>
        <p:txBody>
          <a:bodyPr wrap="none">
            <a:spAutoFit/>
          </a:bodyPr>
          <a:lstStyle/>
          <a:p>
            <a:r>
              <a:rPr lang="tr-TR" sz="3200" dirty="0"/>
              <a:t>E</a:t>
            </a:r>
            <a:r>
              <a:rPr lang="en-US" sz="3200" dirty="0" err="1"/>
              <a:t>mbryonic</a:t>
            </a:r>
            <a:r>
              <a:rPr lang="en-US" sz="3200" dirty="0"/>
              <a:t> connective tissue</a:t>
            </a:r>
            <a:endParaRPr lang="tr-TR" sz="3200" i="1" dirty="0">
              <a:latin typeface="Times New Roman" pitchFamily="18" charset="0"/>
              <a:cs typeface="Times New Roman" pitchFamily="18" charset="0"/>
            </a:endParaRPr>
          </a:p>
        </p:txBody>
      </p:sp>
      <p:sp>
        <p:nvSpPr>
          <p:cNvPr id="213021" name="Rectangle 29"/>
          <p:cNvSpPr>
            <a:spLocks noChangeArrowheads="1"/>
          </p:cNvSpPr>
          <p:nvPr/>
        </p:nvSpPr>
        <p:spPr bwMode="auto">
          <a:xfrm>
            <a:off x="1708732" y="5663624"/>
            <a:ext cx="3166188" cy="369332"/>
          </a:xfrm>
          <a:prstGeom prst="rect">
            <a:avLst/>
          </a:prstGeom>
          <a:noFill/>
          <a:ln w="9525">
            <a:noFill/>
            <a:miter lim="800000"/>
            <a:headEnd/>
            <a:tailEnd/>
          </a:ln>
          <a:effectLst/>
        </p:spPr>
        <p:txBody>
          <a:bodyPr wrap="none">
            <a:spAutoFit/>
          </a:bodyPr>
          <a:lstStyle/>
          <a:p>
            <a:r>
              <a:rPr lang="en-US" dirty="0" err="1"/>
              <a:t>Mesench</a:t>
            </a:r>
            <a:r>
              <a:rPr lang="tr-TR" dirty="0" err="1"/>
              <a:t>ym</a:t>
            </a:r>
            <a:r>
              <a:rPr lang="en-US" dirty="0"/>
              <a:t>al connective tissue</a:t>
            </a:r>
            <a:endParaRPr lang="tr-TR" dirty="0"/>
          </a:p>
        </p:txBody>
      </p:sp>
      <p:sp>
        <p:nvSpPr>
          <p:cNvPr id="213023" name="Rectangle 31"/>
          <p:cNvSpPr>
            <a:spLocks noChangeArrowheads="1"/>
          </p:cNvSpPr>
          <p:nvPr/>
        </p:nvSpPr>
        <p:spPr bwMode="auto">
          <a:xfrm>
            <a:off x="6959601" y="5734050"/>
            <a:ext cx="1238481" cy="369332"/>
          </a:xfrm>
          <a:prstGeom prst="rect">
            <a:avLst/>
          </a:prstGeom>
          <a:noFill/>
          <a:ln w="9525">
            <a:noFill/>
            <a:miter lim="800000"/>
            <a:headEnd/>
            <a:tailEnd/>
          </a:ln>
          <a:effectLst/>
        </p:spPr>
        <p:txBody>
          <a:bodyPr wrap="none">
            <a:spAutoFit/>
          </a:bodyPr>
          <a:lstStyle/>
          <a:p>
            <a:pPr eaLnBrk="1" hangingPunct="1"/>
            <a:r>
              <a:rPr lang="tr-TR" dirty="0" err="1"/>
              <a:t>Mucoid</a:t>
            </a:r>
            <a:r>
              <a:rPr lang="tr-TR" dirty="0"/>
              <a:t>  CT</a:t>
            </a:r>
          </a:p>
        </p:txBody>
      </p:sp>
    </p:spTree>
    <p:extLst>
      <p:ext uri="{BB962C8B-B14F-4D97-AF65-F5344CB8AC3E}">
        <p14:creationId xmlns:p14="http://schemas.microsoft.com/office/powerpoint/2010/main" val="35216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12799" y="260649"/>
            <a:ext cx="9985829" cy="6270780"/>
          </a:xfrm>
        </p:spPr>
        <p:txBody>
          <a:bodyPr>
            <a:normAutofit/>
          </a:bodyPr>
          <a:lstStyle/>
          <a:p>
            <a:pPr>
              <a:buNone/>
            </a:pPr>
            <a:r>
              <a:rPr lang="tr-TR" dirty="0"/>
              <a:t>	2</a:t>
            </a:r>
            <a:r>
              <a:rPr lang="en-US" dirty="0"/>
              <a:t>-MUCO</a:t>
            </a:r>
            <a:r>
              <a:rPr lang="tr-TR" dirty="0"/>
              <a:t>ID</a:t>
            </a:r>
            <a:r>
              <a:rPr lang="en-US" dirty="0"/>
              <a:t> </a:t>
            </a:r>
            <a:r>
              <a:rPr lang="tr-TR" dirty="0"/>
              <a:t>CT</a:t>
            </a:r>
          </a:p>
          <a:p>
            <a:r>
              <a:rPr lang="en-US" dirty="0"/>
              <a:t>is very similar to</a:t>
            </a:r>
            <a:r>
              <a:rPr lang="tr-TR" dirty="0"/>
              <a:t> </a:t>
            </a:r>
            <a:r>
              <a:rPr lang="en-US" dirty="0" err="1"/>
              <a:t>Mesenchymal</a:t>
            </a:r>
            <a:r>
              <a:rPr lang="en-US" dirty="0"/>
              <a:t> connective tissue. </a:t>
            </a:r>
            <a:endParaRPr lang="tr-TR" dirty="0"/>
          </a:p>
          <a:p>
            <a:r>
              <a:rPr lang="en-US" dirty="0"/>
              <a:t>It is found in many parts of the embryo. </a:t>
            </a:r>
            <a:endParaRPr lang="tr-TR" dirty="0"/>
          </a:p>
          <a:p>
            <a:r>
              <a:rPr lang="en-US" dirty="0"/>
              <a:t>There are more</a:t>
            </a:r>
            <a:r>
              <a:rPr lang="tr-TR" dirty="0"/>
              <a:t> </a:t>
            </a:r>
            <a:r>
              <a:rPr lang="en-US" dirty="0"/>
              <a:t>soft, </a:t>
            </a:r>
            <a:r>
              <a:rPr lang="en-US" dirty="0" err="1"/>
              <a:t>peltier</a:t>
            </a:r>
            <a:r>
              <a:rPr lang="en-US" dirty="0"/>
              <a:t> and homogeneous</a:t>
            </a:r>
            <a:r>
              <a:rPr lang="tr-TR" dirty="0"/>
              <a:t> </a:t>
            </a:r>
            <a:r>
              <a:rPr lang="tr-TR" dirty="0" err="1"/>
              <a:t>exracellular</a:t>
            </a:r>
            <a:r>
              <a:rPr lang="tr-TR" dirty="0"/>
              <a:t> </a:t>
            </a:r>
            <a:r>
              <a:rPr lang="tr-TR" dirty="0" err="1"/>
              <a:t>matrixs</a:t>
            </a:r>
            <a:r>
              <a:rPr lang="en-US" dirty="0"/>
              <a:t>. </a:t>
            </a:r>
            <a:endParaRPr lang="tr-TR" dirty="0"/>
          </a:p>
          <a:p>
            <a:r>
              <a:rPr lang="en-US" dirty="0"/>
              <a:t>Granular and wired structures can be seen after preparation in the intermediate material.</a:t>
            </a:r>
            <a:endParaRPr lang="tr-TR" dirty="0"/>
          </a:p>
          <a:p>
            <a:r>
              <a:rPr lang="en-US" dirty="0"/>
              <a:t> The amount of fine collagen fibril </a:t>
            </a:r>
            <a:r>
              <a:rPr lang="tr-TR" dirty="0"/>
              <a:t>is </a:t>
            </a:r>
            <a:r>
              <a:rPr lang="tr-TR" dirty="0" err="1"/>
              <a:t>related</a:t>
            </a:r>
            <a:r>
              <a:rPr lang="tr-TR" dirty="0"/>
              <a:t> </a:t>
            </a:r>
            <a:r>
              <a:rPr lang="tr-TR" dirty="0" err="1"/>
              <a:t>with</a:t>
            </a:r>
            <a:r>
              <a:rPr lang="tr-TR" dirty="0"/>
              <a:t> </a:t>
            </a:r>
            <a:r>
              <a:rPr lang="tr-TR" dirty="0" err="1"/>
              <a:t>the</a:t>
            </a:r>
            <a:r>
              <a:rPr lang="tr-TR" dirty="0"/>
              <a:t> </a:t>
            </a:r>
            <a:r>
              <a:rPr lang="en-US" dirty="0"/>
              <a:t>age of the fetus. </a:t>
            </a:r>
            <a:endParaRPr lang="tr-TR" dirty="0"/>
          </a:p>
        </p:txBody>
      </p:sp>
    </p:spTree>
    <p:extLst>
      <p:ext uri="{BB962C8B-B14F-4D97-AF65-F5344CB8AC3E}">
        <p14:creationId xmlns:p14="http://schemas.microsoft.com/office/powerpoint/2010/main" val="1330620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en-US" dirty="0"/>
              <a:t>The main cells are fibroblasts whose extensions have been mutually synergized.</a:t>
            </a:r>
            <a:endParaRPr lang="tr-TR" dirty="0"/>
          </a:p>
          <a:p>
            <a:r>
              <a:rPr lang="en-US" dirty="0"/>
              <a:t> A small number of cells of the macrophage and lymph system are found.</a:t>
            </a:r>
            <a:endParaRPr lang="tr-TR" dirty="0"/>
          </a:p>
          <a:p>
            <a:r>
              <a:rPr lang="en-US" dirty="0" err="1"/>
              <a:t>Muco</a:t>
            </a:r>
            <a:r>
              <a:rPr lang="tr-TR" dirty="0" err="1"/>
              <a:t>id</a:t>
            </a:r>
            <a:r>
              <a:rPr lang="en-US" dirty="0"/>
              <a:t> connective tissue is known as Wharton paste in the umbilical cord. </a:t>
            </a:r>
            <a:endParaRPr lang="tr-TR" dirty="0"/>
          </a:p>
          <a:p>
            <a:r>
              <a:rPr lang="en-US" dirty="0"/>
              <a:t>It is also found in adult and child dental pulp.</a:t>
            </a:r>
            <a:endParaRPr lang="tr-TR" dirty="0"/>
          </a:p>
          <a:p>
            <a:endParaRPr lang="tr-TR" dirty="0"/>
          </a:p>
        </p:txBody>
      </p:sp>
    </p:spTree>
    <p:extLst>
      <p:ext uri="{BB962C8B-B14F-4D97-AF65-F5344CB8AC3E}">
        <p14:creationId xmlns:p14="http://schemas.microsoft.com/office/powerpoint/2010/main" val="1986804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4" descr="1724021"/>
          <p:cNvPicPr>
            <a:picLocks noChangeAspect="1" noChangeArrowheads="1"/>
          </p:cNvPicPr>
          <p:nvPr/>
        </p:nvPicPr>
        <p:blipFill>
          <a:blip r:embed="rId2" cstate="print"/>
          <a:srcRect/>
          <a:stretch>
            <a:fillRect/>
          </a:stretch>
        </p:blipFill>
        <p:spPr bwMode="auto">
          <a:xfrm>
            <a:off x="1631950" y="123826"/>
            <a:ext cx="9036050" cy="6024563"/>
          </a:xfrm>
          <a:prstGeom prst="rect">
            <a:avLst/>
          </a:prstGeom>
          <a:noFill/>
        </p:spPr>
      </p:pic>
      <p:graphicFrame>
        <p:nvGraphicFramePr>
          <p:cNvPr id="112670" name="Group 30"/>
          <p:cNvGraphicFramePr>
            <a:graphicFrameLocks noGrp="1"/>
          </p:cNvGraphicFramePr>
          <p:nvPr/>
        </p:nvGraphicFramePr>
        <p:xfrm>
          <a:off x="-2271713" y="4681538"/>
          <a:ext cx="208280" cy="1157288"/>
        </p:xfrm>
        <a:graphic>
          <a:graphicData uri="http://schemas.openxmlformats.org/drawingml/2006/table">
            <a:tbl>
              <a:tblPr/>
              <a:tblGrid>
                <a:gridCol w="208280">
                  <a:extLst>
                    <a:ext uri="{9D8B030D-6E8A-4147-A177-3AD203B41FA5}">
                      <a16:colId xmlns:a16="http://schemas.microsoft.com/office/drawing/2014/main" val="20000"/>
                    </a:ext>
                  </a:extLst>
                </a:gridCol>
              </a:tblGrid>
              <a:tr h="1157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tr-TR" sz="2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2675" name="Text Box 35"/>
          <p:cNvSpPr txBox="1">
            <a:spLocks noChangeArrowheads="1"/>
          </p:cNvSpPr>
          <p:nvPr/>
        </p:nvSpPr>
        <p:spPr bwMode="auto">
          <a:xfrm>
            <a:off x="3184525" y="6210301"/>
            <a:ext cx="6927850" cy="519113"/>
          </a:xfrm>
          <a:prstGeom prst="rect">
            <a:avLst/>
          </a:prstGeom>
          <a:noFill/>
          <a:ln w="9525">
            <a:noFill/>
            <a:miter lim="800000"/>
            <a:headEnd/>
            <a:tailEnd/>
          </a:ln>
          <a:effectLst/>
        </p:spPr>
        <p:txBody>
          <a:bodyPr wrap="none">
            <a:spAutoFit/>
          </a:bodyPr>
          <a:lstStyle/>
          <a:p>
            <a:pPr eaLnBrk="1" hangingPunct="1"/>
            <a:r>
              <a:rPr lang="tr-TR" sz="2800" i="1">
                <a:latin typeface="Monotype Corsiva" pitchFamily="66" charset="0"/>
              </a:rPr>
              <a:t>Mükoz ba</a:t>
            </a:r>
            <a:r>
              <a:rPr lang="tr-TR" sz="2800" i="1">
                <a:latin typeface="Monotype Corsiva" pitchFamily="66" charset="0"/>
                <a:cs typeface="Times New Roman" pitchFamily="18" charset="0"/>
              </a:rPr>
              <a:t>ğ</a:t>
            </a:r>
            <a:r>
              <a:rPr lang="tr-TR" sz="2800" i="1">
                <a:latin typeface="Monotype Corsiva" pitchFamily="66" charset="0"/>
              </a:rPr>
              <a:t> dokusu ve fibroblastlar (Ok) (Göbek ba</a:t>
            </a:r>
            <a:r>
              <a:rPr lang="tr-TR" sz="2800" i="1">
                <a:latin typeface="Monotype Corsiva" pitchFamily="66" charset="0"/>
                <a:cs typeface="Times New Roman" pitchFamily="18" charset="0"/>
              </a:rPr>
              <a:t>ğ</a:t>
            </a:r>
            <a:r>
              <a:rPr lang="tr-TR" sz="2800" i="1">
                <a:latin typeface="Monotype Corsiva" pitchFamily="66" charset="0"/>
              </a:rPr>
              <a:t>ı)</a:t>
            </a:r>
          </a:p>
        </p:txBody>
      </p:sp>
      <p:sp>
        <p:nvSpPr>
          <p:cNvPr id="112678" name="AutoShape 38"/>
          <p:cNvSpPr>
            <a:spLocks noChangeArrowheads="1"/>
          </p:cNvSpPr>
          <p:nvPr/>
        </p:nvSpPr>
        <p:spPr bwMode="auto">
          <a:xfrm>
            <a:off x="7248526" y="836613"/>
            <a:ext cx="1439863" cy="431800"/>
          </a:xfrm>
          <a:prstGeom prst="wedgeRoundRectCallout">
            <a:avLst>
              <a:gd name="adj1" fmla="val -72273"/>
              <a:gd name="adj2" fmla="val 117648"/>
              <a:gd name="adj3" fmla="val 16667"/>
            </a:avLst>
          </a:prstGeom>
          <a:solidFill>
            <a:srgbClr val="FFFFCC"/>
          </a:solidFill>
          <a:ln w="28575">
            <a:solidFill>
              <a:srgbClr val="0000FF"/>
            </a:solidFill>
            <a:miter lim="800000"/>
            <a:headEnd/>
            <a:tailEnd/>
          </a:ln>
          <a:effectLst/>
        </p:spPr>
        <p:txBody>
          <a:bodyPr/>
          <a:lstStyle/>
          <a:p>
            <a:pPr algn="ctr" eaLnBrk="1" hangingPunct="1"/>
            <a:r>
              <a:rPr lang="tr-TR" sz="2400" i="1">
                <a:solidFill>
                  <a:srgbClr val="0000FF"/>
                </a:solidFill>
                <a:latin typeface="Monotype Corsiva" pitchFamily="66" charset="0"/>
              </a:rPr>
              <a:t>Fibroblast</a:t>
            </a:r>
          </a:p>
        </p:txBody>
      </p:sp>
      <p:sp>
        <p:nvSpPr>
          <p:cNvPr id="112679" name="AutoShape 39"/>
          <p:cNvSpPr>
            <a:spLocks noChangeArrowheads="1"/>
          </p:cNvSpPr>
          <p:nvPr/>
        </p:nvSpPr>
        <p:spPr bwMode="auto">
          <a:xfrm>
            <a:off x="7104063" y="4221163"/>
            <a:ext cx="1655762" cy="431800"/>
          </a:xfrm>
          <a:prstGeom prst="wedgeRoundRectCallout">
            <a:avLst>
              <a:gd name="adj1" fmla="val 104458"/>
              <a:gd name="adj2" fmla="val 92278"/>
              <a:gd name="adj3" fmla="val 16667"/>
            </a:avLst>
          </a:prstGeom>
          <a:solidFill>
            <a:srgbClr val="FFFFCC"/>
          </a:solidFill>
          <a:ln w="28575">
            <a:solidFill>
              <a:srgbClr val="0000FF"/>
            </a:solidFill>
            <a:miter lim="800000"/>
            <a:headEnd/>
            <a:tailEnd/>
          </a:ln>
          <a:effectLst/>
        </p:spPr>
        <p:txBody>
          <a:bodyPr/>
          <a:lstStyle/>
          <a:p>
            <a:pPr algn="ctr" eaLnBrk="1" hangingPunct="1"/>
            <a:r>
              <a:rPr lang="tr-TR" sz="2400" i="1">
                <a:solidFill>
                  <a:srgbClr val="0000FF"/>
                </a:solidFill>
                <a:latin typeface="Monotype Corsiva" pitchFamily="66" charset="0"/>
              </a:rPr>
              <a:t>Fibroblast</a:t>
            </a:r>
          </a:p>
        </p:txBody>
      </p:sp>
    </p:spTree>
    <p:extLst>
      <p:ext uri="{BB962C8B-B14F-4D97-AF65-F5344CB8AC3E}">
        <p14:creationId xmlns:p14="http://schemas.microsoft.com/office/powerpoint/2010/main" val="100037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altLang="tr-TR"/>
              <a:t>Classes of Connective Tissue</a:t>
            </a:r>
          </a:p>
        </p:txBody>
      </p:sp>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l="3334" t="13725" r="3334" b="6863"/>
          <a:stretch>
            <a:fillRect/>
          </a:stretch>
        </p:blipFill>
        <p:spPr bwMode="auto">
          <a:xfrm>
            <a:off x="2189163" y="1633539"/>
            <a:ext cx="7772400"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61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79685" y="476672"/>
            <a:ext cx="10762938" cy="5489413"/>
          </a:xfrm>
        </p:spPr>
        <p:txBody>
          <a:bodyPr>
            <a:normAutofit/>
          </a:bodyPr>
          <a:lstStyle/>
          <a:p>
            <a:pPr>
              <a:buNone/>
            </a:pPr>
            <a:r>
              <a:rPr lang="tr-TR" dirty="0"/>
              <a:t>	</a:t>
            </a:r>
            <a:r>
              <a:rPr lang="en-US" dirty="0"/>
              <a:t>B- The connective tissue in the adult </a:t>
            </a:r>
            <a:br>
              <a:rPr lang="en-US" dirty="0"/>
            </a:br>
            <a:r>
              <a:rPr lang="en-US" dirty="0"/>
              <a:t>1-ELASTIC </a:t>
            </a:r>
            <a:r>
              <a:rPr lang="tr-TR" dirty="0"/>
              <a:t>CT</a:t>
            </a:r>
          </a:p>
          <a:p>
            <a:r>
              <a:rPr lang="en-US" dirty="0"/>
              <a:t>It is visible with the naked eye. </a:t>
            </a:r>
            <a:endParaRPr lang="tr-TR" dirty="0"/>
          </a:p>
          <a:p>
            <a:r>
              <a:rPr lang="en-US" dirty="0"/>
              <a:t>There are plenty of elastic wire bundles.</a:t>
            </a:r>
            <a:endParaRPr lang="tr-TR" dirty="0"/>
          </a:p>
          <a:p>
            <a:r>
              <a:rPr lang="en-US" dirty="0"/>
              <a:t>These fibrils are arranged parallel to each other or form interconnected structures in relation to each other. </a:t>
            </a:r>
            <a:endParaRPr lang="tr-TR" dirty="0"/>
          </a:p>
          <a:p>
            <a:r>
              <a:rPr lang="en-US" dirty="0"/>
              <a:t>The areas between the fibrils contain fibroblasts and occasionally collagen fibers. </a:t>
            </a:r>
            <a:endParaRPr lang="tr-TR" dirty="0"/>
          </a:p>
          <a:p>
            <a:r>
              <a:rPr lang="en-US" dirty="0" err="1"/>
              <a:t>Ligamenta</a:t>
            </a:r>
            <a:r>
              <a:rPr lang="en-US" dirty="0"/>
              <a:t> </a:t>
            </a:r>
            <a:r>
              <a:rPr lang="en-US" dirty="0" err="1"/>
              <a:t>flava</a:t>
            </a:r>
            <a:r>
              <a:rPr lang="en-US" dirty="0"/>
              <a:t> is found on the walls of hollow organs (stomach and large vessels), some parts of the heart, and some parts of the respiratory tract.</a:t>
            </a:r>
            <a:br>
              <a:rPr lang="en-US" dirty="0"/>
            </a:br>
            <a:endParaRPr lang="tr-TR" dirty="0"/>
          </a:p>
        </p:txBody>
      </p:sp>
    </p:spTree>
    <p:extLst>
      <p:ext uri="{BB962C8B-B14F-4D97-AF65-F5344CB8AC3E}">
        <p14:creationId xmlns:p14="http://schemas.microsoft.com/office/powerpoint/2010/main" val="637202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2-</a:t>
            </a:r>
            <a:r>
              <a:rPr lang="en-US" dirty="0"/>
              <a:t>Reticular </a:t>
            </a:r>
            <a:r>
              <a:rPr lang="tr-TR" dirty="0"/>
              <a:t>C</a:t>
            </a:r>
            <a:r>
              <a:rPr lang="en-US" dirty="0" err="1"/>
              <a:t>onnective</a:t>
            </a:r>
            <a:r>
              <a:rPr lang="en-US" dirty="0"/>
              <a:t> </a:t>
            </a:r>
            <a:r>
              <a:rPr lang="tr-TR" dirty="0"/>
              <a:t>T</a:t>
            </a:r>
            <a:r>
              <a:rPr lang="en-US" dirty="0"/>
              <a:t>issue</a:t>
            </a:r>
            <a:endParaRPr lang="tr-TR" dirty="0"/>
          </a:p>
        </p:txBody>
      </p:sp>
      <p:sp>
        <p:nvSpPr>
          <p:cNvPr id="3" name="2 İçerik Yer Tutucusu"/>
          <p:cNvSpPr>
            <a:spLocks noGrp="1"/>
          </p:cNvSpPr>
          <p:nvPr>
            <p:ph idx="1"/>
          </p:nvPr>
        </p:nvSpPr>
        <p:spPr/>
        <p:txBody>
          <a:bodyPr/>
          <a:lstStyle/>
          <a:p>
            <a:r>
              <a:rPr lang="en-US" dirty="0"/>
              <a:t>Around the liver sinusoids, most of the wires in the thymus, lymph and </a:t>
            </a:r>
            <a:r>
              <a:rPr lang="en-US" dirty="0" err="1"/>
              <a:t>hemopoietic</a:t>
            </a:r>
            <a:r>
              <a:rPr lang="en-US" dirty="0"/>
              <a:t> organs of the spleen and the spleen are composed of reticular wires. </a:t>
            </a:r>
            <a:endParaRPr lang="tr-TR" dirty="0"/>
          </a:p>
          <a:p>
            <a:r>
              <a:rPr lang="tr-TR" dirty="0" err="1"/>
              <a:t>Between</a:t>
            </a:r>
            <a:r>
              <a:rPr lang="tr-TR" dirty="0"/>
              <a:t> </a:t>
            </a:r>
            <a:r>
              <a:rPr lang="en-US" dirty="0" err="1"/>
              <a:t>Retic</a:t>
            </a:r>
            <a:r>
              <a:rPr lang="tr-TR" dirty="0"/>
              <a:t>ular </a:t>
            </a:r>
            <a:r>
              <a:rPr lang="tr-TR" dirty="0" err="1"/>
              <a:t>wires</a:t>
            </a:r>
            <a:r>
              <a:rPr lang="tr-TR" dirty="0"/>
              <a:t> </a:t>
            </a:r>
            <a:r>
              <a:rPr lang="tr-TR" dirty="0" err="1"/>
              <a:t>there</a:t>
            </a:r>
            <a:r>
              <a:rPr lang="tr-TR" dirty="0"/>
              <a:t> </a:t>
            </a:r>
            <a:r>
              <a:rPr lang="tr-TR" dirty="0" err="1"/>
              <a:t>are</a:t>
            </a:r>
            <a:r>
              <a:rPr lang="en-US" dirty="0"/>
              <a:t> cells that synthesize them and very fine collagen wire nets exist.</a:t>
            </a:r>
            <a:endParaRPr lang="tr-TR" dirty="0"/>
          </a:p>
          <a:p>
            <a:r>
              <a:rPr lang="en-US" dirty="0"/>
              <a:t>This tissue supports the organs</a:t>
            </a:r>
            <a:endParaRPr lang="tr-TR" dirty="0"/>
          </a:p>
        </p:txBody>
      </p:sp>
    </p:spTree>
    <p:extLst>
      <p:ext uri="{BB962C8B-B14F-4D97-AF65-F5344CB8AC3E}">
        <p14:creationId xmlns:p14="http://schemas.microsoft.com/office/powerpoint/2010/main" val="2113894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dirty="0"/>
              <a:t>	3</a:t>
            </a:r>
            <a:r>
              <a:rPr lang="en-US" dirty="0"/>
              <a:t>-PIGMENT </a:t>
            </a:r>
            <a:r>
              <a:rPr lang="tr-TR" dirty="0"/>
              <a:t>CT</a:t>
            </a:r>
            <a:br>
              <a:rPr lang="en-US" dirty="0"/>
            </a:br>
            <a:r>
              <a:rPr lang="en-US" dirty="0"/>
              <a:t> </a:t>
            </a:r>
            <a:endParaRPr lang="tr-TR" dirty="0"/>
          </a:p>
          <a:p>
            <a:r>
              <a:rPr lang="en-US" dirty="0"/>
              <a:t>It is called the connective tissue where the pigment cells (</a:t>
            </a:r>
            <a:r>
              <a:rPr lang="en-US" dirty="0" err="1"/>
              <a:t>melanocytes</a:t>
            </a:r>
            <a:r>
              <a:rPr lang="en-US" dirty="0"/>
              <a:t>) are concentrated. </a:t>
            </a:r>
            <a:endParaRPr lang="tr-TR" dirty="0"/>
          </a:p>
          <a:p>
            <a:r>
              <a:rPr lang="tr-TR" dirty="0" err="1"/>
              <a:t>Found</a:t>
            </a:r>
            <a:r>
              <a:rPr lang="tr-TR" dirty="0"/>
              <a:t> in </a:t>
            </a:r>
            <a:r>
              <a:rPr lang="en-US" dirty="0"/>
              <a:t>certain places in the body. </a:t>
            </a:r>
            <a:endParaRPr lang="tr-TR" dirty="0"/>
          </a:p>
          <a:p>
            <a:r>
              <a:rPr lang="tr-TR" dirty="0"/>
              <a:t>I</a:t>
            </a:r>
            <a:r>
              <a:rPr lang="en-US" dirty="0"/>
              <a:t>n the retina and iris</a:t>
            </a:r>
            <a:r>
              <a:rPr lang="tr-TR" dirty="0"/>
              <a:t> of </a:t>
            </a:r>
            <a:r>
              <a:rPr lang="tr-TR" dirty="0" err="1"/>
              <a:t>the</a:t>
            </a:r>
            <a:r>
              <a:rPr lang="tr-TR" dirty="0"/>
              <a:t> </a:t>
            </a:r>
            <a:r>
              <a:rPr lang="tr-TR" dirty="0" err="1"/>
              <a:t>eye</a:t>
            </a:r>
            <a:r>
              <a:rPr lang="tr-TR" dirty="0"/>
              <a:t> it is </a:t>
            </a:r>
            <a:r>
              <a:rPr lang="tr-TR" dirty="0" err="1"/>
              <a:t>very</a:t>
            </a:r>
            <a:r>
              <a:rPr lang="tr-TR" dirty="0"/>
              <a:t> dense  </a:t>
            </a:r>
            <a:r>
              <a:rPr lang="en-US" dirty="0"/>
              <a:t>, but it is more diffuse </a:t>
            </a:r>
            <a:r>
              <a:rPr lang="tr-TR" dirty="0"/>
              <a:t>in </a:t>
            </a:r>
            <a:r>
              <a:rPr lang="en-US" dirty="0"/>
              <a:t>the skin</a:t>
            </a:r>
            <a:endParaRPr lang="tr-TR" dirty="0"/>
          </a:p>
          <a:p>
            <a:r>
              <a:rPr lang="en-US" dirty="0"/>
              <a:t>The cold-blooded animals show intense settlement in places. </a:t>
            </a:r>
            <a:endParaRPr lang="tr-TR" dirty="0"/>
          </a:p>
          <a:p>
            <a:r>
              <a:rPr lang="en-US" dirty="0" err="1"/>
              <a:t>Ectodermal</a:t>
            </a:r>
            <a:r>
              <a:rPr lang="en-US" dirty="0"/>
              <a:t> pigment</a:t>
            </a:r>
            <a:r>
              <a:rPr lang="tr-TR" dirty="0"/>
              <a:t> CT </a:t>
            </a:r>
            <a:r>
              <a:rPr lang="en-US" dirty="0"/>
              <a:t>protect</a:t>
            </a:r>
            <a:r>
              <a:rPr lang="tr-TR" dirty="0"/>
              <a:t> </a:t>
            </a:r>
            <a:r>
              <a:rPr lang="en-US" dirty="0"/>
              <a:t>organs against extreme UV</a:t>
            </a:r>
            <a:endParaRPr lang="tr-TR" dirty="0"/>
          </a:p>
        </p:txBody>
      </p:sp>
    </p:spTree>
    <p:extLst>
      <p:ext uri="{BB962C8B-B14F-4D97-AF65-F5344CB8AC3E}">
        <p14:creationId xmlns:p14="http://schemas.microsoft.com/office/powerpoint/2010/main" val="260716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descr="Bağ 3-9"/>
          <p:cNvPicPr>
            <a:picLocks noChangeAspect="1" noChangeArrowheads="1"/>
          </p:cNvPicPr>
          <p:nvPr/>
        </p:nvPicPr>
        <p:blipFill>
          <a:blip r:embed="rId2" cstate="print"/>
          <a:srcRect l="6175" t="5486" r="3636" b="27663"/>
          <a:stretch>
            <a:fillRect/>
          </a:stretch>
        </p:blipFill>
        <p:spPr bwMode="auto">
          <a:xfrm>
            <a:off x="1738313" y="141288"/>
            <a:ext cx="8750300" cy="5880100"/>
          </a:xfrm>
          <a:prstGeom prst="rect">
            <a:avLst/>
          </a:prstGeom>
          <a:noFill/>
          <a:ln w="38100" cmpd="dbl">
            <a:solidFill>
              <a:schemeClr val="tx1"/>
            </a:solidFill>
            <a:miter lim="800000"/>
            <a:headEnd/>
            <a:tailEnd/>
          </a:ln>
        </p:spPr>
      </p:pic>
      <p:sp>
        <p:nvSpPr>
          <p:cNvPr id="289795" name="Text Box 3"/>
          <p:cNvSpPr txBox="1">
            <a:spLocks noChangeArrowheads="1"/>
          </p:cNvSpPr>
          <p:nvPr/>
        </p:nvSpPr>
        <p:spPr bwMode="auto">
          <a:xfrm>
            <a:off x="2063750" y="6165850"/>
            <a:ext cx="8135938" cy="641350"/>
          </a:xfrm>
          <a:prstGeom prst="rect">
            <a:avLst/>
          </a:prstGeom>
          <a:noFill/>
          <a:ln w="9525">
            <a:noFill/>
            <a:miter lim="800000"/>
            <a:headEnd/>
            <a:tailEnd/>
          </a:ln>
          <a:effectLst/>
        </p:spPr>
        <p:txBody>
          <a:bodyPr>
            <a:spAutoFit/>
          </a:bodyPr>
          <a:lstStyle/>
          <a:p>
            <a:pPr algn="ctr" eaLnBrk="1" hangingPunct="1"/>
            <a:r>
              <a:rPr lang="tr-TR"/>
              <a:t>Arter duvarında siyah boyanmış elastik tellerden oluşan elastik lamina (Verhoeff boyası, x 250)</a:t>
            </a:r>
          </a:p>
        </p:txBody>
      </p:sp>
    </p:spTree>
    <p:extLst>
      <p:ext uri="{BB962C8B-B14F-4D97-AF65-F5344CB8AC3E}">
        <p14:creationId xmlns:p14="http://schemas.microsoft.com/office/powerpoint/2010/main" val="996315128"/>
      </p:ext>
    </p:extLst>
  </p:cSld>
  <p:clrMapOvr>
    <a:masterClrMapping/>
  </p:clrMapOvr>
  <p:transition advClick="0" advTm="1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hl5A-53"/>
          <p:cNvPicPr>
            <a:picLocks noChangeAspect="1" noChangeArrowheads="1"/>
          </p:cNvPicPr>
          <p:nvPr/>
        </p:nvPicPr>
        <p:blipFill>
          <a:blip r:embed="rId2" cstate="print"/>
          <a:srcRect l="2429" t="7729" r="1949"/>
          <a:stretch>
            <a:fillRect/>
          </a:stretch>
        </p:blipFill>
        <p:spPr bwMode="auto">
          <a:xfrm>
            <a:off x="1631950" y="322263"/>
            <a:ext cx="8999538" cy="6202362"/>
          </a:xfrm>
          <a:prstGeom prst="rect">
            <a:avLst/>
          </a:prstGeom>
          <a:noFill/>
          <a:ln w="38100" cmpd="dbl">
            <a:solidFill>
              <a:schemeClr val="tx1"/>
            </a:solidFill>
            <a:miter lim="800000"/>
            <a:headEnd/>
            <a:tailEnd/>
          </a:ln>
        </p:spPr>
      </p:pic>
      <p:sp>
        <p:nvSpPr>
          <p:cNvPr id="103429" name="Text Box 5"/>
          <p:cNvSpPr txBox="1">
            <a:spLocks noChangeArrowheads="1"/>
          </p:cNvSpPr>
          <p:nvPr/>
        </p:nvSpPr>
        <p:spPr bwMode="auto">
          <a:xfrm>
            <a:off x="1635126" y="5702301"/>
            <a:ext cx="1885453" cy="830997"/>
          </a:xfrm>
          <a:prstGeom prst="rect">
            <a:avLst/>
          </a:prstGeom>
          <a:solidFill>
            <a:srgbClr val="FFFFCC"/>
          </a:solidFill>
          <a:ln w="9525">
            <a:noFill/>
            <a:miter lim="800000"/>
            <a:headEnd/>
            <a:tailEnd/>
          </a:ln>
          <a:effectLst/>
        </p:spPr>
        <p:txBody>
          <a:bodyPr wrap="none">
            <a:spAutoFit/>
          </a:bodyPr>
          <a:lstStyle/>
          <a:p>
            <a:r>
              <a:rPr lang="tr-TR" sz="2400" i="1">
                <a:solidFill>
                  <a:srgbClr val="000000"/>
                </a:solidFill>
                <a:latin typeface="Times New Roman" pitchFamily="18" charset="0"/>
                <a:cs typeface="Times New Roman" pitchFamily="18" charset="0"/>
              </a:rPr>
              <a:t>RETİKÜLER </a:t>
            </a:r>
          </a:p>
          <a:p>
            <a:r>
              <a:rPr lang="tr-TR" sz="2400" i="1">
                <a:solidFill>
                  <a:srgbClr val="000000"/>
                </a:solidFill>
                <a:latin typeface="Times New Roman" pitchFamily="18" charset="0"/>
                <a:cs typeface="Times New Roman" pitchFamily="18" charset="0"/>
              </a:rPr>
              <a:t>TELLER</a:t>
            </a:r>
          </a:p>
        </p:txBody>
      </p:sp>
    </p:spTree>
    <p:extLst>
      <p:ext uri="{BB962C8B-B14F-4D97-AF65-F5344CB8AC3E}">
        <p14:creationId xmlns:p14="http://schemas.microsoft.com/office/powerpoint/2010/main" val="1138360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98286" y="620689"/>
            <a:ext cx="9546186" cy="5678511"/>
          </a:xfrm>
        </p:spPr>
        <p:txBody>
          <a:bodyPr>
            <a:normAutofit/>
          </a:bodyPr>
          <a:lstStyle/>
          <a:p>
            <a:pPr>
              <a:buNone/>
            </a:pPr>
            <a:r>
              <a:rPr lang="tr-TR" dirty="0"/>
              <a:t>	</a:t>
            </a:r>
            <a:r>
              <a:rPr lang="en-US" dirty="0"/>
              <a:t>4-Adipose Tissue</a:t>
            </a:r>
          </a:p>
          <a:p>
            <a:pPr>
              <a:buNone/>
            </a:pPr>
            <a:r>
              <a:rPr lang="en-US" dirty="0"/>
              <a:t>Adipocytes</a:t>
            </a:r>
            <a:endParaRPr lang="tr-TR" dirty="0"/>
          </a:p>
          <a:p>
            <a:r>
              <a:rPr lang="tr-TR" dirty="0"/>
              <a:t>I</a:t>
            </a:r>
            <a:r>
              <a:rPr lang="en-US" dirty="0" err="1"/>
              <a:t>mmobilized</a:t>
            </a:r>
            <a:r>
              <a:rPr lang="en-US" dirty="0"/>
              <a:t> cells of connective tissue</a:t>
            </a:r>
            <a:endParaRPr lang="tr-TR" dirty="0"/>
          </a:p>
          <a:p>
            <a:r>
              <a:rPr lang="tr-TR" dirty="0"/>
              <a:t>S</a:t>
            </a:r>
            <a:r>
              <a:rPr lang="en-US" dirty="0" err="1"/>
              <a:t>pecialized</a:t>
            </a:r>
            <a:r>
              <a:rPr lang="en-US" dirty="0"/>
              <a:t> to synthesize and store</a:t>
            </a:r>
            <a:r>
              <a:rPr lang="tr-TR" dirty="0"/>
              <a:t> l</a:t>
            </a:r>
            <a:r>
              <a:rPr lang="en-US" dirty="0" err="1"/>
              <a:t>ipids</a:t>
            </a:r>
            <a:r>
              <a:rPr lang="en-US" dirty="0"/>
              <a:t>.</a:t>
            </a:r>
            <a:endParaRPr lang="tr-TR" dirty="0"/>
          </a:p>
          <a:p>
            <a:r>
              <a:rPr lang="en-US" dirty="0"/>
              <a:t>Fat accumulates in small cytoplasm of cells in small droplets. </a:t>
            </a:r>
            <a:endParaRPr lang="tr-TR" dirty="0"/>
          </a:p>
          <a:p>
            <a:r>
              <a:rPr lang="en-US" dirty="0"/>
              <a:t>Then the droplets join together to form a large oil droplet</a:t>
            </a:r>
            <a:endParaRPr lang="tr-TR" dirty="0"/>
          </a:p>
          <a:p>
            <a:r>
              <a:rPr lang="en-US" dirty="0"/>
              <a:t>The nucleus is flattened and pushed to one side, surrounds a thin ring-shaped </a:t>
            </a:r>
            <a:r>
              <a:rPr lang="en-US" dirty="0" err="1"/>
              <a:t>cytoplasmic</a:t>
            </a:r>
            <a:r>
              <a:rPr lang="en-US" dirty="0"/>
              <a:t> oil droplet</a:t>
            </a:r>
            <a:endParaRPr lang="tr-TR" dirty="0"/>
          </a:p>
        </p:txBody>
      </p:sp>
    </p:spTree>
    <p:extLst>
      <p:ext uri="{BB962C8B-B14F-4D97-AF65-F5344CB8AC3E}">
        <p14:creationId xmlns:p14="http://schemas.microsoft.com/office/powerpoint/2010/main" val="495414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40229" y="980729"/>
            <a:ext cx="10827657" cy="5158814"/>
          </a:xfrm>
        </p:spPr>
        <p:txBody>
          <a:bodyPr>
            <a:normAutofit/>
          </a:bodyPr>
          <a:lstStyle/>
          <a:p>
            <a:r>
              <a:rPr lang="en-US" dirty="0"/>
              <a:t>Golgi complex and filamentous mitochondria are distributed in the thin </a:t>
            </a:r>
            <a:r>
              <a:rPr lang="en-US" dirty="0" err="1"/>
              <a:t>cytoplasmic</a:t>
            </a:r>
            <a:r>
              <a:rPr lang="en-US" dirty="0"/>
              <a:t> region</a:t>
            </a:r>
            <a:endParaRPr lang="tr-TR" dirty="0"/>
          </a:p>
          <a:p>
            <a:r>
              <a:rPr lang="en-US" dirty="0"/>
              <a:t>Each fat cell is surrounded by a web of fine reticular fibrils.</a:t>
            </a:r>
            <a:endParaRPr lang="tr-TR" dirty="0"/>
          </a:p>
          <a:p>
            <a:r>
              <a:rPr lang="en-US" dirty="0"/>
              <a:t>Fat cells can be found all over the body.</a:t>
            </a:r>
            <a:endParaRPr lang="tr-TR" dirty="0"/>
          </a:p>
          <a:p>
            <a:r>
              <a:rPr lang="en-US" dirty="0"/>
              <a:t>They are either found individually or in groups.</a:t>
            </a:r>
            <a:endParaRPr lang="tr-TR" dirty="0"/>
          </a:p>
          <a:p>
            <a:r>
              <a:rPr lang="en-US" dirty="0"/>
              <a:t>As a result of accumulation in groups, they become a dominant volume and volume of the tissue they themselves form a tissue.</a:t>
            </a:r>
            <a:endParaRPr lang="tr-TR" dirty="0"/>
          </a:p>
          <a:p>
            <a:r>
              <a:rPr lang="en-US" dirty="0"/>
              <a:t>This is called adipose tissue or fat tissue</a:t>
            </a:r>
            <a:endParaRPr lang="tr-TR" dirty="0"/>
          </a:p>
          <a:p>
            <a:r>
              <a:rPr lang="en-US" dirty="0"/>
              <a:t>When creating groups, the corners are not sharp polygonal or rounded</a:t>
            </a:r>
            <a:endParaRPr lang="tr-TR" dirty="0"/>
          </a:p>
          <a:p>
            <a:endParaRPr lang="tr-TR" dirty="0"/>
          </a:p>
        </p:txBody>
      </p:sp>
    </p:spTree>
    <p:extLst>
      <p:ext uri="{BB962C8B-B14F-4D97-AF65-F5344CB8AC3E}">
        <p14:creationId xmlns:p14="http://schemas.microsoft.com/office/powerpoint/2010/main" val="644729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4113" y="768085"/>
            <a:ext cx="10929257" cy="5719801"/>
          </a:xfrm>
        </p:spPr>
        <p:txBody>
          <a:bodyPr>
            <a:normAutofit/>
          </a:bodyPr>
          <a:lstStyle/>
          <a:p>
            <a:r>
              <a:rPr lang="en-US" dirty="0"/>
              <a:t>They are active cells</a:t>
            </a:r>
            <a:r>
              <a:rPr lang="tr-TR" dirty="0"/>
              <a:t>, </a:t>
            </a:r>
            <a:r>
              <a:rPr lang="en-US" dirty="0"/>
              <a:t> use</a:t>
            </a:r>
            <a:r>
              <a:rPr lang="tr-TR" dirty="0"/>
              <a:t>s </a:t>
            </a:r>
            <a:r>
              <a:rPr lang="tr-TR" dirty="0" err="1"/>
              <a:t>fats</a:t>
            </a:r>
            <a:r>
              <a:rPr lang="en-US" dirty="0"/>
              <a:t> according to the need and synthesize it again.</a:t>
            </a:r>
            <a:endParaRPr lang="tr-TR" dirty="0"/>
          </a:p>
          <a:p>
            <a:r>
              <a:rPr lang="en-US" dirty="0"/>
              <a:t>In the preparation, oil and fat such as alcohol and </a:t>
            </a:r>
            <a:r>
              <a:rPr lang="en-US" dirty="0" err="1"/>
              <a:t>xylol</a:t>
            </a:r>
            <a:r>
              <a:rPr lang="en-US" dirty="0"/>
              <a:t> used during dehydration dissolve, so the oil droplets remain empty in the cytoplasm of fat cells.</a:t>
            </a:r>
            <a:endParaRPr lang="tr-TR" dirty="0"/>
          </a:p>
          <a:p>
            <a:r>
              <a:rPr lang="en-US" dirty="0" err="1"/>
              <a:t>Adipocytes</a:t>
            </a:r>
            <a:r>
              <a:rPr lang="en-US" dirty="0"/>
              <a:t> develop from the </a:t>
            </a:r>
            <a:r>
              <a:rPr lang="en-US" dirty="0" err="1"/>
              <a:t>mesenchymal</a:t>
            </a:r>
            <a:r>
              <a:rPr lang="en-US" dirty="0"/>
              <a:t> cell.</a:t>
            </a:r>
            <a:endParaRPr lang="tr-TR" dirty="0"/>
          </a:p>
          <a:p>
            <a:r>
              <a:rPr lang="en-US" dirty="0"/>
              <a:t>During early development, fat droplets begin to accumulate in the cell. </a:t>
            </a:r>
            <a:endParaRPr lang="tr-TR" dirty="0"/>
          </a:p>
          <a:p>
            <a:r>
              <a:rPr lang="en-US" dirty="0"/>
              <a:t>A fully formed fat cell can not be divided by mitosis.</a:t>
            </a:r>
            <a:endParaRPr lang="tr-TR" dirty="0"/>
          </a:p>
          <a:p>
            <a:r>
              <a:rPr lang="en-US" dirty="0"/>
              <a:t>In adolescents, new fat cells take root from undifferentiated </a:t>
            </a:r>
            <a:r>
              <a:rPr lang="en-US" dirty="0" err="1"/>
              <a:t>mesenchymal</a:t>
            </a:r>
            <a:r>
              <a:rPr lang="en-US" dirty="0"/>
              <a:t> cells.</a:t>
            </a:r>
            <a:endParaRPr lang="tr-TR" dirty="0"/>
          </a:p>
        </p:txBody>
      </p:sp>
    </p:spTree>
    <p:extLst>
      <p:ext uri="{BB962C8B-B14F-4D97-AF65-F5344CB8AC3E}">
        <p14:creationId xmlns:p14="http://schemas.microsoft.com/office/powerpoint/2010/main" val="1920984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49943" y="508000"/>
            <a:ext cx="11219543" cy="5718629"/>
          </a:xfrm>
        </p:spPr>
        <p:txBody>
          <a:bodyPr>
            <a:normAutofit fontScale="92500" lnSpcReduction="10000"/>
          </a:bodyPr>
          <a:lstStyle/>
          <a:p>
            <a:pPr>
              <a:buNone/>
            </a:pPr>
            <a:r>
              <a:rPr lang="tr-TR" b="1" dirty="0" err="1"/>
              <a:t>Functions</a:t>
            </a:r>
            <a:endParaRPr lang="tr-TR" b="1" dirty="0"/>
          </a:p>
          <a:p>
            <a:r>
              <a:rPr lang="tr-TR" dirty="0"/>
              <a:t>S</a:t>
            </a:r>
            <a:r>
              <a:rPr lang="en-US" dirty="0"/>
              <a:t>tore fat,</a:t>
            </a:r>
            <a:endParaRPr lang="tr-TR" dirty="0"/>
          </a:p>
          <a:p>
            <a:r>
              <a:rPr lang="en-US" dirty="0"/>
              <a:t>Provides a protective layer against heat loss</a:t>
            </a:r>
            <a:endParaRPr lang="tr-TR" dirty="0"/>
          </a:p>
          <a:p>
            <a:r>
              <a:rPr lang="en-US" dirty="0"/>
              <a:t>Provides mechanical support to some parts of the body</a:t>
            </a:r>
            <a:endParaRPr lang="tr-TR" dirty="0"/>
          </a:p>
          <a:p>
            <a:r>
              <a:rPr lang="en-US" dirty="0"/>
              <a:t>It is an effective tissue in metabolism.</a:t>
            </a:r>
            <a:endParaRPr lang="tr-TR" dirty="0"/>
          </a:p>
          <a:p>
            <a:r>
              <a:rPr lang="en-US" dirty="0"/>
              <a:t>Most animals are fed occasionally; but it consumes constant energy. </a:t>
            </a:r>
            <a:endParaRPr lang="tr-TR" dirty="0"/>
          </a:p>
          <a:p>
            <a:r>
              <a:rPr lang="en-US" dirty="0"/>
              <a:t>We need to store an energizing substance.</a:t>
            </a:r>
            <a:endParaRPr lang="tr-TR" dirty="0"/>
          </a:p>
          <a:p>
            <a:r>
              <a:rPr lang="en-US" dirty="0"/>
              <a:t>Fat is much lighter than carbohydrates and proteins and gives much more energy.</a:t>
            </a:r>
            <a:endParaRPr lang="tr-TR" dirty="0"/>
          </a:p>
          <a:p>
            <a:r>
              <a:rPr lang="en-US" dirty="0"/>
              <a:t>Fat tissue forms the most efficient energy store of the body.</a:t>
            </a:r>
            <a:endParaRPr lang="tr-TR" dirty="0"/>
          </a:p>
          <a:p>
            <a:r>
              <a:rPr lang="en-US" dirty="0"/>
              <a:t>About 10-15% of the total body weight of a normal weight person is fat, which constitutes a 40-day energy density. </a:t>
            </a:r>
            <a:endParaRPr lang="tr-TR" dirty="0"/>
          </a:p>
          <a:p>
            <a:r>
              <a:rPr lang="en-US" dirty="0"/>
              <a:t>The fat rate increases when you are overweight.</a:t>
            </a:r>
            <a:endParaRPr lang="tr-TR" dirty="0"/>
          </a:p>
        </p:txBody>
      </p:sp>
    </p:spTree>
    <p:extLst>
      <p:ext uri="{BB962C8B-B14F-4D97-AF65-F5344CB8AC3E}">
        <p14:creationId xmlns:p14="http://schemas.microsoft.com/office/powerpoint/2010/main" val="722653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20800" y="1045028"/>
            <a:ext cx="8735640" cy="4616219"/>
          </a:xfrm>
        </p:spPr>
        <p:txBody>
          <a:bodyPr>
            <a:normAutofit/>
          </a:bodyPr>
          <a:lstStyle/>
          <a:p>
            <a:pPr>
              <a:buNone/>
            </a:pPr>
            <a:r>
              <a:rPr lang="en-US" dirty="0"/>
              <a:t>Fat tissue in </a:t>
            </a:r>
            <a:r>
              <a:rPr lang="tr-TR" dirty="0" err="1"/>
              <a:t>humans</a:t>
            </a:r>
            <a:endParaRPr lang="tr-TR" dirty="0"/>
          </a:p>
          <a:p>
            <a:pPr lvl="1"/>
            <a:r>
              <a:rPr lang="en-US" dirty="0"/>
              <a:t>50% hypodermis, </a:t>
            </a:r>
            <a:endParaRPr lang="tr-TR" dirty="0"/>
          </a:p>
          <a:p>
            <a:pPr lvl="1"/>
            <a:r>
              <a:rPr lang="en-US" dirty="0"/>
              <a:t>15% </a:t>
            </a:r>
            <a:r>
              <a:rPr lang="en-US" dirty="0" err="1"/>
              <a:t>omentum</a:t>
            </a:r>
            <a:r>
              <a:rPr lang="en-US" dirty="0"/>
              <a:t> and mesentery,</a:t>
            </a:r>
            <a:endParaRPr lang="tr-TR" dirty="0"/>
          </a:p>
          <a:p>
            <a:pPr lvl="1"/>
            <a:r>
              <a:rPr lang="en-US" dirty="0"/>
              <a:t>15-20% around the reproductive organs, </a:t>
            </a:r>
            <a:endParaRPr lang="tr-TR" dirty="0"/>
          </a:p>
          <a:p>
            <a:pPr lvl="1"/>
            <a:r>
              <a:rPr lang="en-US" dirty="0"/>
              <a:t>12% in the kidneys and </a:t>
            </a:r>
            <a:endParaRPr lang="tr-TR" dirty="0"/>
          </a:p>
          <a:p>
            <a:pPr lvl="1"/>
            <a:r>
              <a:rPr lang="en-US" dirty="0"/>
              <a:t>5-8% in the muscles.</a:t>
            </a:r>
            <a:br>
              <a:rPr lang="en-US" dirty="0"/>
            </a:br>
            <a:endParaRPr lang="tr-TR" dirty="0"/>
          </a:p>
        </p:txBody>
      </p:sp>
    </p:spTree>
    <p:extLst>
      <p:ext uri="{BB962C8B-B14F-4D97-AF65-F5344CB8AC3E}">
        <p14:creationId xmlns:p14="http://schemas.microsoft.com/office/powerpoint/2010/main" val="161758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C:\Users\Türker\Desktop\slayt1.jpg"/>
          <p:cNvPicPr>
            <a:picLocks noChangeAspect="1" noChangeArrowheads="1"/>
          </p:cNvPicPr>
          <p:nvPr/>
        </p:nvPicPr>
        <p:blipFill>
          <a:blip r:embed="rId2" cstate="print"/>
          <a:srcRect/>
          <a:stretch>
            <a:fillRect/>
          </a:stretch>
        </p:blipFill>
        <p:spPr bwMode="auto">
          <a:xfrm>
            <a:off x="1145628" y="366934"/>
            <a:ext cx="10058400" cy="6112840"/>
          </a:xfrm>
          <a:prstGeom prst="rect">
            <a:avLst/>
          </a:prstGeom>
          <a:noFill/>
        </p:spPr>
      </p:pic>
    </p:spTree>
    <p:extLst>
      <p:ext uri="{BB962C8B-B14F-4D97-AF65-F5344CB8AC3E}">
        <p14:creationId xmlns:p14="http://schemas.microsoft.com/office/powerpoint/2010/main" val="1521955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tr-TR" sz="4000" dirty="0"/>
              <a:t>White </a:t>
            </a:r>
            <a:r>
              <a:rPr lang="tr-TR" sz="4000" dirty="0" err="1"/>
              <a:t>adipose</a:t>
            </a:r>
            <a:r>
              <a:rPr lang="tr-TR" sz="4000" dirty="0"/>
              <a:t> </a:t>
            </a:r>
            <a:r>
              <a:rPr lang="tr-TR" sz="4000" dirty="0" err="1"/>
              <a:t>tissue</a:t>
            </a:r>
            <a:r>
              <a:rPr lang="tr-TR" sz="4000" dirty="0"/>
              <a:t> in </a:t>
            </a:r>
            <a:r>
              <a:rPr lang="tr-TR" sz="4000" dirty="0" err="1"/>
              <a:t>paraffin</a:t>
            </a:r>
            <a:r>
              <a:rPr lang="tr-TR" sz="4000" dirty="0"/>
              <a:t> </a:t>
            </a:r>
            <a:r>
              <a:rPr lang="tr-TR" sz="4000" dirty="0" err="1"/>
              <a:t>section</a:t>
            </a:r>
            <a:endParaRPr lang="tr-TR" sz="4000" dirty="0"/>
          </a:p>
        </p:txBody>
      </p:sp>
      <p:pic>
        <p:nvPicPr>
          <p:cNvPr id="38915" name="Picture 3" descr="tluszcz_wyl"/>
          <p:cNvPicPr>
            <a:picLocks noGrp="1" noChangeAspect="1" noChangeArrowheads="1"/>
          </p:cNvPicPr>
          <p:nvPr>
            <p:ph idx="1"/>
          </p:nvPr>
        </p:nvPicPr>
        <p:blipFill>
          <a:blip r:embed="rId2" cstate="print"/>
          <a:srcRect/>
          <a:stretch>
            <a:fillRect/>
          </a:stretch>
        </p:blipFill>
        <p:spPr>
          <a:xfrm>
            <a:off x="3078164" y="1600201"/>
            <a:ext cx="6034087" cy="4525963"/>
          </a:xfrm>
          <a:noFill/>
          <a:ln/>
        </p:spPr>
      </p:pic>
    </p:spTree>
    <p:extLst>
      <p:ext uri="{BB962C8B-B14F-4D97-AF65-F5344CB8AC3E}">
        <p14:creationId xmlns:p14="http://schemas.microsoft.com/office/powerpoint/2010/main" val="1772633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2%20adipose%20tissue"/>
          <p:cNvPicPr>
            <a:picLocks noChangeAspect="1" noChangeArrowheads="1"/>
          </p:cNvPicPr>
          <p:nvPr/>
        </p:nvPicPr>
        <p:blipFill>
          <a:blip r:embed="rId2" cstate="print"/>
          <a:srcRect/>
          <a:stretch>
            <a:fillRect/>
          </a:stretch>
        </p:blipFill>
        <p:spPr bwMode="auto">
          <a:xfrm>
            <a:off x="1847850" y="357189"/>
            <a:ext cx="8496300" cy="5665787"/>
          </a:xfrm>
          <a:prstGeom prst="rect">
            <a:avLst/>
          </a:prstGeom>
          <a:noFill/>
          <a:ln w="9525">
            <a:solidFill>
              <a:srgbClr val="FF3300"/>
            </a:solidFill>
            <a:miter lim="800000"/>
            <a:headEnd/>
            <a:tailEnd/>
          </a:ln>
        </p:spPr>
      </p:pic>
      <p:sp>
        <p:nvSpPr>
          <p:cNvPr id="36869" name="Text Box 5"/>
          <p:cNvSpPr txBox="1">
            <a:spLocks noChangeArrowheads="1"/>
          </p:cNvSpPr>
          <p:nvPr/>
        </p:nvSpPr>
        <p:spPr bwMode="auto">
          <a:xfrm>
            <a:off x="1847850" y="6184901"/>
            <a:ext cx="8351838" cy="549275"/>
          </a:xfrm>
          <a:prstGeom prst="rect">
            <a:avLst/>
          </a:prstGeom>
          <a:noFill/>
          <a:ln w="9525">
            <a:noFill/>
            <a:miter lim="800000"/>
            <a:headEnd/>
            <a:tailEnd/>
          </a:ln>
          <a:effectLst/>
        </p:spPr>
        <p:txBody>
          <a:bodyPr>
            <a:spAutoFit/>
          </a:bodyPr>
          <a:lstStyle/>
          <a:p>
            <a:pPr algn="ctr"/>
            <a:r>
              <a:rPr lang="tr-TR" sz="1600"/>
              <a:t>Yağ Dokusu ve hücreleri</a:t>
            </a:r>
            <a:r>
              <a:rPr lang="tr-TR" sz="1400"/>
              <a:t> http://neuromedia.neurobio.ucla.edu/campbell/connective_tissue/wp_images/2_adipose_cells.gif</a:t>
            </a:r>
          </a:p>
        </p:txBody>
      </p:sp>
      <p:sp>
        <p:nvSpPr>
          <p:cNvPr id="36870" name="Text Box 6"/>
          <p:cNvSpPr txBox="1">
            <a:spLocks noChangeArrowheads="1"/>
          </p:cNvSpPr>
          <p:nvPr/>
        </p:nvSpPr>
        <p:spPr bwMode="auto">
          <a:xfrm>
            <a:off x="5211764" y="2847975"/>
            <a:ext cx="1114279" cy="707886"/>
          </a:xfrm>
          <a:prstGeom prst="rect">
            <a:avLst/>
          </a:prstGeom>
          <a:solidFill>
            <a:srgbClr val="FEECFA"/>
          </a:solidFill>
          <a:ln w="9525">
            <a:noFill/>
            <a:miter lim="800000"/>
            <a:headEnd/>
            <a:tailEnd/>
          </a:ln>
          <a:effectLst/>
        </p:spPr>
        <p:txBody>
          <a:bodyPr wrap="none">
            <a:spAutoFit/>
          </a:bodyPr>
          <a:lstStyle/>
          <a:p>
            <a:r>
              <a:rPr lang="tr-TR" sz="2000"/>
              <a:t>Yağ</a:t>
            </a:r>
          </a:p>
          <a:p>
            <a:r>
              <a:rPr lang="tr-TR" sz="2000"/>
              <a:t>hücreleri</a:t>
            </a:r>
          </a:p>
        </p:txBody>
      </p:sp>
      <p:sp>
        <p:nvSpPr>
          <p:cNvPr id="36871" name="Text Box 7"/>
          <p:cNvSpPr txBox="1">
            <a:spLocks noChangeArrowheads="1"/>
          </p:cNvSpPr>
          <p:nvPr/>
        </p:nvSpPr>
        <p:spPr bwMode="auto">
          <a:xfrm>
            <a:off x="1703388" y="1412876"/>
            <a:ext cx="1389062" cy="830997"/>
          </a:xfrm>
          <a:prstGeom prst="rect">
            <a:avLst/>
          </a:prstGeom>
          <a:solidFill>
            <a:srgbClr val="FEECFA"/>
          </a:solidFill>
          <a:ln w="9525">
            <a:noFill/>
            <a:miter lim="800000"/>
            <a:headEnd/>
            <a:tailEnd/>
          </a:ln>
          <a:effectLst/>
        </p:spPr>
        <p:txBody>
          <a:bodyPr>
            <a:spAutoFit/>
          </a:bodyPr>
          <a:lstStyle/>
          <a:p>
            <a:pPr>
              <a:lnSpc>
                <a:spcPct val="110000"/>
              </a:lnSpc>
              <a:spcBef>
                <a:spcPct val="10000"/>
              </a:spcBef>
              <a:spcAft>
                <a:spcPct val="10000"/>
              </a:spcAft>
            </a:pPr>
            <a:r>
              <a:rPr lang="tr-TR" sz="2000"/>
              <a:t>Kan</a:t>
            </a:r>
          </a:p>
          <a:p>
            <a:pPr>
              <a:lnSpc>
                <a:spcPct val="110000"/>
              </a:lnSpc>
              <a:spcBef>
                <a:spcPct val="10000"/>
              </a:spcBef>
              <a:spcAft>
                <a:spcPct val="10000"/>
              </a:spcAft>
            </a:pPr>
            <a:r>
              <a:rPr lang="tr-TR" sz="2000"/>
              <a:t>damarları</a:t>
            </a:r>
          </a:p>
        </p:txBody>
      </p:sp>
    </p:spTree>
    <p:extLst>
      <p:ext uri="{BB962C8B-B14F-4D97-AF65-F5344CB8AC3E}">
        <p14:creationId xmlns:p14="http://schemas.microsoft.com/office/powerpoint/2010/main" val="604179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di0212he"/>
          <p:cNvPicPr>
            <a:picLocks noChangeAspect="1" noChangeArrowheads="1"/>
          </p:cNvPicPr>
          <p:nvPr/>
        </p:nvPicPr>
        <p:blipFill>
          <a:blip r:embed="rId2" cstate="print"/>
          <a:srcRect/>
          <a:stretch>
            <a:fillRect/>
          </a:stretch>
        </p:blipFill>
        <p:spPr bwMode="auto">
          <a:xfrm>
            <a:off x="3352800" y="0"/>
            <a:ext cx="5486400" cy="6858000"/>
          </a:xfrm>
          <a:prstGeom prst="rect">
            <a:avLst/>
          </a:prstGeom>
          <a:noFill/>
        </p:spPr>
      </p:pic>
    </p:spTree>
    <p:extLst>
      <p:ext uri="{BB962C8B-B14F-4D97-AF65-F5344CB8AC3E}">
        <p14:creationId xmlns:p14="http://schemas.microsoft.com/office/powerpoint/2010/main" val="1140408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tr-TR" sz="4000"/>
              <a:t>Mühür yüzük modeli(yağ doku)</a:t>
            </a:r>
            <a:br>
              <a:rPr lang="tr-TR" sz="4000"/>
            </a:br>
            <a:endParaRPr lang="tr-TR" sz="4000"/>
          </a:p>
        </p:txBody>
      </p:sp>
      <p:pic>
        <p:nvPicPr>
          <p:cNvPr id="44035" name="Picture 3" descr="white%20adipose%20rissue%20WITH%20LABEL%20copy"/>
          <p:cNvPicPr>
            <a:picLocks noGrp="1" noChangeAspect="1" noChangeArrowheads="1"/>
          </p:cNvPicPr>
          <p:nvPr>
            <p:ph idx="1"/>
          </p:nvPr>
        </p:nvPicPr>
        <p:blipFill>
          <a:blip r:embed="rId2" cstate="print"/>
          <a:srcRect/>
          <a:stretch>
            <a:fillRect/>
          </a:stretch>
        </p:blipFill>
        <p:spPr>
          <a:xfrm>
            <a:off x="3575050" y="1052513"/>
            <a:ext cx="4921250" cy="5427662"/>
          </a:xfrm>
          <a:noFill/>
          <a:ln/>
        </p:spPr>
      </p:pic>
    </p:spTree>
    <p:extLst>
      <p:ext uri="{BB962C8B-B14F-4D97-AF65-F5344CB8AC3E}">
        <p14:creationId xmlns:p14="http://schemas.microsoft.com/office/powerpoint/2010/main" val="558294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adi041mt"/>
          <p:cNvPicPr>
            <a:picLocks noChangeAspect="1" noChangeArrowheads="1"/>
          </p:cNvPicPr>
          <p:nvPr/>
        </p:nvPicPr>
        <p:blipFill>
          <a:blip r:embed="rId2" cstate="print"/>
          <a:srcRect/>
          <a:stretch>
            <a:fillRect/>
          </a:stretch>
        </p:blipFill>
        <p:spPr bwMode="auto">
          <a:xfrm>
            <a:off x="3352800" y="0"/>
            <a:ext cx="5486400" cy="6858000"/>
          </a:xfrm>
          <a:prstGeom prst="rect">
            <a:avLst/>
          </a:prstGeom>
          <a:noFill/>
        </p:spPr>
      </p:pic>
    </p:spTree>
    <p:extLst>
      <p:ext uri="{BB962C8B-B14F-4D97-AF65-F5344CB8AC3E}">
        <p14:creationId xmlns:p14="http://schemas.microsoft.com/office/powerpoint/2010/main" val="907473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Bağ 3-20"/>
          <p:cNvPicPr>
            <a:picLocks noChangeAspect="1" noChangeArrowheads="1"/>
          </p:cNvPicPr>
          <p:nvPr/>
        </p:nvPicPr>
        <p:blipFill>
          <a:blip r:embed="rId2" cstate="print"/>
          <a:srcRect l="4659" t="1796" r="3250" b="32358"/>
          <a:stretch>
            <a:fillRect/>
          </a:stretch>
        </p:blipFill>
        <p:spPr bwMode="auto">
          <a:xfrm>
            <a:off x="1668463" y="117476"/>
            <a:ext cx="8964612" cy="6111875"/>
          </a:xfrm>
          <a:prstGeom prst="rect">
            <a:avLst/>
          </a:prstGeom>
          <a:noFill/>
          <a:ln w="38100" cmpd="dbl">
            <a:solidFill>
              <a:srgbClr val="3333FF"/>
            </a:solidFill>
            <a:miter lim="800000"/>
            <a:headEnd/>
            <a:tailEnd/>
          </a:ln>
        </p:spPr>
      </p:pic>
      <p:sp>
        <p:nvSpPr>
          <p:cNvPr id="80899" name="Text Box 3"/>
          <p:cNvSpPr txBox="1">
            <a:spLocks noChangeArrowheads="1"/>
          </p:cNvSpPr>
          <p:nvPr/>
        </p:nvSpPr>
        <p:spPr bwMode="auto">
          <a:xfrm>
            <a:off x="1992313" y="6323013"/>
            <a:ext cx="8496300" cy="369332"/>
          </a:xfrm>
          <a:prstGeom prst="rect">
            <a:avLst/>
          </a:prstGeom>
          <a:noFill/>
          <a:ln w="9525">
            <a:noFill/>
            <a:miter lim="800000"/>
            <a:headEnd/>
            <a:tailEnd/>
          </a:ln>
          <a:effectLst/>
        </p:spPr>
        <p:txBody>
          <a:bodyPr>
            <a:spAutoFit/>
          </a:bodyPr>
          <a:lstStyle/>
          <a:p>
            <a:pPr eaLnBrk="1" hangingPunct="1"/>
            <a:r>
              <a:rPr lang="tr-TR"/>
              <a:t>Alt</a:t>
            </a:r>
            <a:r>
              <a:rPr lang="tr-TR">
                <a:cs typeface="Times New Roman" pitchFamily="18" charset="0"/>
              </a:rPr>
              <a:t>ı </a:t>
            </a:r>
            <a:r>
              <a:rPr lang="tr-TR"/>
              <a:t> ayl</a:t>
            </a:r>
            <a:r>
              <a:rPr lang="tr-TR">
                <a:cs typeface="Times New Roman" pitchFamily="18" charset="0"/>
              </a:rPr>
              <a:t>ı</a:t>
            </a:r>
            <a:r>
              <a:rPr lang="tr-TR"/>
              <a:t>k  fetüsten  al</a:t>
            </a:r>
            <a:r>
              <a:rPr lang="tr-TR">
                <a:cs typeface="Times New Roman" pitchFamily="18" charset="0"/>
              </a:rPr>
              <a:t>ı</a:t>
            </a:r>
            <a:r>
              <a:rPr lang="tr-TR"/>
              <a:t>nan bir </a:t>
            </a:r>
            <a:r>
              <a:rPr lang="tr-TR">
                <a:cs typeface="Times New Roman" pitchFamily="18" charset="0"/>
              </a:rPr>
              <a:t>yağ hücresi (A</a:t>
            </a:r>
            <a:r>
              <a:rPr lang="tr-TR"/>
              <a:t>diposit) (TEM, x1.600)</a:t>
            </a:r>
          </a:p>
        </p:txBody>
      </p:sp>
      <p:sp>
        <p:nvSpPr>
          <p:cNvPr id="80900" name="Text Box 4"/>
          <p:cNvSpPr txBox="1">
            <a:spLocks noChangeArrowheads="1"/>
          </p:cNvSpPr>
          <p:nvPr/>
        </p:nvSpPr>
        <p:spPr bwMode="auto">
          <a:xfrm>
            <a:off x="6138863" y="3902075"/>
            <a:ext cx="1499128" cy="369332"/>
          </a:xfrm>
          <a:prstGeom prst="rect">
            <a:avLst/>
          </a:prstGeom>
          <a:noFill/>
          <a:ln w="9525">
            <a:noFill/>
            <a:miter lim="800000"/>
            <a:headEnd/>
            <a:tailEnd/>
          </a:ln>
          <a:effectLst/>
        </p:spPr>
        <p:txBody>
          <a:bodyPr wrap="none">
            <a:spAutoFit/>
          </a:bodyPr>
          <a:lstStyle/>
          <a:p>
            <a:pPr eaLnBrk="1" hangingPunct="1"/>
            <a:r>
              <a:rPr lang="tr-TR" b="1">
                <a:solidFill>
                  <a:srgbClr val="0000CC"/>
                </a:solidFill>
                <a:latin typeface="Times New Roman" pitchFamily="18" charset="0"/>
                <a:cs typeface="Times New Roman" pitchFamily="18" charset="0"/>
              </a:rPr>
              <a:t>Lipit damlası</a:t>
            </a:r>
          </a:p>
        </p:txBody>
      </p:sp>
      <p:sp>
        <p:nvSpPr>
          <p:cNvPr id="80901" name="Text Box 5"/>
          <p:cNvSpPr txBox="1">
            <a:spLocks noChangeArrowheads="1"/>
          </p:cNvSpPr>
          <p:nvPr/>
        </p:nvSpPr>
        <p:spPr bwMode="auto">
          <a:xfrm rot="3112763">
            <a:off x="2114551" y="3446463"/>
            <a:ext cx="1098550" cy="346075"/>
          </a:xfrm>
          <a:prstGeom prst="rect">
            <a:avLst/>
          </a:prstGeom>
          <a:noFill/>
          <a:ln w="9525">
            <a:solidFill>
              <a:srgbClr val="3333FF"/>
            </a:solidFill>
            <a:miter lim="800000"/>
            <a:headEnd/>
            <a:tailEnd/>
          </a:ln>
          <a:effectLst/>
        </p:spPr>
        <p:txBody>
          <a:bodyPr wrap="none">
            <a:spAutoFit/>
          </a:bodyPr>
          <a:lstStyle/>
          <a:p>
            <a:pPr eaLnBrk="1" hangingPunct="1"/>
            <a:r>
              <a:rPr lang="tr-TR" sz="1600" b="1">
                <a:solidFill>
                  <a:srgbClr val="0000FF"/>
                </a:solidFill>
                <a:latin typeface="Times New Roman" pitchFamily="18" charset="0"/>
              </a:rPr>
              <a:t>Fibroblas</a:t>
            </a:r>
            <a:r>
              <a:rPr lang="tr-TR" sz="1600" b="1">
                <a:latin typeface="Times New Roman" pitchFamily="18" charset="0"/>
              </a:rPr>
              <a:t>t</a:t>
            </a:r>
          </a:p>
        </p:txBody>
      </p:sp>
      <p:sp>
        <p:nvSpPr>
          <p:cNvPr id="80902" name="AutoShape 6"/>
          <p:cNvSpPr>
            <a:spLocks noChangeArrowheads="1"/>
          </p:cNvSpPr>
          <p:nvPr/>
        </p:nvSpPr>
        <p:spPr bwMode="auto">
          <a:xfrm rot="1487281">
            <a:off x="2493964" y="2492376"/>
            <a:ext cx="1081087" cy="504825"/>
          </a:xfrm>
          <a:prstGeom prst="rightArrowCallout">
            <a:avLst>
              <a:gd name="adj1" fmla="val 27722"/>
              <a:gd name="adj2" fmla="val 42380"/>
              <a:gd name="adj3" fmla="val 40332"/>
              <a:gd name="adj4" fmla="val 66667"/>
            </a:avLst>
          </a:prstGeom>
          <a:solidFill>
            <a:schemeClr val="tx1"/>
          </a:solidFill>
          <a:ln w="9525">
            <a:solidFill>
              <a:srgbClr val="0000FF"/>
            </a:solidFill>
            <a:miter lim="800000"/>
            <a:headEnd/>
            <a:tailEnd/>
          </a:ln>
          <a:effectLst/>
        </p:spPr>
        <p:txBody>
          <a:bodyPr wrap="none" anchor="ctr"/>
          <a:lstStyle/>
          <a:p>
            <a:pPr algn="ctr" eaLnBrk="1" hangingPunct="1"/>
            <a:r>
              <a:rPr lang="tr-TR" sz="1400" b="1">
                <a:solidFill>
                  <a:srgbClr val="0000CC"/>
                </a:solidFill>
                <a:latin typeface="Times New Roman" pitchFamily="18" charset="0"/>
              </a:rPr>
              <a:t>Kollagen </a:t>
            </a:r>
          </a:p>
          <a:p>
            <a:pPr algn="ctr" eaLnBrk="1" hangingPunct="1"/>
            <a:r>
              <a:rPr lang="tr-TR" sz="1400" b="1">
                <a:solidFill>
                  <a:srgbClr val="0000CC"/>
                </a:solidFill>
                <a:latin typeface="Times New Roman" pitchFamily="18" charset="0"/>
              </a:rPr>
              <a:t>teller</a:t>
            </a:r>
          </a:p>
        </p:txBody>
      </p:sp>
    </p:spTree>
    <p:extLst>
      <p:ext uri="{BB962C8B-B14F-4D97-AF65-F5344CB8AC3E}">
        <p14:creationId xmlns:p14="http://schemas.microsoft.com/office/powerpoint/2010/main" val="477127437"/>
      </p:ext>
    </p:extLst>
  </p:cSld>
  <p:clrMapOvr>
    <a:masterClrMapping/>
  </p:clrMapOvr>
  <p:transition advClick="0" advTm="1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847528" y="404665"/>
            <a:ext cx="8568952" cy="5721499"/>
          </a:xfrm>
        </p:spPr>
        <p:txBody>
          <a:bodyPr>
            <a:normAutofit lnSpcReduction="10000"/>
          </a:bodyPr>
          <a:lstStyle/>
          <a:p>
            <a:pPr>
              <a:buNone/>
            </a:pPr>
            <a:r>
              <a:rPr lang="en-US" dirty="0"/>
              <a:t>HISTOLOGICAL CHARACTERISTICS OF </a:t>
            </a:r>
            <a:r>
              <a:rPr lang="tr-TR" dirty="0"/>
              <a:t>ADIPOSE TISSUE</a:t>
            </a:r>
            <a:br>
              <a:rPr lang="en-US" dirty="0"/>
            </a:br>
            <a:endParaRPr lang="tr-TR" dirty="0"/>
          </a:p>
          <a:p>
            <a:pPr>
              <a:buNone/>
            </a:pPr>
            <a:r>
              <a:rPr lang="en-US" dirty="0"/>
              <a:t>In most of the mammals, there are two different fatty tissues that differ from each other in terms of color, distribution, </a:t>
            </a:r>
            <a:r>
              <a:rPr lang="en-US" dirty="0" err="1"/>
              <a:t>vascularity</a:t>
            </a:r>
            <a:r>
              <a:rPr lang="en-US" dirty="0"/>
              <a:t> and metabolic efficiency.</a:t>
            </a:r>
            <a:br>
              <a:rPr lang="en-US" dirty="0"/>
            </a:br>
            <a:endParaRPr lang="tr-TR" dirty="0"/>
          </a:p>
          <a:p>
            <a:pPr marL="514350" indent="-514350">
              <a:buAutoNum type="arabicPeriod"/>
            </a:pPr>
            <a:r>
              <a:rPr lang="en-US" dirty="0"/>
              <a:t>Yellow or white fat tissue, which forms a large part of body fat</a:t>
            </a:r>
            <a:endParaRPr lang="tr-TR" dirty="0"/>
          </a:p>
          <a:p>
            <a:pPr marL="514350" indent="-514350">
              <a:buAutoNum type="arabicPeriod"/>
            </a:pPr>
            <a:r>
              <a:rPr lang="en-US" dirty="0"/>
              <a:t> Brown </a:t>
            </a:r>
            <a:r>
              <a:rPr lang="tr-TR" dirty="0" err="1"/>
              <a:t>fat</a:t>
            </a:r>
            <a:r>
              <a:rPr lang="tr-TR" dirty="0"/>
              <a:t>, </a:t>
            </a:r>
            <a:r>
              <a:rPr lang="en-US" dirty="0"/>
              <a:t>found  less only very specific regions.</a:t>
            </a:r>
            <a:br>
              <a:rPr lang="en-US" dirty="0"/>
            </a:br>
            <a:endParaRPr lang="tr-TR" dirty="0"/>
          </a:p>
          <a:p>
            <a:pPr marL="514350" indent="-514350">
              <a:buNone/>
            </a:pPr>
            <a:r>
              <a:rPr lang="en-US" dirty="0"/>
              <a:t>The distribution of these two types of </a:t>
            </a:r>
            <a:r>
              <a:rPr lang="tr-TR" dirty="0" err="1"/>
              <a:t>fat</a:t>
            </a:r>
            <a:r>
              <a:rPr lang="en-US" dirty="0"/>
              <a:t> varies in different species.</a:t>
            </a:r>
            <a:endParaRPr lang="tr-TR" dirty="0"/>
          </a:p>
          <a:p>
            <a:pPr marL="514350" indent="-514350">
              <a:buNone/>
            </a:pPr>
            <a:r>
              <a:rPr lang="en-US" dirty="0"/>
              <a:t>The brown fat </a:t>
            </a:r>
            <a:r>
              <a:rPr lang="tr-TR" dirty="0" err="1"/>
              <a:t>tissue</a:t>
            </a:r>
            <a:r>
              <a:rPr lang="tr-TR" dirty="0"/>
              <a:t> </a:t>
            </a:r>
            <a:r>
              <a:rPr lang="en-US" dirty="0"/>
              <a:t>is found </a:t>
            </a:r>
            <a:r>
              <a:rPr lang="tr-TR" dirty="0"/>
              <a:t>a lot </a:t>
            </a:r>
            <a:r>
              <a:rPr lang="en-US" dirty="0"/>
              <a:t>in the wintering species.</a:t>
            </a:r>
            <a:endParaRPr lang="tr-TR" dirty="0"/>
          </a:p>
        </p:txBody>
      </p:sp>
    </p:spTree>
    <p:extLst>
      <p:ext uri="{BB962C8B-B14F-4D97-AF65-F5344CB8AC3E}">
        <p14:creationId xmlns:p14="http://schemas.microsoft.com/office/powerpoint/2010/main" val="376895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03512" y="188640"/>
            <a:ext cx="8964488" cy="6408712"/>
          </a:xfrm>
        </p:spPr>
        <p:txBody>
          <a:bodyPr>
            <a:normAutofit/>
          </a:bodyPr>
          <a:lstStyle/>
          <a:p>
            <a:pPr>
              <a:buNone/>
            </a:pPr>
            <a:r>
              <a:rPr lang="tr-TR" dirty="0"/>
              <a:t>	</a:t>
            </a:r>
            <a:r>
              <a:rPr lang="en-US" dirty="0"/>
              <a:t>White</a:t>
            </a:r>
            <a:r>
              <a:rPr lang="tr-TR" dirty="0"/>
              <a:t> </a:t>
            </a:r>
            <a:r>
              <a:rPr lang="tr-TR" dirty="0" err="1"/>
              <a:t>Adipose</a:t>
            </a:r>
            <a:r>
              <a:rPr lang="tr-TR" dirty="0"/>
              <a:t> </a:t>
            </a:r>
            <a:r>
              <a:rPr lang="tr-TR" dirty="0" err="1"/>
              <a:t>Tissue</a:t>
            </a:r>
            <a:r>
              <a:rPr lang="tr-TR" dirty="0"/>
              <a:t> </a:t>
            </a:r>
            <a:r>
              <a:rPr lang="en-US" dirty="0"/>
              <a:t>(Single Drop Oil </a:t>
            </a:r>
            <a:r>
              <a:rPr lang="tr-TR" dirty="0" err="1"/>
              <a:t>Tissue</a:t>
            </a:r>
            <a:r>
              <a:rPr lang="en-US" dirty="0"/>
              <a:t>)</a:t>
            </a:r>
            <a:endParaRPr lang="tr-TR" dirty="0"/>
          </a:p>
          <a:p>
            <a:r>
              <a:rPr lang="en-US" dirty="0"/>
              <a:t>In young people and children there is a continuous fat layer that surrounds the whole body called the </a:t>
            </a:r>
            <a:r>
              <a:rPr lang="en-US" dirty="0" err="1"/>
              <a:t>panniculus</a:t>
            </a:r>
            <a:r>
              <a:rPr lang="en-US" dirty="0"/>
              <a:t> </a:t>
            </a:r>
            <a:r>
              <a:rPr lang="en-US" dirty="0" err="1"/>
              <a:t>adiposus</a:t>
            </a:r>
            <a:r>
              <a:rPr lang="en-US" dirty="0"/>
              <a:t>.</a:t>
            </a:r>
            <a:endParaRPr lang="tr-TR" dirty="0"/>
          </a:p>
          <a:p>
            <a:r>
              <a:rPr lang="en-US" dirty="0"/>
              <a:t>In adults, this layer is</a:t>
            </a:r>
            <a:r>
              <a:rPr lang="tr-TR" dirty="0"/>
              <a:t> </a:t>
            </a:r>
            <a:r>
              <a:rPr lang="tr-TR" dirty="0" err="1"/>
              <a:t>thin</a:t>
            </a:r>
            <a:r>
              <a:rPr lang="tr-TR" dirty="0"/>
              <a:t> </a:t>
            </a:r>
            <a:r>
              <a:rPr lang="en-US" dirty="0"/>
              <a:t>in some parts of the body and thick in some parts. </a:t>
            </a:r>
            <a:endParaRPr lang="tr-TR" dirty="0"/>
          </a:p>
          <a:p>
            <a:r>
              <a:rPr lang="en-US" dirty="0"/>
              <a:t>Thickening is different in two sexes.</a:t>
            </a:r>
            <a:endParaRPr lang="tr-TR" dirty="0"/>
          </a:p>
          <a:p>
            <a:r>
              <a:rPr lang="en-US" dirty="0"/>
              <a:t>A single oil drop fills most of the cell volume.</a:t>
            </a:r>
            <a:endParaRPr lang="tr-TR" dirty="0"/>
          </a:p>
          <a:p>
            <a:r>
              <a:rPr lang="en-US" dirty="0"/>
              <a:t>The fat droplets found in the cytoplasm of the fat cells are free of grease; but fine filaments of 100 A surround this drop.</a:t>
            </a:r>
            <a:endParaRPr lang="tr-TR" dirty="0"/>
          </a:p>
        </p:txBody>
      </p:sp>
    </p:spTree>
    <p:extLst>
      <p:ext uri="{BB962C8B-B14F-4D97-AF65-F5344CB8AC3E}">
        <p14:creationId xmlns:p14="http://schemas.microsoft.com/office/powerpoint/2010/main" val="1557780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en-US" dirty="0"/>
              <a:t>White fat tissue accumulates around the internal organs of the body, in the mesentery and </a:t>
            </a:r>
            <a:r>
              <a:rPr lang="en-US" dirty="0" err="1"/>
              <a:t>omentum</a:t>
            </a:r>
            <a:r>
              <a:rPr lang="en-US" dirty="0"/>
              <a:t>, and can immediately turn into energy.</a:t>
            </a:r>
            <a:endParaRPr lang="tr-TR" dirty="0"/>
          </a:p>
          <a:p>
            <a:r>
              <a:rPr lang="en-US" dirty="0"/>
              <a:t>However, the palm, the foot, and the joint fat tissue do not interfere with metabolism. </a:t>
            </a:r>
            <a:endParaRPr lang="tr-TR" dirty="0"/>
          </a:p>
          <a:p>
            <a:r>
              <a:rPr lang="en-US" dirty="0"/>
              <a:t>The </a:t>
            </a:r>
            <a:r>
              <a:rPr lang="tr-TR" dirty="0" err="1"/>
              <a:t>fat</a:t>
            </a:r>
            <a:r>
              <a:rPr lang="en-US" dirty="0"/>
              <a:t> here serves as a pillow, providing mechanical support. </a:t>
            </a:r>
            <a:endParaRPr lang="tr-TR" dirty="0"/>
          </a:p>
          <a:p>
            <a:r>
              <a:rPr lang="en-US" dirty="0"/>
              <a:t>There may be a decrease in the amount of starvation that lasts too long.</a:t>
            </a:r>
            <a:endParaRPr lang="tr-TR" dirty="0"/>
          </a:p>
          <a:p>
            <a:endParaRPr lang="tr-TR" dirty="0"/>
          </a:p>
        </p:txBody>
      </p:sp>
    </p:spTree>
    <p:extLst>
      <p:ext uri="{BB962C8B-B14F-4D97-AF65-F5344CB8AC3E}">
        <p14:creationId xmlns:p14="http://schemas.microsoft.com/office/powerpoint/2010/main" val="1637403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whitefat"/>
          <p:cNvPicPr>
            <a:picLocks noChangeAspect="1" noChangeArrowheads="1"/>
          </p:cNvPicPr>
          <p:nvPr/>
        </p:nvPicPr>
        <p:blipFill>
          <a:blip r:embed="rId2" cstate="print"/>
          <a:srcRect/>
          <a:stretch>
            <a:fillRect/>
          </a:stretch>
        </p:blipFill>
        <p:spPr bwMode="auto">
          <a:xfrm>
            <a:off x="1774825" y="333376"/>
            <a:ext cx="8675688" cy="5586413"/>
          </a:xfrm>
          <a:prstGeom prst="rect">
            <a:avLst/>
          </a:prstGeom>
          <a:noFill/>
          <a:ln w="9525">
            <a:solidFill>
              <a:srgbClr val="F98BE1"/>
            </a:solidFill>
            <a:miter lim="800000"/>
            <a:headEnd/>
            <a:tailEnd/>
          </a:ln>
        </p:spPr>
      </p:pic>
      <p:sp>
        <p:nvSpPr>
          <p:cNvPr id="29702" name="Text Box 6"/>
          <p:cNvSpPr txBox="1">
            <a:spLocks noChangeArrowheads="1"/>
          </p:cNvSpPr>
          <p:nvPr/>
        </p:nvSpPr>
        <p:spPr bwMode="auto">
          <a:xfrm>
            <a:off x="3143251" y="6059488"/>
            <a:ext cx="6048375" cy="609600"/>
          </a:xfrm>
          <a:prstGeom prst="rect">
            <a:avLst/>
          </a:prstGeom>
          <a:noFill/>
          <a:ln w="9525">
            <a:noFill/>
            <a:miter lim="800000"/>
            <a:headEnd/>
            <a:tailEnd/>
          </a:ln>
          <a:effectLst/>
        </p:spPr>
        <p:txBody>
          <a:bodyPr>
            <a:spAutoFit/>
          </a:bodyPr>
          <a:lstStyle/>
          <a:p>
            <a:r>
              <a:rPr lang="tr-TR" sz="2000"/>
              <a:t>Periadrenal bölgede beyaz yağ dokusu, H&amp;E, x132</a:t>
            </a:r>
            <a:r>
              <a:rPr lang="tr-TR" sz="2000" b="1"/>
              <a:t> </a:t>
            </a:r>
          </a:p>
          <a:p>
            <a:r>
              <a:rPr lang="tr-TR" sz="1400" b="1"/>
              <a:t>http://</a:t>
            </a:r>
            <a:r>
              <a:rPr lang="tr-TR" sz="1400" b="1">
                <a:hlinkClick r:id="rId3"/>
              </a:rPr>
              <a:t>pathology.mc.duke.edu/ research/PTH225.html</a:t>
            </a:r>
            <a:endParaRPr lang="tr-TR" sz="1400"/>
          </a:p>
        </p:txBody>
      </p:sp>
    </p:spTree>
    <p:extLst>
      <p:ext uri="{BB962C8B-B14F-4D97-AF65-F5344CB8AC3E}">
        <p14:creationId xmlns:p14="http://schemas.microsoft.com/office/powerpoint/2010/main" val="198502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T</a:t>
            </a:r>
            <a:r>
              <a:rPr lang="en-US" dirty="0"/>
              <a:t>wo types of connective tissue proper are mentioned.</a:t>
            </a:r>
            <a:br>
              <a:rPr lang="en-US" dirty="0"/>
            </a:br>
            <a:r>
              <a:rPr lang="en-US" dirty="0"/>
              <a:t>        1. Loose connective tissue,</a:t>
            </a:r>
            <a:br>
              <a:rPr lang="en-US" dirty="0"/>
            </a:br>
            <a:r>
              <a:rPr lang="en-US" dirty="0"/>
              <a:t>        2. </a:t>
            </a:r>
            <a:r>
              <a:rPr lang="tr-TR" dirty="0"/>
              <a:t>Dense</a:t>
            </a:r>
            <a:r>
              <a:rPr lang="en-US" dirty="0"/>
              <a:t> connective tissue</a:t>
            </a:r>
            <a:br>
              <a:rPr lang="en-US" dirty="0"/>
            </a:br>
            <a:r>
              <a:rPr lang="en-US" dirty="0"/>
              <a:t>     </a:t>
            </a:r>
            <a:endParaRPr lang="tr-TR" dirty="0"/>
          </a:p>
          <a:p>
            <a:r>
              <a:rPr lang="en-US" dirty="0"/>
              <a:t> Regular and irregular placement of the fibrils in the </a:t>
            </a:r>
            <a:r>
              <a:rPr lang="tr-TR" dirty="0"/>
              <a:t>dense </a:t>
            </a:r>
            <a:r>
              <a:rPr lang="en-US" dirty="0"/>
              <a:t> connective tissue reveals two different types of connective tissue. </a:t>
            </a:r>
            <a:br>
              <a:rPr lang="en-US" dirty="0"/>
            </a:br>
            <a:r>
              <a:rPr lang="en-US" dirty="0"/>
              <a:t>a.</a:t>
            </a:r>
            <a:r>
              <a:rPr lang="tr-TR" dirty="0"/>
              <a:t>	Dense </a:t>
            </a:r>
            <a:r>
              <a:rPr lang="tr-TR" dirty="0" err="1"/>
              <a:t>Regular</a:t>
            </a:r>
            <a:r>
              <a:rPr lang="en-US" dirty="0"/>
              <a:t>  </a:t>
            </a:r>
            <a:r>
              <a:rPr lang="tr-TR" dirty="0"/>
              <a:t>CT</a:t>
            </a:r>
            <a:br>
              <a:rPr lang="en-US" dirty="0"/>
            </a:br>
            <a:r>
              <a:rPr lang="tr-TR" dirty="0"/>
              <a:t>b</a:t>
            </a:r>
            <a:r>
              <a:rPr lang="en-US" dirty="0"/>
              <a:t>.</a:t>
            </a:r>
            <a:r>
              <a:rPr lang="tr-TR" dirty="0"/>
              <a:t>	</a:t>
            </a:r>
            <a:r>
              <a:rPr lang="en-US" dirty="0"/>
              <a:t> </a:t>
            </a:r>
            <a:r>
              <a:rPr lang="tr-TR" dirty="0"/>
              <a:t>Dense </a:t>
            </a:r>
            <a:r>
              <a:rPr lang="tr-TR" dirty="0" err="1"/>
              <a:t>Irregular</a:t>
            </a:r>
            <a:r>
              <a:rPr lang="en-US" dirty="0"/>
              <a:t> </a:t>
            </a:r>
            <a:r>
              <a:rPr lang="tr-TR" dirty="0"/>
              <a:t>CT</a:t>
            </a:r>
          </a:p>
          <a:p>
            <a:endParaRPr lang="tr-TR" dirty="0"/>
          </a:p>
        </p:txBody>
      </p:sp>
    </p:spTree>
    <p:extLst>
      <p:ext uri="{BB962C8B-B14F-4D97-AF65-F5344CB8AC3E}">
        <p14:creationId xmlns:p14="http://schemas.microsoft.com/office/powerpoint/2010/main" val="235824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marL="0" indent="0">
              <a:buNone/>
            </a:pPr>
            <a:r>
              <a:rPr lang="tr-TR" dirty="0"/>
              <a:t>Brown </a:t>
            </a:r>
            <a:r>
              <a:rPr lang="tr-TR" dirty="0" err="1"/>
              <a:t>adipose</a:t>
            </a:r>
            <a:r>
              <a:rPr lang="tr-TR" dirty="0"/>
              <a:t> </a:t>
            </a:r>
            <a:r>
              <a:rPr lang="tr-TR" dirty="0" err="1"/>
              <a:t>tissue</a:t>
            </a:r>
            <a:r>
              <a:rPr lang="tr-TR" dirty="0"/>
              <a:t> (</a:t>
            </a:r>
            <a:r>
              <a:rPr lang="en-US" dirty="0"/>
              <a:t>Multi Drop Oil </a:t>
            </a:r>
            <a:r>
              <a:rPr lang="tr-TR" dirty="0" err="1"/>
              <a:t>Tissue</a:t>
            </a:r>
            <a:r>
              <a:rPr lang="tr-TR" dirty="0"/>
              <a:t>)</a:t>
            </a:r>
          </a:p>
          <a:p>
            <a:r>
              <a:rPr lang="tr-TR" dirty="0"/>
              <a:t>M</a:t>
            </a:r>
            <a:r>
              <a:rPr lang="en-US" dirty="0"/>
              <a:t>ay vary from dark yellow to reddish brown</a:t>
            </a:r>
            <a:endParaRPr lang="tr-TR" dirty="0"/>
          </a:p>
          <a:p>
            <a:r>
              <a:rPr lang="en-US" dirty="0"/>
              <a:t>Cells are smaller than those found in WAT and appear polygonal on sections.</a:t>
            </a:r>
            <a:endParaRPr lang="tr-TR" dirty="0"/>
          </a:p>
          <a:p>
            <a:r>
              <a:rPr lang="en-US" dirty="0"/>
              <a:t>The cytoplasm is </a:t>
            </a:r>
            <a:r>
              <a:rPr lang="en-US" dirty="0" err="1"/>
              <a:t>biggger</a:t>
            </a:r>
            <a:r>
              <a:rPr lang="en-US" dirty="0"/>
              <a:t> from cells in the WAT and contains many fat droplets in various sizes.</a:t>
            </a:r>
            <a:endParaRPr lang="tr-TR" dirty="0"/>
          </a:p>
          <a:p>
            <a:r>
              <a:rPr lang="en-US" dirty="0"/>
              <a:t>This tissue arises in embryonic life and does not </a:t>
            </a:r>
            <a:r>
              <a:rPr lang="tr-TR" dirty="0" err="1"/>
              <a:t>occour</a:t>
            </a:r>
            <a:r>
              <a:rPr lang="tr-TR" dirty="0"/>
              <a:t> </a:t>
            </a:r>
            <a:r>
              <a:rPr lang="en-US" dirty="0"/>
              <a:t>after birth. </a:t>
            </a:r>
            <a:endParaRPr lang="tr-TR" dirty="0"/>
          </a:p>
          <a:p>
            <a:r>
              <a:rPr lang="en-US" dirty="0"/>
              <a:t>However, white fat cells may recur in the connective tissue.</a:t>
            </a:r>
            <a:endParaRPr lang="tr-TR" dirty="0"/>
          </a:p>
          <a:p>
            <a:r>
              <a:rPr lang="en-US" dirty="0"/>
              <a:t>Brown fat </a:t>
            </a:r>
            <a:r>
              <a:rPr lang="tr-TR" dirty="0"/>
              <a:t>is </a:t>
            </a:r>
            <a:r>
              <a:rPr lang="en-US" dirty="0"/>
              <a:t>found </a:t>
            </a:r>
            <a:r>
              <a:rPr lang="tr-TR" dirty="0"/>
              <a:t>a lot </a:t>
            </a:r>
            <a:r>
              <a:rPr lang="en-US" dirty="0"/>
              <a:t>in wintering species and newborn individuals.</a:t>
            </a:r>
          </a:p>
          <a:p>
            <a:endParaRPr lang="tr-TR" dirty="0"/>
          </a:p>
        </p:txBody>
      </p:sp>
    </p:spTree>
    <p:extLst>
      <p:ext uri="{BB962C8B-B14F-4D97-AF65-F5344CB8AC3E}">
        <p14:creationId xmlns:p14="http://schemas.microsoft.com/office/powerpoint/2010/main" val="1082415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en-US" dirty="0"/>
              <a:t>This tissue, which is well defined in the 7th month of the human fetus, occupies 2-5% of the body weight of the newborn individual.</a:t>
            </a:r>
            <a:endParaRPr lang="tr-TR" dirty="0"/>
          </a:p>
          <a:p>
            <a:r>
              <a:rPr lang="tr-TR" dirty="0"/>
              <a:t>I</a:t>
            </a:r>
            <a:r>
              <a:rPr lang="en-US" dirty="0"/>
              <a:t>n </a:t>
            </a:r>
            <a:r>
              <a:rPr lang="tr-TR" dirty="0" err="1"/>
              <a:t>old</a:t>
            </a:r>
            <a:r>
              <a:rPr lang="en-US" dirty="0"/>
              <a:t> ages</a:t>
            </a:r>
            <a:r>
              <a:rPr lang="tr-TR" dirty="0"/>
              <a:t> it </a:t>
            </a:r>
            <a:r>
              <a:rPr lang="en-US" dirty="0"/>
              <a:t> is all white fat.</a:t>
            </a:r>
            <a:endParaRPr lang="tr-TR" dirty="0"/>
          </a:p>
          <a:p>
            <a:r>
              <a:rPr lang="en-US" dirty="0"/>
              <a:t> However, in chronic </a:t>
            </a:r>
            <a:r>
              <a:rPr lang="tr-TR" dirty="0" err="1"/>
              <a:t>weight</a:t>
            </a:r>
            <a:r>
              <a:rPr lang="tr-TR" dirty="0"/>
              <a:t> </a:t>
            </a:r>
            <a:r>
              <a:rPr lang="tr-TR" dirty="0" err="1"/>
              <a:t>loose</a:t>
            </a:r>
            <a:r>
              <a:rPr lang="en-US" dirty="0"/>
              <a:t>, similar fat clusters to newborns</a:t>
            </a:r>
            <a:r>
              <a:rPr lang="tr-TR" dirty="0"/>
              <a:t> </a:t>
            </a:r>
            <a:r>
              <a:rPr lang="en-US" dirty="0"/>
              <a:t>are seen .</a:t>
            </a:r>
            <a:endParaRPr lang="tr-TR" dirty="0"/>
          </a:p>
          <a:p>
            <a:r>
              <a:rPr lang="en-US" dirty="0"/>
              <a:t> The conversion of a fat tissue to another fat tissue ‘brown fat tissue’.</a:t>
            </a:r>
            <a:endParaRPr lang="tr-TR" dirty="0"/>
          </a:p>
          <a:p>
            <a:endParaRPr lang="tr-TR" dirty="0"/>
          </a:p>
        </p:txBody>
      </p:sp>
    </p:spTree>
    <p:extLst>
      <p:ext uri="{BB962C8B-B14F-4D97-AF65-F5344CB8AC3E}">
        <p14:creationId xmlns:p14="http://schemas.microsoft.com/office/powerpoint/2010/main" val="816746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838200" y="2119428"/>
            <a:ext cx="10719216" cy="6597352"/>
          </a:xfrm>
        </p:spPr>
        <p:txBody>
          <a:bodyPr>
            <a:normAutofit/>
          </a:bodyPr>
          <a:lstStyle/>
          <a:p>
            <a:r>
              <a:rPr lang="en-US" dirty="0"/>
              <a:t>The brown color is a result of excess blood</a:t>
            </a:r>
            <a:r>
              <a:rPr lang="tr-TR" dirty="0"/>
              <a:t> </a:t>
            </a:r>
            <a:r>
              <a:rPr lang="tr-TR" dirty="0" err="1"/>
              <a:t>vessels</a:t>
            </a:r>
            <a:r>
              <a:rPr lang="en-US" dirty="0"/>
              <a:t>, cytochromes and the mitochondria</a:t>
            </a:r>
          </a:p>
          <a:p>
            <a:r>
              <a:rPr lang="en-US" dirty="0"/>
              <a:t>The oxidative capacity of brown fat tissue is bounded by the cytochrome oxidase, which is larger than in the heart muscle.</a:t>
            </a:r>
            <a:endParaRPr lang="tr-TR" dirty="0"/>
          </a:p>
          <a:p>
            <a:pPr marL="0" indent="0">
              <a:buNone/>
            </a:pPr>
            <a:endParaRPr lang="tr-TR" dirty="0"/>
          </a:p>
        </p:txBody>
      </p:sp>
    </p:spTree>
    <p:extLst>
      <p:ext uri="{BB962C8B-B14F-4D97-AF65-F5344CB8AC3E}">
        <p14:creationId xmlns:p14="http://schemas.microsoft.com/office/powerpoint/2010/main" val="3415925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brownfat"/>
          <p:cNvPicPr>
            <a:picLocks noChangeAspect="1" noChangeArrowheads="1"/>
          </p:cNvPicPr>
          <p:nvPr/>
        </p:nvPicPr>
        <p:blipFill>
          <a:blip r:embed="rId2" cstate="print"/>
          <a:srcRect/>
          <a:stretch>
            <a:fillRect/>
          </a:stretch>
        </p:blipFill>
        <p:spPr bwMode="auto">
          <a:xfrm>
            <a:off x="1774825" y="268289"/>
            <a:ext cx="8713788" cy="5608637"/>
          </a:xfrm>
          <a:prstGeom prst="rect">
            <a:avLst/>
          </a:prstGeom>
          <a:noFill/>
          <a:ln w="9525">
            <a:solidFill>
              <a:srgbClr val="F98BE1"/>
            </a:solidFill>
            <a:miter lim="800000"/>
            <a:headEnd/>
            <a:tailEnd/>
          </a:ln>
        </p:spPr>
      </p:pic>
      <p:sp>
        <p:nvSpPr>
          <p:cNvPr id="31749" name="Text Box 5"/>
          <p:cNvSpPr txBox="1">
            <a:spLocks noChangeArrowheads="1"/>
          </p:cNvSpPr>
          <p:nvPr/>
        </p:nvSpPr>
        <p:spPr bwMode="auto">
          <a:xfrm>
            <a:off x="2547939" y="6027738"/>
            <a:ext cx="6861175" cy="641350"/>
          </a:xfrm>
          <a:prstGeom prst="rect">
            <a:avLst/>
          </a:prstGeom>
          <a:noFill/>
          <a:ln w="9525">
            <a:noFill/>
            <a:miter lim="800000"/>
            <a:headEnd/>
            <a:tailEnd/>
          </a:ln>
          <a:effectLst/>
        </p:spPr>
        <p:txBody>
          <a:bodyPr>
            <a:spAutoFit/>
          </a:bodyPr>
          <a:lstStyle/>
          <a:p>
            <a:pPr algn="ctr"/>
            <a:r>
              <a:rPr lang="tr-TR" sz="2000"/>
              <a:t>Periadrenal bölgede kahverengi yağ dokusu, H&amp;E x132</a:t>
            </a:r>
          </a:p>
          <a:p>
            <a:pPr algn="ctr"/>
            <a:r>
              <a:rPr lang="tr-TR" sz="1600"/>
              <a:t>http://</a:t>
            </a:r>
            <a:r>
              <a:rPr lang="tr-TR" sz="1600">
                <a:hlinkClick r:id="rId3"/>
              </a:rPr>
              <a:t>pathology.mc.duke.edu/ research/PTH225.html</a:t>
            </a:r>
            <a:endParaRPr lang="tr-TR" sz="1600">
              <a:hlinkClick r:id="rId4"/>
            </a:endParaRPr>
          </a:p>
        </p:txBody>
      </p:sp>
    </p:spTree>
    <p:extLst>
      <p:ext uri="{BB962C8B-B14F-4D97-AF65-F5344CB8AC3E}">
        <p14:creationId xmlns:p14="http://schemas.microsoft.com/office/powerpoint/2010/main" val="921510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BandWfat"/>
          <p:cNvPicPr>
            <a:picLocks noChangeAspect="1" noChangeArrowheads="1"/>
          </p:cNvPicPr>
          <p:nvPr/>
        </p:nvPicPr>
        <p:blipFill>
          <a:blip r:embed="rId2" cstate="print"/>
          <a:srcRect/>
          <a:stretch>
            <a:fillRect/>
          </a:stretch>
        </p:blipFill>
        <p:spPr bwMode="auto">
          <a:xfrm>
            <a:off x="1774825" y="260351"/>
            <a:ext cx="8642350" cy="5561013"/>
          </a:xfrm>
          <a:prstGeom prst="rect">
            <a:avLst/>
          </a:prstGeom>
          <a:noFill/>
          <a:ln w="9525">
            <a:solidFill>
              <a:srgbClr val="F98BE1"/>
            </a:solidFill>
            <a:miter lim="800000"/>
            <a:headEnd/>
            <a:tailEnd/>
          </a:ln>
        </p:spPr>
      </p:pic>
      <p:sp>
        <p:nvSpPr>
          <p:cNvPr id="32773" name="Text Box 5"/>
          <p:cNvSpPr txBox="1">
            <a:spLocks noChangeArrowheads="1"/>
          </p:cNvSpPr>
          <p:nvPr/>
        </p:nvSpPr>
        <p:spPr bwMode="auto">
          <a:xfrm>
            <a:off x="2617254" y="6021389"/>
            <a:ext cx="6722545" cy="646331"/>
          </a:xfrm>
          <a:prstGeom prst="rect">
            <a:avLst/>
          </a:prstGeom>
          <a:noFill/>
          <a:ln w="9525">
            <a:noFill/>
            <a:miter lim="800000"/>
            <a:headEnd/>
            <a:tailEnd/>
          </a:ln>
          <a:effectLst/>
        </p:spPr>
        <p:txBody>
          <a:bodyPr wrap="none">
            <a:spAutoFit/>
          </a:bodyPr>
          <a:lstStyle/>
          <a:p>
            <a:pPr algn="ctr"/>
            <a:r>
              <a:rPr lang="tr-TR" sz="2000"/>
              <a:t>Periadrenal bölgede beyaz ve kahverengi yağ dokusu, H&amp;E, x66</a:t>
            </a:r>
          </a:p>
          <a:p>
            <a:pPr algn="ctr"/>
            <a:r>
              <a:rPr lang="tr-TR" sz="1600"/>
              <a:t>http://</a:t>
            </a:r>
            <a:r>
              <a:rPr lang="tr-TR" sz="1600">
                <a:hlinkClick r:id="rId3"/>
              </a:rPr>
              <a:t>pathology.mc.duke.edu/ research/PTH225.html</a:t>
            </a:r>
            <a:endParaRPr lang="tr-TR" sz="1600">
              <a:hlinkClick r:id="rId4"/>
            </a:endParaRPr>
          </a:p>
        </p:txBody>
      </p:sp>
      <p:sp>
        <p:nvSpPr>
          <p:cNvPr id="32774" name="Text Box 6"/>
          <p:cNvSpPr txBox="1">
            <a:spLocks noChangeArrowheads="1"/>
          </p:cNvSpPr>
          <p:nvPr/>
        </p:nvSpPr>
        <p:spPr bwMode="auto">
          <a:xfrm>
            <a:off x="7896225" y="1258889"/>
            <a:ext cx="409086" cy="584775"/>
          </a:xfrm>
          <a:prstGeom prst="rect">
            <a:avLst/>
          </a:prstGeom>
          <a:noFill/>
          <a:ln w="9525">
            <a:solidFill>
              <a:srgbClr val="FF3300"/>
            </a:solidFill>
            <a:miter lim="800000"/>
            <a:headEnd/>
            <a:tailEnd/>
          </a:ln>
          <a:effectLst/>
        </p:spPr>
        <p:txBody>
          <a:bodyPr wrap="none">
            <a:spAutoFit/>
          </a:bodyPr>
          <a:lstStyle/>
          <a:p>
            <a:r>
              <a:rPr lang="tr-TR" sz="3200" b="1">
                <a:solidFill>
                  <a:srgbClr val="FF3300"/>
                </a:solidFill>
              </a:rPr>
              <a:t>K</a:t>
            </a:r>
          </a:p>
        </p:txBody>
      </p:sp>
      <p:sp>
        <p:nvSpPr>
          <p:cNvPr id="32775" name="Text Box 7"/>
          <p:cNvSpPr txBox="1">
            <a:spLocks noChangeArrowheads="1"/>
          </p:cNvSpPr>
          <p:nvPr/>
        </p:nvSpPr>
        <p:spPr bwMode="auto">
          <a:xfrm>
            <a:off x="7227888" y="4859339"/>
            <a:ext cx="415498" cy="584775"/>
          </a:xfrm>
          <a:prstGeom prst="rect">
            <a:avLst/>
          </a:prstGeom>
          <a:noFill/>
          <a:ln w="9525">
            <a:solidFill>
              <a:srgbClr val="FF3300"/>
            </a:solidFill>
            <a:miter lim="800000"/>
            <a:headEnd/>
            <a:tailEnd/>
          </a:ln>
          <a:effectLst/>
        </p:spPr>
        <p:txBody>
          <a:bodyPr wrap="none">
            <a:spAutoFit/>
          </a:bodyPr>
          <a:lstStyle/>
          <a:p>
            <a:r>
              <a:rPr lang="tr-TR" sz="3200" b="1">
                <a:solidFill>
                  <a:srgbClr val="FF3300"/>
                </a:solidFill>
              </a:rPr>
              <a:t>B</a:t>
            </a:r>
          </a:p>
        </p:txBody>
      </p:sp>
    </p:spTree>
    <p:extLst>
      <p:ext uri="{BB962C8B-B14F-4D97-AF65-F5344CB8AC3E}">
        <p14:creationId xmlns:p14="http://schemas.microsoft.com/office/powerpoint/2010/main" val="172087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tara0014"/>
          <p:cNvPicPr>
            <a:picLocks noChangeAspect="1" noChangeArrowheads="1"/>
          </p:cNvPicPr>
          <p:nvPr/>
        </p:nvPicPr>
        <p:blipFill>
          <a:blip r:embed="rId2" cstate="print"/>
          <a:srcRect l="5215" t="5359" r="6940" b="3345"/>
          <a:stretch>
            <a:fillRect/>
          </a:stretch>
        </p:blipFill>
        <p:spPr bwMode="auto">
          <a:xfrm>
            <a:off x="1919289" y="333376"/>
            <a:ext cx="8281987" cy="5573713"/>
          </a:xfrm>
          <a:prstGeom prst="rect">
            <a:avLst/>
          </a:prstGeom>
          <a:noFill/>
          <a:ln w="57150" cmpd="thickThin">
            <a:solidFill>
              <a:srgbClr val="FF3300"/>
            </a:solidFill>
            <a:miter lim="800000"/>
            <a:headEnd/>
            <a:tailEnd/>
          </a:ln>
        </p:spPr>
      </p:pic>
      <p:sp>
        <p:nvSpPr>
          <p:cNvPr id="37893" name="Text Box 5"/>
          <p:cNvSpPr txBox="1">
            <a:spLocks noChangeArrowheads="1"/>
          </p:cNvSpPr>
          <p:nvPr/>
        </p:nvSpPr>
        <p:spPr bwMode="auto">
          <a:xfrm>
            <a:off x="4367213" y="6211888"/>
            <a:ext cx="3353290" cy="400110"/>
          </a:xfrm>
          <a:prstGeom prst="rect">
            <a:avLst/>
          </a:prstGeom>
          <a:noFill/>
          <a:ln w="9525">
            <a:noFill/>
            <a:miter lim="800000"/>
            <a:headEnd/>
            <a:tailEnd/>
          </a:ln>
          <a:effectLst/>
        </p:spPr>
        <p:txBody>
          <a:bodyPr wrap="none">
            <a:spAutoFit/>
          </a:bodyPr>
          <a:lstStyle/>
          <a:p>
            <a:r>
              <a:rPr lang="tr-TR" sz="2000"/>
              <a:t>Yağ dokusunun meydana gelişi</a:t>
            </a:r>
          </a:p>
        </p:txBody>
      </p:sp>
    </p:spTree>
    <p:extLst>
      <p:ext uri="{BB962C8B-B14F-4D97-AF65-F5344CB8AC3E}">
        <p14:creationId xmlns:p14="http://schemas.microsoft.com/office/powerpoint/2010/main" val="1765993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4000" y="348343"/>
            <a:ext cx="9666514" cy="6509657"/>
          </a:xfrm>
        </p:spPr>
        <p:txBody>
          <a:bodyPr>
            <a:normAutofit/>
          </a:bodyPr>
          <a:lstStyle/>
          <a:p>
            <a:pPr>
              <a:buNone/>
            </a:pPr>
            <a:r>
              <a:rPr lang="en-US" dirty="0"/>
              <a:t>HISTOPHYSIOLOGY</a:t>
            </a:r>
            <a:r>
              <a:rPr lang="tr-TR" dirty="0"/>
              <a:t> OF ADIPOSE TİSSUE</a:t>
            </a:r>
            <a:br>
              <a:rPr lang="en-US" dirty="0"/>
            </a:br>
            <a:endParaRPr lang="tr-TR" dirty="0"/>
          </a:p>
          <a:p>
            <a:r>
              <a:rPr lang="en-US" dirty="0"/>
              <a:t>Reservoir LİPİD  is constantly burned and stored again</a:t>
            </a:r>
            <a:endParaRPr lang="tr-TR" dirty="0"/>
          </a:p>
          <a:p>
            <a:r>
              <a:rPr lang="en-US" dirty="0"/>
              <a:t>The half life of the </a:t>
            </a:r>
            <a:r>
              <a:rPr lang="tr-TR" dirty="0" err="1"/>
              <a:t>fat</a:t>
            </a:r>
            <a:r>
              <a:rPr lang="tr-TR" dirty="0"/>
              <a:t> </a:t>
            </a:r>
            <a:r>
              <a:rPr lang="en-US" dirty="0"/>
              <a:t>is 8 days in rats. </a:t>
            </a:r>
            <a:endParaRPr lang="tr-TR" dirty="0"/>
          </a:p>
          <a:p>
            <a:r>
              <a:rPr lang="en-US" dirty="0"/>
              <a:t>10% of the fatty acids are stored in the fat tissue and replaced with new ones every day.</a:t>
            </a:r>
            <a:endParaRPr lang="tr-TR" dirty="0"/>
          </a:p>
          <a:p>
            <a:r>
              <a:rPr lang="tr-TR" dirty="0"/>
              <a:t>Depo </a:t>
            </a:r>
            <a:r>
              <a:rPr lang="tr-TR" dirty="0" err="1"/>
              <a:t>fats</a:t>
            </a:r>
            <a:r>
              <a:rPr lang="tr-TR" dirty="0"/>
              <a:t> </a:t>
            </a:r>
            <a:r>
              <a:rPr lang="en-US" dirty="0"/>
              <a:t>are fed from the following sources:</a:t>
            </a:r>
            <a:br>
              <a:rPr lang="en-US" dirty="0"/>
            </a:br>
            <a:r>
              <a:rPr lang="en-US" dirty="0"/>
              <a:t>1) Fatty acids from chylomicrons composed of oil from foods,</a:t>
            </a:r>
            <a:br>
              <a:rPr lang="en-US" dirty="0"/>
            </a:br>
            <a:r>
              <a:rPr lang="en-US" dirty="0"/>
              <a:t>2) Fatty acids synthesized from glucose in liver and sent to adipose tissue in the form of serum lipoprotein,</a:t>
            </a:r>
            <a:br>
              <a:rPr lang="en-US" dirty="0"/>
            </a:br>
            <a:r>
              <a:rPr lang="en-US" dirty="0"/>
              <a:t>3) triglycerides synthesized from carbohydrates in fat cells</a:t>
            </a:r>
            <a:br>
              <a:rPr lang="en-US" dirty="0"/>
            </a:br>
            <a:endParaRPr lang="tr-TR" dirty="0"/>
          </a:p>
          <a:p>
            <a:r>
              <a:rPr lang="en-US" dirty="0"/>
              <a:t>The balance of fat in the body is under hormonal and neural control.</a:t>
            </a:r>
            <a:endParaRPr lang="tr-TR" dirty="0"/>
          </a:p>
        </p:txBody>
      </p:sp>
    </p:spTree>
    <p:extLst>
      <p:ext uri="{BB962C8B-B14F-4D97-AF65-F5344CB8AC3E}">
        <p14:creationId xmlns:p14="http://schemas.microsoft.com/office/powerpoint/2010/main" val="6805634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599" y="203200"/>
            <a:ext cx="10813143" cy="6654800"/>
          </a:xfrm>
        </p:spPr>
        <p:txBody>
          <a:bodyPr>
            <a:normAutofit lnSpcReduction="10000"/>
          </a:bodyPr>
          <a:lstStyle/>
          <a:p>
            <a:pPr>
              <a:buNone/>
            </a:pPr>
            <a:br>
              <a:rPr lang="en-US" dirty="0"/>
            </a:br>
            <a:endParaRPr lang="tr-TR" dirty="0"/>
          </a:p>
          <a:p>
            <a:r>
              <a:rPr lang="en-US" dirty="0"/>
              <a:t>Cholesterol and other lipids are transported in the form of lipoproteins to specific targets</a:t>
            </a:r>
          </a:p>
          <a:p>
            <a:r>
              <a:rPr lang="en-US" dirty="0"/>
              <a:t>Plasma lipoproteins are synthesized and released by the liver and intestine. </a:t>
            </a:r>
            <a:endParaRPr lang="tr-TR" dirty="0"/>
          </a:p>
          <a:p>
            <a:r>
              <a:rPr lang="en-US" dirty="0"/>
              <a:t>The largest lipoprotein, </a:t>
            </a:r>
            <a:r>
              <a:rPr lang="en-US" dirty="0" err="1"/>
              <a:t>chylomicrons</a:t>
            </a:r>
            <a:r>
              <a:rPr lang="en-US" dirty="0"/>
              <a:t>, is also expressed in the small intestinal epithelium. </a:t>
            </a:r>
            <a:endParaRPr lang="tr-TR" dirty="0"/>
          </a:p>
          <a:p>
            <a:r>
              <a:rPr lang="en-US" dirty="0"/>
              <a:t>Then it enters the lymph system, which is in the blood through the </a:t>
            </a:r>
            <a:r>
              <a:rPr lang="en-US" dirty="0" err="1"/>
              <a:t>subclavian</a:t>
            </a:r>
            <a:r>
              <a:rPr lang="en-US" dirty="0"/>
              <a:t> artery.</a:t>
            </a:r>
            <a:endParaRPr lang="tr-TR" dirty="0"/>
          </a:p>
          <a:p>
            <a:r>
              <a:rPr lang="en-US" dirty="0"/>
              <a:t>The lipoprotein lipase in the fatty tissue, the heart, the skeletal muscle and the capillary endothelium of the mammary gland allows the </a:t>
            </a:r>
            <a:r>
              <a:rPr lang="en-US" dirty="0" err="1"/>
              <a:t>tahen</a:t>
            </a:r>
            <a:r>
              <a:rPr lang="en-US" dirty="0"/>
              <a:t> chylomicrons to turn into fatty acids, allowing them to enter fat cells, muscle cells and mammary gland cells.</a:t>
            </a:r>
            <a:endParaRPr lang="tr-TR" dirty="0"/>
          </a:p>
          <a:p>
            <a:r>
              <a:rPr lang="en-US" dirty="0"/>
              <a:t>For the formation of triglycerides, it is the </a:t>
            </a:r>
            <a:r>
              <a:rPr lang="tr-TR" dirty="0"/>
              <a:t>s</a:t>
            </a:r>
            <a:r>
              <a:rPr lang="en-US" dirty="0"/>
              <a:t>ER which enables re-</a:t>
            </a:r>
            <a:r>
              <a:rPr lang="en-US" dirty="0" err="1"/>
              <a:t>esterification</a:t>
            </a:r>
            <a:r>
              <a:rPr lang="en-US" dirty="0"/>
              <a:t> of the fatty acid</a:t>
            </a:r>
            <a:endParaRPr lang="tr-TR" dirty="0"/>
          </a:p>
        </p:txBody>
      </p:sp>
    </p:spTree>
    <p:extLst>
      <p:ext uri="{BB962C8B-B14F-4D97-AF65-F5344CB8AC3E}">
        <p14:creationId xmlns:p14="http://schemas.microsoft.com/office/powerpoint/2010/main" val="731479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1199" y="798287"/>
            <a:ext cx="11030857" cy="5747656"/>
          </a:xfrm>
        </p:spPr>
        <p:txBody>
          <a:bodyPr>
            <a:normAutofit fontScale="92500" lnSpcReduction="20000"/>
          </a:bodyPr>
          <a:lstStyle/>
          <a:p>
            <a:pPr>
              <a:buNone/>
            </a:pPr>
            <a:r>
              <a:rPr lang="en-US" dirty="0"/>
              <a:t>Hormonal Effects</a:t>
            </a:r>
            <a:endParaRPr lang="tr-TR" dirty="0"/>
          </a:p>
          <a:p>
            <a:r>
              <a:rPr lang="en-US" dirty="0"/>
              <a:t>Many hormones are involved in the release of fatty acids from </a:t>
            </a:r>
            <a:r>
              <a:rPr lang="en-US" dirty="0" err="1"/>
              <a:t>adiposa</a:t>
            </a:r>
            <a:r>
              <a:rPr lang="en-US" dirty="0"/>
              <a:t> tissue. </a:t>
            </a:r>
            <a:endParaRPr lang="tr-TR" dirty="0"/>
          </a:p>
          <a:p>
            <a:r>
              <a:rPr lang="en-US" dirty="0"/>
              <a:t>These</a:t>
            </a:r>
            <a:r>
              <a:rPr lang="tr-TR" dirty="0"/>
              <a:t> </a:t>
            </a:r>
            <a:r>
              <a:rPr lang="tr-TR" dirty="0" err="1"/>
              <a:t>are</a:t>
            </a:r>
            <a:r>
              <a:rPr lang="en-US" dirty="0"/>
              <a:t>;</a:t>
            </a:r>
            <a:br>
              <a:rPr lang="en-US" dirty="0"/>
            </a:br>
            <a:r>
              <a:rPr lang="en-US" dirty="0" err="1"/>
              <a:t>Adrenocorticotropic</a:t>
            </a:r>
            <a:r>
              <a:rPr lang="en-US" dirty="0"/>
              <a:t> hormone (ACTH) released from the </a:t>
            </a:r>
            <a:r>
              <a:rPr lang="en-US" dirty="0" err="1"/>
              <a:t>hypophysis</a:t>
            </a:r>
            <a:r>
              <a:rPr lang="en-US" dirty="0"/>
              <a:t>,</a:t>
            </a:r>
            <a:br>
              <a:rPr lang="en-US" dirty="0"/>
            </a:br>
            <a:r>
              <a:rPr lang="en-US" dirty="0"/>
              <a:t>Thyroid stimulating hormone (TSH),</a:t>
            </a:r>
            <a:br>
              <a:rPr lang="en-US" dirty="0"/>
            </a:br>
            <a:r>
              <a:rPr lang="en-US" dirty="0"/>
              <a:t>Luteinize hormone (LH)</a:t>
            </a:r>
            <a:br>
              <a:rPr lang="en-US" dirty="0"/>
            </a:br>
            <a:r>
              <a:rPr lang="en-US" dirty="0"/>
              <a:t>The epinephrine released from the adrenal medulla.</a:t>
            </a:r>
            <a:br>
              <a:rPr lang="en-US" dirty="0"/>
            </a:br>
            <a:endParaRPr lang="tr-TR" dirty="0"/>
          </a:p>
          <a:p>
            <a:r>
              <a:rPr lang="en-US" dirty="0"/>
              <a:t>For each of these hormones there are specific receptors in the </a:t>
            </a:r>
            <a:r>
              <a:rPr lang="en-US" dirty="0" err="1"/>
              <a:t>adiposa</a:t>
            </a:r>
            <a:r>
              <a:rPr lang="en-US" dirty="0"/>
              <a:t> cell membrane. </a:t>
            </a:r>
            <a:endParaRPr lang="tr-TR" dirty="0"/>
          </a:p>
          <a:p>
            <a:r>
              <a:rPr lang="en-US" dirty="0"/>
              <a:t>The association of the hormone receptor stimulates </a:t>
            </a:r>
            <a:r>
              <a:rPr lang="en-US" dirty="0" err="1"/>
              <a:t>adenyl</a:t>
            </a:r>
            <a:r>
              <a:rPr lang="en-US" dirty="0"/>
              <a:t> </a:t>
            </a:r>
            <a:r>
              <a:rPr lang="en-US" dirty="0" err="1"/>
              <a:t>cyclase</a:t>
            </a:r>
            <a:r>
              <a:rPr lang="en-US" dirty="0"/>
              <a:t> enzyme in the zygote. </a:t>
            </a:r>
            <a:endParaRPr lang="tr-TR" dirty="0"/>
          </a:p>
          <a:p>
            <a:r>
              <a:rPr lang="en-US" dirty="0"/>
              <a:t>With this effect, </a:t>
            </a:r>
            <a:r>
              <a:rPr lang="en-US" dirty="0" err="1"/>
              <a:t>cAMP</a:t>
            </a:r>
            <a:r>
              <a:rPr lang="en-US" dirty="0"/>
              <a:t> is made from ATP.</a:t>
            </a:r>
            <a:endParaRPr lang="tr-TR" dirty="0"/>
          </a:p>
          <a:p>
            <a:r>
              <a:rPr lang="en-US" dirty="0"/>
              <a:t>The </a:t>
            </a:r>
            <a:r>
              <a:rPr lang="en-US" dirty="0" err="1"/>
              <a:t>cAMP</a:t>
            </a:r>
            <a:r>
              <a:rPr lang="en-US" dirty="0"/>
              <a:t> that acts as a secondary messenger in the cell activates the lipase.</a:t>
            </a:r>
            <a:endParaRPr lang="tr-TR" dirty="0"/>
          </a:p>
          <a:p>
            <a:r>
              <a:rPr lang="en-US" dirty="0"/>
              <a:t>Lipase allows the triglycerides to be converted into fatty acids and glycerol to go into the blood.</a:t>
            </a:r>
            <a:endParaRPr lang="tr-TR" dirty="0"/>
          </a:p>
        </p:txBody>
      </p:sp>
    </p:spTree>
    <p:extLst>
      <p:ext uri="{BB962C8B-B14F-4D97-AF65-F5344CB8AC3E}">
        <p14:creationId xmlns:p14="http://schemas.microsoft.com/office/powerpoint/2010/main" val="1774703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7029" y="972457"/>
            <a:ext cx="10816771" cy="5544457"/>
          </a:xfrm>
        </p:spPr>
        <p:txBody>
          <a:bodyPr>
            <a:normAutofit fontScale="92500" lnSpcReduction="10000"/>
          </a:bodyPr>
          <a:lstStyle/>
          <a:p>
            <a:r>
              <a:rPr lang="en-US" dirty="0"/>
              <a:t>Insulin is the hormone that regulates glucose uptake by </a:t>
            </a:r>
            <a:r>
              <a:rPr lang="en-US" dirty="0" err="1"/>
              <a:t>adiposa</a:t>
            </a:r>
            <a:r>
              <a:rPr lang="en-US" dirty="0"/>
              <a:t> cells and the synthesis of lipid from carbohydrates.</a:t>
            </a:r>
            <a:endParaRPr lang="tr-TR" dirty="0"/>
          </a:p>
          <a:p>
            <a:r>
              <a:rPr lang="en-US" dirty="0"/>
              <a:t>Blood sugar is elevated in the absence of insulin, like in diabetes.</a:t>
            </a:r>
            <a:endParaRPr lang="tr-TR" dirty="0"/>
          </a:p>
          <a:p>
            <a:r>
              <a:rPr lang="en-US" dirty="0"/>
              <a:t> In addition, the amount of non-</a:t>
            </a:r>
            <a:r>
              <a:rPr lang="en-US" dirty="0" err="1"/>
              <a:t>esterified</a:t>
            </a:r>
            <a:r>
              <a:rPr lang="en-US" dirty="0"/>
              <a:t> fatty acids and lipoproteins increases.</a:t>
            </a:r>
            <a:endParaRPr lang="tr-TR" dirty="0"/>
          </a:p>
          <a:p>
            <a:r>
              <a:rPr lang="en-US" dirty="0"/>
              <a:t>Energy is normally derived from carbohydrates in the cell.</a:t>
            </a:r>
            <a:endParaRPr lang="tr-TR" dirty="0"/>
          </a:p>
          <a:p>
            <a:r>
              <a:rPr lang="en-US" dirty="0"/>
              <a:t>In diabetics, in the absence of insulin, fat is used as a source for the desired energy.</a:t>
            </a:r>
            <a:endParaRPr lang="tr-TR" dirty="0"/>
          </a:p>
          <a:p>
            <a:r>
              <a:rPr lang="en-US" dirty="0"/>
              <a:t>Brown Oil </a:t>
            </a:r>
            <a:r>
              <a:rPr lang="tr-TR" dirty="0" err="1"/>
              <a:t>act</a:t>
            </a:r>
            <a:r>
              <a:rPr lang="en-US" dirty="0"/>
              <a:t> as Heat Generator</a:t>
            </a:r>
            <a:br>
              <a:rPr lang="en-US" dirty="0"/>
            </a:br>
            <a:endParaRPr lang="tr-TR" dirty="0"/>
          </a:p>
          <a:p>
            <a:r>
              <a:rPr lang="en-US" dirty="0"/>
              <a:t>Animals adjust their body temperature within narrow limits. </a:t>
            </a:r>
            <a:endParaRPr lang="tr-TR" dirty="0"/>
          </a:p>
          <a:p>
            <a:r>
              <a:rPr lang="en-US" dirty="0"/>
              <a:t>In very cold conditions, they reduce peripheral blood flows, reducing heat losses and increasing metabolism to produce more heat.</a:t>
            </a:r>
          </a:p>
          <a:p>
            <a:endParaRPr lang="tr-TR" dirty="0"/>
          </a:p>
        </p:txBody>
      </p:sp>
    </p:spTree>
    <p:extLst>
      <p:ext uri="{BB962C8B-B14F-4D97-AF65-F5344CB8AC3E}">
        <p14:creationId xmlns:p14="http://schemas.microsoft.com/office/powerpoint/2010/main" val="1047216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9536" y="0"/>
            <a:ext cx="8229600" cy="1143000"/>
          </a:xfrm>
        </p:spPr>
        <p:txBody>
          <a:bodyPr/>
          <a:lstStyle/>
          <a:p>
            <a:r>
              <a:rPr lang="en-US" dirty="0"/>
              <a:t>Loose </a:t>
            </a:r>
            <a:r>
              <a:rPr lang="tr-TR" dirty="0"/>
              <a:t>C</a:t>
            </a:r>
            <a:r>
              <a:rPr lang="en-US" dirty="0" err="1"/>
              <a:t>onnective</a:t>
            </a:r>
            <a:r>
              <a:rPr lang="en-US" dirty="0"/>
              <a:t> </a:t>
            </a:r>
            <a:r>
              <a:rPr lang="tr-TR" dirty="0"/>
              <a:t>T</a:t>
            </a:r>
            <a:r>
              <a:rPr lang="en-US" dirty="0"/>
              <a:t>issue</a:t>
            </a:r>
            <a:endParaRPr lang="tr-TR" dirty="0"/>
          </a:p>
        </p:txBody>
      </p:sp>
      <p:sp>
        <p:nvSpPr>
          <p:cNvPr id="3" name="2 İçerik Yer Tutucusu"/>
          <p:cNvSpPr>
            <a:spLocks noGrp="1"/>
          </p:cNvSpPr>
          <p:nvPr>
            <p:ph idx="1"/>
          </p:nvPr>
        </p:nvSpPr>
        <p:spPr>
          <a:xfrm>
            <a:off x="856343" y="1143000"/>
            <a:ext cx="10130971" cy="5715000"/>
          </a:xfrm>
        </p:spPr>
        <p:txBody>
          <a:bodyPr>
            <a:normAutofit/>
          </a:bodyPr>
          <a:lstStyle/>
          <a:p>
            <a:r>
              <a:rPr lang="tr-TR" dirty="0"/>
              <a:t>O</a:t>
            </a:r>
            <a:r>
              <a:rPr lang="en-US" dirty="0" err="1"/>
              <a:t>ccurs</a:t>
            </a:r>
            <a:r>
              <a:rPr lang="en-US" dirty="0"/>
              <a:t> after other tissues of the embryo have been formed, </a:t>
            </a:r>
            <a:r>
              <a:rPr lang="tr-TR" dirty="0" err="1"/>
              <a:t>from</a:t>
            </a:r>
            <a:r>
              <a:rPr lang="tr-TR" dirty="0"/>
              <a:t> </a:t>
            </a:r>
            <a:r>
              <a:rPr lang="en-US" dirty="0" err="1"/>
              <a:t>mesenchym</a:t>
            </a:r>
            <a:r>
              <a:rPr lang="tr-TR" dirty="0"/>
              <a:t>e</a:t>
            </a:r>
            <a:r>
              <a:rPr lang="en-US" dirty="0"/>
              <a:t>.</a:t>
            </a:r>
            <a:endParaRPr lang="tr-TR" dirty="0"/>
          </a:p>
          <a:p>
            <a:r>
              <a:rPr lang="en-US" dirty="0"/>
              <a:t>Mesenchymal cells transforms into fibroblasts by altering their properties</a:t>
            </a:r>
            <a:r>
              <a:rPr lang="tr-TR" dirty="0"/>
              <a:t>, </a:t>
            </a:r>
            <a:r>
              <a:rPr lang="en-US" dirty="0"/>
              <a:t>forming extensions on collagen fiber bundles. </a:t>
            </a:r>
            <a:endParaRPr lang="tr-TR" dirty="0"/>
          </a:p>
          <a:p>
            <a:r>
              <a:rPr lang="en-US" dirty="0"/>
              <a:t>Fibroblast is the most common cell on this tissue.</a:t>
            </a:r>
            <a:endParaRPr lang="tr-TR" dirty="0"/>
          </a:p>
          <a:p>
            <a:pPr lvl="1"/>
            <a:r>
              <a:rPr lang="en-US" dirty="0"/>
              <a:t>Macrophages, </a:t>
            </a:r>
            <a:endParaRPr lang="tr-TR" dirty="0"/>
          </a:p>
          <a:p>
            <a:pPr lvl="1"/>
            <a:r>
              <a:rPr lang="en-US" dirty="0" err="1"/>
              <a:t>adipocytes</a:t>
            </a:r>
            <a:r>
              <a:rPr lang="en-US" dirty="0"/>
              <a:t>, </a:t>
            </a:r>
            <a:endParaRPr lang="tr-TR" dirty="0"/>
          </a:p>
          <a:p>
            <a:pPr lvl="1"/>
            <a:r>
              <a:rPr lang="en-US" dirty="0" err="1"/>
              <a:t>plasmatocytes</a:t>
            </a:r>
            <a:r>
              <a:rPr lang="en-US" dirty="0"/>
              <a:t> are other cells that differentiate or migrate from </a:t>
            </a:r>
            <a:r>
              <a:rPr lang="en-US" dirty="0" err="1"/>
              <a:t>mesenchyme</a:t>
            </a:r>
            <a:r>
              <a:rPr lang="en-US" dirty="0"/>
              <a:t>.</a:t>
            </a:r>
            <a:endParaRPr lang="tr-TR" dirty="0"/>
          </a:p>
          <a:p>
            <a:r>
              <a:rPr lang="en-US" dirty="0"/>
              <a:t>Like a sponge that shrinks, there </a:t>
            </a:r>
            <a:r>
              <a:rPr lang="tr-TR" dirty="0" err="1"/>
              <a:t>are</a:t>
            </a:r>
            <a:r>
              <a:rPr lang="tr-TR" dirty="0"/>
              <a:t> a lot of </a:t>
            </a:r>
            <a:r>
              <a:rPr lang="tr-TR" dirty="0" err="1"/>
              <a:t>gap</a:t>
            </a:r>
            <a:r>
              <a:rPr lang="tr-TR" dirty="0"/>
              <a:t> </a:t>
            </a:r>
            <a:r>
              <a:rPr lang="en-US" dirty="0"/>
              <a:t> normally filled with a small amount of matrix.</a:t>
            </a:r>
            <a:endParaRPr lang="tr-TR" dirty="0"/>
          </a:p>
        </p:txBody>
      </p:sp>
    </p:spTree>
    <p:extLst>
      <p:ext uri="{BB962C8B-B14F-4D97-AF65-F5344CB8AC3E}">
        <p14:creationId xmlns:p14="http://schemas.microsoft.com/office/powerpoint/2010/main" val="13916141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96686" y="1103085"/>
            <a:ext cx="10657114" cy="5341257"/>
          </a:xfrm>
        </p:spPr>
        <p:txBody>
          <a:bodyPr>
            <a:normAutofit fontScale="85000" lnSpcReduction="20000"/>
          </a:bodyPr>
          <a:lstStyle/>
          <a:p>
            <a:r>
              <a:rPr lang="en-US" dirty="0"/>
              <a:t>The basal metabolic rate is the rate of heat production or oxygen use in a resting or non-fed animal at normal temperature.</a:t>
            </a:r>
            <a:endParaRPr lang="tr-TR" dirty="0"/>
          </a:p>
          <a:p>
            <a:r>
              <a:rPr lang="en-US" dirty="0"/>
              <a:t>More heat can be produced by flickering in a cold environment. </a:t>
            </a:r>
            <a:endParaRPr lang="tr-TR" dirty="0"/>
          </a:p>
          <a:p>
            <a:r>
              <a:rPr lang="en-US" dirty="0"/>
              <a:t>This is called </a:t>
            </a:r>
            <a:r>
              <a:rPr lang="en-US" dirty="0" err="1"/>
              <a:t>thermogenesis</a:t>
            </a:r>
            <a:r>
              <a:rPr lang="en-US" dirty="0"/>
              <a:t> with flicker (flicker </a:t>
            </a:r>
            <a:r>
              <a:rPr lang="en-US" dirty="0" err="1"/>
              <a:t>thermogenesis</a:t>
            </a:r>
            <a:r>
              <a:rPr lang="en-US" dirty="0"/>
              <a:t>).</a:t>
            </a:r>
            <a:endParaRPr lang="tr-TR" dirty="0"/>
          </a:p>
          <a:p>
            <a:r>
              <a:rPr lang="en-US" dirty="0"/>
              <a:t>Some species can do this without shaking. </a:t>
            </a:r>
            <a:endParaRPr lang="tr-TR" dirty="0"/>
          </a:p>
          <a:p>
            <a:r>
              <a:rPr lang="en-US" dirty="0"/>
              <a:t>They can increase the heat production without increasing the electrical activity of skeletal muscles. </a:t>
            </a:r>
            <a:endParaRPr lang="tr-TR" dirty="0"/>
          </a:p>
          <a:p>
            <a:r>
              <a:rPr lang="en-US" dirty="0"/>
              <a:t>They do this in the form of brown fat.</a:t>
            </a:r>
            <a:endParaRPr lang="tr-TR" dirty="0"/>
          </a:p>
          <a:p>
            <a:r>
              <a:rPr lang="en-US" dirty="0"/>
              <a:t>When a warning comes in, brown fat tissue can consume the highest oxygen consumption recorded in any organ.</a:t>
            </a:r>
            <a:endParaRPr lang="tr-TR" dirty="0"/>
          </a:p>
          <a:p>
            <a:r>
              <a:rPr lang="en-US" dirty="0"/>
              <a:t> At the same time, there is a seven fold increase in blood volume entering this tissue.</a:t>
            </a:r>
            <a:endParaRPr lang="tr-TR" dirty="0"/>
          </a:p>
          <a:p>
            <a:r>
              <a:rPr lang="en-US" dirty="0"/>
              <a:t>When a wintering animal awakens, there is an increase in heat production and oxygen consumption.</a:t>
            </a:r>
            <a:endParaRPr lang="tr-TR" dirty="0"/>
          </a:p>
          <a:p>
            <a:r>
              <a:rPr lang="en-US" dirty="0"/>
              <a:t>By neural stimuli, norepinephrine is released from the nerve endings to the brown fat tissue.</a:t>
            </a:r>
            <a:endParaRPr lang="tr-TR" dirty="0"/>
          </a:p>
        </p:txBody>
      </p:sp>
    </p:spTree>
    <p:extLst>
      <p:ext uri="{BB962C8B-B14F-4D97-AF65-F5344CB8AC3E}">
        <p14:creationId xmlns:p14="http://schemas.microsoft.com/office/powerpoint/2010/main" val="1946959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icchetti1.com/rob/images/adipose.jpg"/>
          <p:cNvPicPr>
            <a:picLocks noChangeAspect="1" noChangeArrowheads="1"/>
          </p:cNvPicPr>
          <p:nvPr/>
        </p:nvPicPr>
        <p:blipFill>
          <a:blip r:embed="rId2" r:link="rId3" cstate="print"/>
          <a:srcRect l="1537" r="2408"/>
          <a:stretch>
            <a:fillRect/>
          </a:stretch>
        </p:blipFill>
        <p:spPr bwMode="auto">
          <a:xfrm>
            <a:off x="1631950" y="333376"/>
            <a:ext cx="8929688" cy="6176963"/>
          </a:xfrm>
          <a:prstGeom prst="rect">
            <a:avLst/>
          </a:prstGeom>
          <a:noFill/>
          <a:ln w="9525">
            <a:solidFill>
              <a:srgbClr val="00CC66"/>
            </a:solidFill>
            <a:miter lim="800000"/>
            <a:headEnd/>
            <a:tailEnd/>
          </a:ln>
        </p:spPr>
      </p:pic>
      <p:sp>
        <p:nvSpPr>
          <p:cNvPr id="4099" name="Rectangle 3"/>
          <p:cNvSpPr>
            <a:spLocks noChangeArrowheads="1"/>
          </p:cNvSpPr>
          <p:nvPr/>
        </p:nvSpPr>
        <p:spPr bwMode="auto">
          <a:xfrm>
            <a:off x="1524001" y="4547672"/>
            <a:ext cx="184731" cy="369332"/>
          </a:xfrm>
          <a:prstGeom prst="rect">
            <a:avLst/>
          </a:prstGeom>
          <a:noFill/>
          <a:ln w="9525">
            <a:noFill/>
            <a:miter lim="800000"/>
            <a:headEnd/>
            <a:tailEnd/>
          </a:ln>
          <a:effectLst/>
        </p:spPr>
        <p:txBody>
          <a:bodyPr wrap="none" anchor="ctr">
            <a:spAutoFit/>
          </a:bodyPr>
          <a:lstStyle/>
          <a:p>
            <a:endParaRPr lang="tr-TR"/>
          </a:p>
        </p:txBody>
      </p:sp>
      <p:sp>
        <p:nvSpPr>
          <p:cNvPr id="4100" name="Text Box 4"/>
          <p:cNvSpPr txBox="1">
            <a:spLocks noChangeArrowheads="1"/>
          </p:cNvSpPr>
          <p:nvPr/>
        </p:nvSpPr>
        <p:spPr bwMode="auto">
          <a:xfrm>
            <a:off x="9115425" y="5300663"/>
            <a:ext cx="1308100" cy="984250"/>
          </a:xfrm>
          <a:prstGeom prst="rect">
            <a:avLst/>
          </a:prstGeom>
          <a:solidFill>
            <a:srgbClr val="FFFFCC"/>
          </a:solidFill>
          <a:ln w="38100" cmpd="dbl">
            <a:solidFill>
              <a:srgbClr val="000000"/>
            </a:solidFill>
            <a:miter lim="800000"/>
            <a:headEnd/>
            <a:tailEnd/>
          </a:ln>
          <a:effectLst/>
        </p:spPr>
        <p:txBody>
          <a:bodyPr wrap="none">
            <a:spAutoFit/>
          </a:bodyPr>
          <a:lstStyle/>
          <a:p>
            <a:r>
              <a:rPr lang="tr-TR" sz="2800" i="1">
                <a:latin typeface="Times New Roman" pitchFamily="18" charset="0"/>
                <a:cs typeface="Times New Roman" pitchFamily="18" charset="0"/>
              </a:rPr>
              <a:t>Yağ </a:t>
            </a:r>
          </a:p>
          <a:p>
            <a:r>
              <a:rPr lang="tr-TR" sz="2800" i="1">
                <a:latin typeface="Times New Roman" pitchFamily="18" charset="0"/>
                <a:cs typeface="Times New Roman" pitchFamily="18" charset="0"/>
              </a:rPr>
              <a:t>Dokusu</a:t>
            </a:r>
          </a:p>
        </p:txBody>
      </p:sp>
    </p:spTree>
    <p:extLst>
      <p:ext uri="{BB962C8B-B14F-4D97-AF65-F5344CB8AC3E}">
        <p14:creationId xmlns:p14="http://schemas.microsoft.com/office/powerpoint/2010/main" val="1340911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dipose tissue"/>
          <p:cNvPicPr>
            <a:picLocks noGrp="1" noChangeAspect="1" noChangeArrowheads="1"/>
          </p:cNvPicPr>
          <p:nvPr>
            <p:ph idx="4294967295"/>
          </p:nvPr>
        </p:nvPicPr>
        <p:blipFill>
          <a:blip r:embed="rId2" cstate="print"/>
          <a:srcRect/>
          <a:stretch>
            <a:fillRect/>
          </a:stretch>
        </p:blipFill>
        <p:spPr>
          <a:xfrm>
            <a:off x="1703388" y="333376"/>
            <a:ext cx="8820150" cy="5732463"/>
          </a:xfrm>
          <a:noFill/>
          <a:ln>
            <a:solidFill>
              <a:srgbClr val="00CC66"/>
            </a:solidFill>
          </a:ln>
        </p:spPr>
      </p:pic>
      <p:sp>
        <p:nvSpPr>
          <p:cNvPr id="5127" name="Text Box 7"/>
          <p:cNvSpPr txBox="1">
            <a:spLocks noChangeArrowheads="1"/>
          </p:cNvSpPr>
          <p:nvPr/>
        </p:nvSpPr>
        <p:spPr bwMode="auto">
          <a:xfrm>
            <a:off x="4367214" y="6230938"/>
            <a:ext cx="2160587" cy="457200"/>
          </a:xfrm>
          <a:prstGeom prst="rect">
            <a:avLst/>
          </a:prstGeom>
          <a:noFill/>
          <a:ln w="9525">
            <a:noFill/>
            <a:miter lim="800000"/>
            <a:headEnd/>
            <a:tailEnd/>
          </a:ln>
          <a:effectLst/>
        </p:spPr>
        <p:txBody>
          <a:bodyPr>
            <a:spAutoFit/>
          </a:bodyPr>
          <a:lstStyle/>
          <a:p>
            <a:pPr algn="ctr"/>
            <a:r>
              <a:rPr lang="en-US" sz="2400"/>
              <a:t>Yağ </a:t>
            </a:r>
            <a:r>
              <a:rPr lang="tr-TR" sz="2400"/>
              <a:t>D</a:t>
            </a:r>
            <a:r>
              <a:rPr lang="en-US" sz="2400"/>
              <a:t>okusu</a:t>
            </a:r>
            <a:endParaRPr lang="tr-TR" sz="2400"/>
          </a:p>
        </p:txBody>
      </p:sp>
      <p:sp>
        <p:nvSpPr>
          <p:cNvPr id="5128" name="Text Box 8"/>
          <p:cNvSpPr txBox="1">
            <a:spLocks noChangeArrowheads="1"/>
          </p:cNvSpPr>
          <p:nvPr/>
        </p:nvSpPr>
        <p:spPr bwMode="auto">
          <a:xfrm>
            <a:off x="5303838" y="2054225"/>
            <a:ext cx="1250022" cy="369332"/>
          </a:xfrm>
          <a:prstGeom prst="rect">
            <a:avLst/>
          </a:prstGeom>
          <a:noFill/>
          <a:ln w="9525">
            <a:noFill/>
            <a:miter lim="800000"/>
            <a:headEnd/>
            <a:tailEnd/>
          </a:ln>
          <a:effectLst/>
        </p:spPr>
        <p:txBody>
          <a:bodyPr wrap="none">
            <a:spAutoFit/>
          </a:bodyPr>
          <a:lstStyle/>
          <a:p>
            <a:r>
              <a:rPr lang="tr-TR" b="1">
                <a:solidFill>
                  <a:srgbClr val="FF3300"/>
                </a:solidFill>
              </a:rPr>
              <a:t>Yağ hücresi</a:t>
            </a:r>
          </a:p>
        </p:txBody>
      </p:sp>
      <p:sp>
        <p:nvSpPr>
          <p:cNvPr id="5129" name="Text Box 9"/>
          <p:cNvSpPr txBox="1">
            <a:spLocks noChangeArrowheads="1"/>
          </p:cNvSpPr>
          <p:nvPr/>
        </p:nvSpPr>
        <p:spPr bwMode="auto">
          <a:xfrm>
            <a:off x="7874000" y="2781300"/>
            <a:ext cx="1250022" cy="369332"/>
          </a:xfrm>
          <a:prstGeom prst="rect">
            <a:avLst/>
          </a:prstGeom>
          <a:noFill/>
          <a:ln w="9525">
            <a:noFill/>
            <a:miter lim="800000"/>
            <a:headEnd/>
            <a:tailEnd/>
          </a:ln>
          <a:effectLst/>
        </p:spPr>
        <p:txBody>
          <a:bodyPr wrap="none">
            <a:spAutoFit/>
          </a:bodyPr>
          <a:lstStyle/>
          <a:p>
            <a:r>
              <a:rPr lang="tr-TR" b="1">
                <a:solidFill>
                  <a:srgbClr val="FF3300"/>
                </a:solidFill>
              </a:rPr>
              <a:t>Yağ hücresi</a:t>
            </a:r>
          </a:p>
        </p:txBody>
      </p:sp>
      <p:sp>
        <p:nvSpPr>
          <p:cNvPr id="5130" name="Line 10"/>
          <p:cNvSpPr>
            <a:spLocks noChangeShapeType="1"/>
          </p:cNvSpPr>
          <p:nvPr/>
        </p:nvSpPr>
        <p:spPr bwMode="auto">
          <a:xfrm flipH="1" flipV="1">
            <a:off x="9840914" y="2276475"/>
            <a:ext cx="142875" cy="647700"/>
          </a:xfrm>
          <a:prstGeom prst="line">
            <a:avLst/>
          </a:prstGeom>
          <a:noFill/>
          <a:ln w="57150">
            <a:solidFill>
              <a:srgbClr val="FF3300"/>
            </a:solidFill>
            <a:round/>
            <a:headEnd/>
            <a:tailEnd type="triangle" w="med" len="med"/>
          </a:ln>
          <a:effectLst/>
        </p:spPr>
        <p:txBody>
          <a:bodyPr/>
          <a:lstStyle/>
          <a:p>
            <a:endParaRPr lang="tr-TR"/>
          </a:p>
        </p:txBody>
      </p:sp>
      <p:sp>
        <p:nvSpPr>
          <p:cNvPr id="5131" name="Text Box 11"/>
          <p:cNvSpPr txBox="1">
            <a:spLocks noChangeArrowheads="1"/>
          </p:cNvSpPr>
          <p:nvPr/>
        </p:nvSpPr>
        <p:spPr bwMode="auto">
          <a:xfrm>
            <a:off x="9840913" y="2917825"/>
            <a:ext cx="306494" cy="369332"/>
          </a:xfrm>
          <a:prstGeom prst="rect">
            <a:avLst/>
          </a:prstGeom>
          <a:noFill/>
          <a:ln w="9525">
            <a:noFill/>
            <a:miter lim="800000"/>
            <a:headEnd/>
            <a:tailEnd/>
          </a:ln>
          <a:effectLst/>
        </p:spPr>
        <p:txBody>
          <a:bodyPr wrap="none">
            <a:spAutoFit/>
          </a:bodyPr>
          <a:lstStyle/>
          <a:p>
            <a:r>
              <a:rPr lang="tr-TR" b="1">
                <a:solidFill>
                  <a:srgbClr val="FF3300"/>
                </a:solidFill>
              </a:rPr>
              <a:t>Ç</a:t>
            </a:r>
          </a:p>
        </p:txBody>
      </p:sp>
    </p:spTree>
    <p:extLst>
      <p:ext uri="{BB962C8B-B14F-4D97-AF65-F5344CB8AC3E}">
        <p14:creationId xmlns:p14="http://schemas.microsoft.com/office/powerpoint/2010/main" val="10069620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91" descr="Lab_1b-13a"/>
          <p:cNvPicPr>
            <a:picLocks noChangeAspect="1" noChangeArrowheads="1"/>
          </p:cNvPicPr>
          <p:nvPr/>
        </p:nvPicPr>
        <p:blipFill>
          <a:blip r:embed="rId2" cstate="print"/>
          <a:srcRect l="5284" t="5608" r="4837" b="5879"/>
          <a:stretch>
            <a:fillRect/>
          </a:stretch>
        </p:blipFill>
        <p:spPr bwMode="auto">
          <a:xfrm>
            <a:off x="1990726" y="115888"/>
            <a:ext cx="7993063" cy="6189662"/>
          </a:xfrm>
          <a:prstGeom prst="rect">
            <a:avLst/>
          </a:prstGeom>
          <a:noFill/>
          <a:ln w="9525">
            <a:solidFill>
              <a:srgbClr val="00CC66"/>
            </a:solidFill>
            <a:miter lim="800000"/>
            <a:headEnd/>
            <a:tailEnd/>
          </a:ln>
        </p:spPr>
      </p:pic>
      <p:sp>
        <p:nvSpPr>
          <p:cNvPr id="6149" name="Text Box 5"/>
          <p:cNvSpPr txBox="1">
            <a:spLocks noChangeArrowheads="1"/>
          </p:cNvSpPr>
          <p:nvPr/>
        </p:nvSpPr>
        <p:spPr bwMode="auto">
          <a:xfrm>
            <a:off x="3597276" y="6400800"/>
            <a:ext cx="4982133" cy="369332"/>
          </a:xfrm>
          <a:prstGeom prst="rect">
            <a:avLst/>
          </a:prstGeom>
          <a:noFill/>
          <a:ln w="9525">
            <a:noFill/>
            <a:miter lim="800000"/>
            <a:headEnd/>
            <a:tailEnd/>
          </a:ln>
          <a:effectLst/>
        </p:spPr>
        <p:txBody>
          <a:bodyPr wrap="none">
            <a:spAutoFit/>
          </a:bodyPr>
          <a:lstStyle/>
          <a:p>
            <a:r>
              <a:rPr lang="en-US"/>
              <a:t>Yağ dokusu. 1.Yağ hücresi,</a:t>
            </a:r>
            <a:r>
              <a:rPr lang="tr-TR"/>
              <a:t> </a:t>
            </a:r>
            <a:r>
              <a:rPr lang="en-US"/>
              <a:t> 2.Hücre çekirdeği (x400)</a:t>
            </a:r>
            <a:endParaRPr lang="tr-TR"/>
          </a:p>
        </p:txBody>
      </p:sp>
    </p:spTree>
    <p:extLst>
      <p:ext uri="{BB962C8B-B14F-4D97-AF65-F5344CB8AC3E}">
        <p14:creationId xmlns:p14="http://schemas.microsoft.com/office/powerpoint/2010/main" val="18392628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l2-11"/>
          <p:cNvPicPr>
            <a:picLocks noChangeAspect="1" noChangeArrowheads="1"/>
          </p:cNvPicPr>
          <p:nvPr/>
        </p:nvPicPr>
        <p:blipFill>
          <a:blip r:embed="rId2" cstate="print"/>
          <a:srcRect l="972" t="7263" r="323" b="2271"/>
          <a:stretch>
            <a:fillRect/>
          </a:stretch>
        </p:blipFill>
        <p:spPr bwMode="auto">
          <a:xfrm>
            <a:off x="1787526" y="115888"/>
            <a:ext cx="8556625" cy="5586412"/>
          </a:xfrm>
          <a:prstGeom prst="rect">
            <a:avLst/>
          </a:prstGeom>
          <a:noFill/>
          <a:ln w="38100" cmpd="dbl">
            <a:solidFill>
              <a:srgbClr val="339966"/>
            </a:solidFill>
            <a:miter lim="800000"/>
            <a:headEnd/>
            <a:tailEnd/>
          </a:ln>
        </p:spPr>
      </p:pic>
      <p:sp>
        <p:nvSpPr>
          <p:cNvPr id="8197" name="Text Box 5"/>
          <p:cNvSpPr txBox="1">
            <a:spLocks noChangeArrowheads="1"/>
          </p:cNvSpPr>
          <p:nvPr/>
        </p:nvSpPr>
        <p:spPr bwMode="auto">
          <a:xfrm>
            <a:off x="1727201" y="5092700"/>
            <a:ext cx="1560513" cy="641350"/>
          </a:xfrm>
          <a:prstGeom prst="rect">
            <a:avLst/>
          </a:prstGeom>
          <a:solidFill>
            <a:srgbClr val="FFFFCC"/>
          </a:solidFill>
          <a:ln w="9525">
            <a:noFill/>
            <a:miter lim="800000"/>
            <a:headEnd/>
            <a:tailEnd/>
          </a:ln>
          <a:effectLst/>
        </p:spPr>
        <p:txBody>
          <a:bodyPr>
            <a:spAutoFit/>
          </a:bodyPr>
          <a:lstStyle/>
          <a:p>
            <a:pPr algn="ctr"/>
            <a:r>
              <a:rPr lang="tr-TR" b="1"/>
              <a:t> YAĞ  </a:t>
            </a:r>
          </a:p>
          <a:p>
            <a:pPr algn="ctr"/>
            <a:r>
              <a:rPr lang="tr-TR" b="1"/>
              <a:t>  DOKUSU  </a:t>
            </a:r>
          </a:p>
        </p:txBody>
      </p:sp>
      <p:sp>
        <p:nvSpPr>
          <p:cNvPr id="8198" name="Text Box 6"/>
          <p:cNvSpPr txBox="1">
            <a:spLocks noChangeArrowheads="1"/>
          </p:cNvSpPr>
          <p:nvPr/>
        </p:nvSpPr>
        <p:spPr bwMode="auto">
          <a:xfrm>
            <a:off x="1919289" y="5876925"/>
            <a:ext cx="8353425" cy="825500"/>
          </a:xfrm>
          <a:prstGeom prst="rect">
            <a:avLst/>
          </a:prstGeom>
          <a:noFill/>
          <a:ln w="9525">
            <a:noFill/>
            <a:miter lim="800000"/>
            <a:headEnd/>
            <a:tailEnd/>
          </a:ln>
          <a:effectLst/>
        </p:spPr>
        <p:txBody>
          <a:bodyPr>
            <a:spAutoFit/>
          </a:bodyPr>
          <a:lstStyle/>
          <a:p>
            <a:pPr algn="ctr"/>
            <a:r>
              <a:rPr lang="en-US" sz="1600"/>
              <a:t>Yağ hücreleri</a:t>
            </a:r>
            <a:r>
              <a:rPr lang="tr-TR" sz="1600"/>
              <a:t> içine lipit toplanması sebebiyle ince bir sitoplazma kitlesi tarafından çevrelenen çekirdek Ç) bir tarafa itilmiştir. Resmin ortasında dört yağ hücresinin arasında içinde bir eritrosit bulunan küçük bir kılcal damar kesiti görülmektedir.</a:t>
            </a:r>
          </a:p>
        </p:txBody>
      </p:sp>
      <p:sp>
        <p:nvSpPr>
          <p:cNvPr id="8199" name="Text Box 7"/>
          <p:cNvSpPr txBox="1">
            <a:spLocks noChangeArrowheads="1"/>
          </p:cNvSpPr>
          <p:nvPr/>
        </p:nvSpPr>
        <p:spPr bwMode="auto">
          <a:xfrm>
            <a:off x="6364288" y="3952875"/>
            <a:ext cx="308098" cy="369332"/>
          </a:xfrm>
          <a:prstGeom prst="rect">
            <a:avLst/>
          </a:prstGeom>
          <a:noFill/>
          <a:ln w="9525">
            <a:noFill/>
            <a:miter lim="800000"/>
            <a:headEnd/>
            <a:tailEnd/>
          </a:ln>
          <a:effectLst/>
        </p:spPr>
        <p:txBody>
          <a:bodyPr wrap="none">
            <a:spAutoFit/>
          </a:bodyPr>
          <a:lstStyle/>
          <a:p>
            <a:r>
              <a:rPr lang="tr-TR">
                <a:solidFill>
                  <a:srgbClr val="FFFFCC"/>
                </a:solidFill>
              </a:rPr>
              <a:t>Ç</a:t>
            </a:r>
          </a:p>
        </p:txBody>
      </p:sp>
      <p:sp>
        <p:nvSpPr>
          <p:cNvPr id="8200" name="Text Box 8"/>
          <p:cNvSpPr txBox="1">
            <a:spLocks noChangeArrowheads="1"/>
          </p:cNvSpPr>
          <p:nvPr/>
        </p:nvSpPr>
        <p:spPr bwMode="auto">
          <a:xfrm>
            <a:off x="7372350" y="3016251"/>
            <a:ext cx="603250" cy="366713"/>
          </a:xfrm>
          <a:prstGeom prst="rect">
            <a:avLst/>
          </a:prstGeom>
          <a:noFill/>
          <a:ln w="9525">
            <a:noFill/>
            <a:miter lim="800000"/>
            <a:headEnd/>
            <a:tailEnd/>
          </a:ln>
          <a:effectLst/>
        </p:spPr>
        <p:txBody>
          <a:bodyPr wrap="none">
            <a:spAutoFit/>
          </a:bodyPr>
          <a:lstStyle/>
          <a:p>
            <a:r>
              <a:rPr lang="tr-TR" i="1"/>
              <a:t>Lipit</a:t>
            </a:r>
          </a:p>
        </p:txBody>
      </p:sp>
    </p:spTree>
    <p:extLst>
      <p:ext uri="{BB962C8B-B14F-4D97-AF65-F5344CB8AC3E}">
        <p14:creationId xmlns:p14="http://schemas.microsoft.com/office/powerpoint/2010/main" val="16114075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4000" y="188640"/>
            <a:ext cx="9144000" cy="6669360"/>
          </a:xfrm>
        </p:spPr>
        <p:txBody>
          <a:bodyPr>
            <a:normAutofit/>
          </a:bodyPr>
          <a:lstStyle/>
          <a:p>
            <a:pPr>
              <a:buNone/>
            </a:pPr>
            <a:r>
              <a:rPr lang="tr-TR" dirty="0"/>
              <a:t>	</a:t>
            </a:r>
            <a:r>
              <a:rPr lang="en-US" dirty="0"/>
              <a:t>HISTOPHYSIOLOGY OF </a:t>
            </a:r>
            <a:r>
              <a:rPr lang="tr-TR" dirty="0"/>
              <a:t>THE CT</a:t>
            </a:r>
          </a:p>
          <a:p>
            <a:pPr>
              <a:buNone/>
            </a:pPr>
            <a:r>
              <a:rPr lang="tr-TR" dirty="0"/>
              <a:t>	</a:t>
            </a:r>
            <a:r>
              <a:rPr lang="en-US" dirty="0"/>
              <a:t>Functions of connective tissue</a:t>
            </a:r>
            <a:endParaRPr lang="tr-TR" dirty="0"/>
          </a:p>
          <a:p>
            <a:pPr>
              <a:buNone/>
            </a:pPr>
            <a:r>
              <a:rPr lang="tr-TR" dirty="0"/>
              <a:t>1)</a:t>
            </a:r>
            <a:r>
              <a:rPr lang="en-US" dirty="0"/>
              <a:t>Provides mechanical support</a:t>
            </a:r>
            <a:endParaRPr lang="tr-TR" dirty="0"/>
          </a:p>
          <a:p>
            <a:pPr>
              <a:buNone/>
            </a:pPr>
            <a:r>
              <a:rPr lang="tr-TR" dirty="0"/>
              <a:t>2)</a:t>
            </a:r>
            <a:r>
              <a:rPr lang="en-US" dirty="0"/>
              <a:t>Performs metabolite exchange between </a:t>
            </a:r>
            <a:r>
              <a:rPr lang="tr-TR" dirty="0" err="1"/>
              <a:t>tissues</a:t>
            </a:r>
            <a:r>
              <a:rPr lang="en-US" dirty="0"/>
              <a:t> and blood</a:t>
            </a:r>
            <a:endParaRPr lang="tr-TR" dirty="0"/>
          </a:p>
          <a:p>
            <a:pPr>
              <a:buNone/>
            </a:pPr>
            <a:r>
              <a:rPr lang="tr-TR" dirty="0"/>
              <a:t>3)</a:t>
            </a:r>
            <a:r>
              <a:rPr lang="en-US" dirty="0"/>
              <a:t>Energy deposits in fat tissue</a:t>
            </a:r>
            <a:endParaRPr lang="tr-TR" dirty="0"/>
          </a:p>
          <a:p>
            <a:pPr>
              <a:buNone/>
            </a:pPr>
            <a:r>
              <a:rPr lang="tr-TR" dirty="0"/>
              <a:t>4)</a:t>
            </a:r>
            <a:r>
              <a:rPr lang="en-US" dirty="0"/>
              <a:t>Protect your body against infections</a:t>
            </a:r>
            <a:endParaRPr lang="tr-TR" dirty="0"/>
          </a:p>
          <a:p>
            <a:pPr>
              <a:buNone/>
            </a:pPr>
            <a:r>
              <a:rPr lang="tr-TR" dirty="0"/>
              <a:t>5)</a:t>
            </a:r>
            <a:r>
              <a:rPr lang="en-US" dirty="0"/>
              <a:t>After the injuries, the area will be repaired</a:t>
            </a:r>
            <a:endParaRPr lang="tr-TR" dirty="0"/>
          </a:p>
          <a:p>
            <a:pPr>
              <a:buNone/>
            </a:pPr>
            <a:endParaRPr lang="tr-TR" dirty="0"/>
          </a:p>
        </p:txBody>
      </p:sp>
    </p:spTree>
    <p:extLst>
      <p:ext uri="{BB962C8B-B14F-4D97-AF65-F5344CB8AC3E}">
        <p14:creationId xmlns:p14="http://schemas.microsoft.com/office/powerpoint/2010/main" val="10105549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en-US" dirty="0"/>
              <a:t>Connective tissue plays a very important role in inflammation.</a:t>
            </a:r>
            <a:endParaRPr lang="tr-TR" dirty="0"/>
          </a:p>
          <a:p>
            <a:r>
              <a:rPr lang="en-US" dirty="0"/>
              <a:t>The inflammation usually develops in the connective tissue and includes all elements of the circulatory system.</a:t>
            </a:r>
            <a:endParaRPr lang="tr-TR" dirty="0"/>
          </a:p>
          <a:p>
            <a:r>
              <a:rPr lang="en-US" dirty="0"/>
              <a:t>When a bacterium or foreign chemical enters the wounded area of the body, </a:t>
            </a:r>
            <a:r>
              <a:rPr lang="tr-TR" dirty="0" err="1"/>
              <a:t>and</a:t>
            </a:r>
            <a:r>
              <a:rPr lang="tr-TR" dirty="0"/>
              <a:t> </a:t>
            </a:r>
            <a:r>
              <a:rPr lang="en-US" dirty="0"/>
              <a:t>the epithelial layer, which acts as a protective barrier, is also overcome, it reaches the connective tissue, </a:t>
            </a:r>
            <a:endParaRPr lang="tr-TR" dirty="0"/>
          </a:p>
          <a:p>
            <a:r>
              <a:rPr lang="tr-TR" dirty="0" err="1"/>
              <a:t>There</a:t>
            </a:r>
            <a:r>
              <a:rPr lang="tr-TR" dirty="0"/>
              <a:t>, </a:t>
            </a:r>
            <a:r>
              <a:rPr lang="en-US" dirty="0"/>
              <a:t>redness, swelling, temperature elevation and pain develop after a series of events.</a:t>
            </a:r>
            <a:endParaRPr lang="tr-TR" dirty="0"/>
          </a:p>
          <a:p>
            <a:endParaRPr lang="tr-TR" dirty="0"/>
          </a:p>
        </p:txBody>
      </p:sp>
    </p:spTree>
    <p:extLst>
      <p:ext uri="{BB962C8B-B14F-4D97-AF65-F5344CB8AC3E}">
        <p14:creationId xmlns:p14="http://schemas.microsoft.com/office/powerpoint/2010/main" val="20970196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69257" y="260648"/>
            <a:ext cx="10290629" cy="6336704"/>
          </a:xfrm>
        </p:spPr>
        <p:txBody>
          <a:bodyPr>
            <a:normAutofit/>
          </a:bodyPr>
          <a:lstStyle/>
          <a:p>
            <a:pPr>
              <a:buNone/>
            </a:pPr>
            <a:r>
              <a:rPr lang="tr-TR" dirty="0"/>
              <a:t>	</a:t>
            </a:r>
          </a:p>
          <a:p>
            <a:r>
              <a:rPr lang="en-US" dirty="0"/>
              <a:t>These events begin as follows: Histamine is released from mast cells as a result of tissue damage. </a:t>
            </a:r>
            <a:endParaRPr lang="tr-TR" dirty="0"/>
          </a:p>
          <a:p>
            <a:r>
              <a:rPr lang="en-US" dirty="0"/>
              <a:t>This enlarges the small vessels, increasing the blood flow rate, causing the area to blossom and increase the regional tissue temperature.</a:t>
            </a:r>
            <a:endParaRPr lang="tr-TR" dirty="0"/>
          </a:p>
          <a:p>
            <a:r>
              <a:rPr lang="en-US" dirty="0"/>
              <a:t>It also increases vascular permeability, causing fluid, fibrinogen and </a:t>
            </a:r>
            <a:r>
              <a:rPr lang="en-US" dirty="0" err="1"/>
              <a:t>immunoglobulins</a:t>
            </a:r>
            <a:r>
              <a:rPr lang="en-US" dirty="0"/>
              <a:t> to escape from the vein.</a:t>
            </a:r>
            <a:endParaRPr lang="tr-TR" dirty="0"/>
          </a:p>
          <a:p>
            <a:r>
              <a:rPr lang="en-US" dirty="0"/>
              <a:t>They form an edema in the tissue</a:t>
            </a:r>
            <a:r>
              <a:rPr lang="tr-TR" dirty="0"/>
              <a:t>, it</a:t>
            </a:r>
            <a:r>
              <a:rPr lang="en-US" dirty="0"/>
              <a:t> makes pain by putting pressure on the regional nerves. </a:t>
            </a:r>
            <a:endParaRPr lang="tr-TR" dirty="0"/>
          </a:p>
        </p:txBody>
      </p:sp>
    </p:spTree>
    <p:extLst>
      <p:ext uri="{BB962C8B-B14F-4D97-AF65-F5344CB8AC3E}">
        <p14:creationId xmlns:p14="http://schemas.microsoft.com/office/powerpoint/2010/main" val="1075925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30514" y="476673"/>
            <a:ext cx="9385966" cy="5967670"/>
          </a:xfrm>
        </p:spPr>
        <p:txBody>
          <a:bodyPr>
            <a:normAutofit/>
          </a:bodyPr>
          <a:lstStyle/>
          <a:p>
            <a:r>
              <a:rPr lang="en-US" dirty="0"/>
              <a:t>The fluid that flows into the tissue quickly blocks the tissue spaces and lymph vessels, preventing the bacteria from spreading through the body.</a:t>
            </a:r>
            <a:endParaRPr lang="tr-TR" dirty="0"/>
          </a:p>
          <a:p>
            <a:r>
              <a:rPr lang="en-US" dirty="0"/>
              <a:t>Leukocyte stimulating factor released from the </a:t>
            </a:r>
            <a:r>
              <a:rPr lang="en-US" dirty="0" err="1"/>
              <a:t>inflamatuar</a:t>
            </a:r>
            <a:r>
              <a:rPr lang="en-US" dirty="0"/>
              <a:t> area detected by leukocytes and then with other blood cells.</a:t>
            </a:r>
            <a:endParaRPr lang="tr-TR" dirty="0"/>
          </a:p>
          <a:p>
            <a:r>
              <a:rPr lang="en-US" dirty="0"/>
              <a:t>After about a day, the monocytes migrating to these tissues are transformed into macrophages and phagocytes</a:t>
            </a:r>
            <a:r>
              <a:rPr lang="tr-TR" dirty="0"/>
              <a:t>, </a:t>
            </a:r>
            <a:r>
              <a:rPr lang="en-US" dirty="0"/>
              <a:t>bacteria are killed and digested</a:t>
            </a:r>
            <a:endParaRPr lang="tr-TR" dirty="0"/>
          </a:p>
          <a:p>
            <a:r>
              <a:rPr lang="en-US" dirty="0"/>
              <a:t>As a result, the product of the battle between blood cells and bacteria, accumulates in the tissue. </a:t>
            </a:r>
            <a:endParaRPr lang="tr-TR" dirty="0"/>
          </a:p>
          <a:p>
            <a:r>
              <a:rPr lang="en-US" dirty="0"/>
              <a:t>Tissue fluid, bacteria, dead or dying leukocytes, or pustules of macrophages are  excreted </a:t>
            </a:r>
            <a:r>
              <a:rPr lang="tr-TR" dirty="0" err="1"/>
              <a:t>out</a:t>
            </a:r>
            <a:r>
              <a:rPr lang="tr-TR" dirty="0"/>
              <a:t> of t</a:t>
            </a:r>
            <a:r>
              <a:rPr lang="en-US" dirty="0"/>
              <a:t>he body </a:t>
            </a:r>
            <a:r>
              <a:rPr lang="tr-TR" dirty="0" err="1"/>
              <a:t>or</a:t>
            </a:r>
            <a:r>
              <a:rPr lang="tr-TR" dirty="0"/>
              <a:t> </a:t>
            </a:r>
            <a:r>
              <a:rPr lang="en-US" dirty="0"/>
              <a:t>via the mucous membranes </a:t>
            </a:r>
            <a:r>
              <a:rPr lang="tr-TR" dirty="0" err="1"/>
              <a:t>to</a:t>
            </a:r>
            <a:r>
              <a:rPr lang="tr-TR" dirty="0"/>
              <a:t> </a:t>
            </a:r>
            <a:r>
              <a:rPr lang="tr-TR" dirty="0" err="1"/>
              <a:t>the</a:t>
            </a:r>
            <a:r>
              <a:rPr lang="tr-TR" dirty="0"/>
              <a:t> </a:t>
            </a:r>
            <a:r>
              <a:rPr lang="en-US" dirty="0"/>
              <a:t> the digestive tract</a:t>
            </a:r>
            <a:endParaRPr lang="tr-TR" dirty="0"/>
          </a:p>
          <a:p>
            <a:endParaRPr lang="tr-TR" dirty="0"/>
          </a:p>
        </p:txBody>
      </p:sp>
    </p:spTree>
    <p:extLst>
      <p:ext uri="{BB962C8B-B14F-4D97-AF65-F5344CB8AC3E}">
        <p14:creationId xmlns:p14="http://schemas.microsoft.com/office/powerpoint/2010/main" val="1270091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838200" y="1268760"/>
            <a:ext cx="10120086" cy="4754670"/>
          </a:xfrm>
        </p:spPr>
        <p:txBody>
          <a:bodyPr>
            <a:normAutofit/>
          </a:bodyPr>
          <a:lstStyle/>
          <a:p>
            <a:pPr>
              <a:buNone/>
            </a:pPr>
            <a:r>
              <a:rPr lang="en-US" dirty="0"/>
              <a:t>Repair Function of Connective Tissue</a:t>
            </a:r>
            <a:endParaRPr lang="tr-TR" dirty="0"/>
          </a:p>
          <a:p>
            <a:r>
              <a:rPr lang="en-US" dirty="0"/>
              <a:t>The damaged area is repaired shortly with the ability</a:t>
            </a:r>
            <a:r>
              <a:rPr lang="tr-TR" dirty="0"/>
              <a:t> of </a:t>
            </a:r>
            <a:r>
              <a:rPr lang="en-US" dirty="0"/>
              <a:t> repair</a:t>
            </a:r>
            <a:r>
              <a:rPr lang="tr-TR" dirty="0"/>
              <a:t> in </a:t>
            </a:r>
            <a:r>
              <a:rPr lang="en-US" dirty="0"/>
              <a:t>fibroblasts cells </a:t>
            </a:r>
            <a:endParaRPr lang="tr-TR" dirty="0"/>
          </a:p>
          <a:p>
            <a:r>
              <a:rPr lang="en-US" dirty="0"/>
              <a:t>The heart is repaired by connective tissue after a heart attack.</a:t>
            </a:r>
            <a:endParaRPr lang="tr-TR" dirty="0"/>
          </a:p>
          <a:p>
            <a:r>
              <a:rPr lang="en-US" dirty="0"/>
              <a:t>There is no renewal after cell death in  highly differentiated muscle and nerve cells; </a:t>
            </a:r>
            <a:endParaRPr lang="tr-TR" dirty="0"/>
          </a:p>
          <a:p>
            <a:r>
              <a:rPr lang="en-US" dirty="0"/>
              <a:t>The region of the dead nerve cells are filled with </a:t>
            </a:r>
            <a:r>
              <a:rPr lang="en-US" dirty="0" err="1"/>
              <a:t>exracellular</a:t>
            </a:r>
            <a:r>
              <a:rPr lang="en-US" dirty="0"/>
              <a:t> </a:t>
            </a:r>
            <a:r>
              <a:rPr lang="en-US" dirty="0" err="1"/>
              <a:t>matrıxs</a:t>
            </a:r>
            <a:r>
              <a:rPr lang="en-US" dirty="0"/>
              <a:t> by connective tissues cells</a:t>
            </a:r>
            <a:endParaRPr lang="tr-TR" dirty="0"/>
          </a:p>
          <a:p>
            <a:endParaRPr lang="tr-TR" dirty="0"/>
          </a:p>
        </p:txBody>
      </p:sp>
    </p:spTree>
    <p:extLst>
      <p:ext uri="{BB962C8B-B14F-4D97-AF65-F5344CB8AC3E}">
        <p14:creationId xmlns:p14="http://schemas.microsoft.com/office/powerpoint/2010/main" val="44559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en-US" dirty="0"/>
              <a:t>These </a:t>
            </a:r>
            <a:r>
              <a:rPr lang="tr-TR" dirty="0" err="1"/>
              <a:t>gaps</a:t>
            </a:r>
            <a:r>
              <a:rPr lang="en-US" dirty="0"/>
              <a:t> may occasionally expand and contract depending on the amount of liquid in them. </a:t>
            </a:r>
            <a:endParaRPr lang="tr-TR" dirty="0"/>
          </a:p>
          <a:p>
            <a:r>
              <a:rPr lang="en-US" dirty="0"/>
              <a:t>This tissue is also called </a:t>
            </a:r>
            <a:r>
              <a:rPr lang="en-US" dirty="0" err="1"/>
              <a:t>areolar</a:t>
            </a:r>
            <a:r>
              <a:rPr lang="en-US" dirty="0"/>
              <a:t> tissue (areola = small space).</a:t>
            </a:r>
            <a:endParaRPr lang="tr-TR" dirty="0"/>
          </a:p>
          <a:p>
            <a:r>
              <a:rPr lang="en-US" dirty="0"/>
              <a:t>Loose connective tissue fills the spaces between the tissues and the muscles. </a:t>
            </a:r>
            <a:endParaRPr lang="tr-TR" dirty="0"/>
          </a:p>
          <a:p>
            <a:r>
              <a:rPr lang="en-US" dirty="0"/>
              <a:t>It lies under the epithelium layer and feeds it with  blood vessels</a:t>
            </a:r>
            <a:endParaRPr lang="tr-TR" dirty="0"/>
          </a:p>
          <a:p>
            <a:endParaRPr lang="tr-TR" dirty="0"/>
          </a:p>
          <a:p>
            <a:endParaRPr lang="tr-TR" dirty="0"/>
          </a:p>
        </p:txBody>
      </p:sp>
    </p:spTree>
    <p:extLst>
      <p:ext uri="{BB962C8B-B14F-4D97-AF65-F5344CB8AC3E}">
        <p14:creationId xmlns:p14="http://schemas.microsoft.com/office/powerpoint/2010/main" val="6147372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06399" y="912664"/>
            <a:ext cx="11059885" cy="5197850"/>
          </a:xfrm>
        </p:spPr>
        <p:txBody>
          <a:bodyPr>
            <a:normAutofit/>
          </a:bodyPr>
          <a:lstStyle/>
          <a:p>
            <a:pPr>
              <a:buNone/>
            </a:pPr>
            <a:r>
              <a:rPr lang="tr-TR" dirty="0"/>
              <a:t>	</a:t>
            </a:r>
          </a:p>
          <a:p>
            <a:r>
              <a:rPr lang="en-US" dirty="0"/>
              <a:t>Although detailed information on collagen fibril formation has been learned, there are also mechanisms for removing collagen when necessary.</a:t>
            </a:r>
            <a:endParaRPr lang="tr-TR" dirty="0"/>
          </a:p>
          <a:p>
            <a:r>
              <a:rPr lang="en-US" dirty="0"/>
              <a:t>The collagen fibrils are removed by the collagenase enzyme during the </a:t>
            </a:r>
            <a:r>
              <a:rPr lang="en-US" dirty="0" err="1"/>
              <a:t>dejeneration</a:t>
            </a:r>
            <a:r>
              <a:rPr lang="en-US" dirty="0"/>
              <a:t> of the bone.</a:t>
            </a:r>
            <a:endParaRPr lang="tr-TR" dirty="0"/>
          </a:p>
        </p:txBody>
      </p:sp>
    </p:spTree>
    <p:extLst>
      <p:ext uri="{BB962C8B-B14F-4D97-AF65-F5344CB8AC3E}">
        <p14:creationId xmlns:p14="http://schemas.microsoft.com/office/powerpoint/2010/main" val="159475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646" y="620688"/>
            <a:ext cx="10128354" cy="5750132"/>
          </a:xfrm>
        </p:spPr>
        <p:txBody>
          <a:bodyPr>
            <a:normAutofit/>
          </a:bodyPr>
          <a:lstStyle/>
          <a:p>
            <a:r>
              <a:rPr lang="en-US" dirty="0"/>
              <a:t>It forms the structure of serous membranes such as peritoneum, pleura and pericardium. </a:t>
            </a:r>
            <a:endParaRPr lang="tr-TR" dirty="0"/>
          </a:p>
          <a:p>
            <a:r>
              <a:rPr lang="en-US" dirty="0"/>
              <a:t>They fill the spaces between the veins and the nerves.</a:t>
            </a:r>
            <a:endParaRPr lang="tr-TR" dirty="0"/>
          </a:p>
          <a:p>
            <a:r>
              <a:rPr lang="en-US" b="1" dirty="0"/>
              <a:t>Collagen, elastic</a:t>
            </a:r>
            <a:r>
              <a:rPr lang="en-US" dirty="0"/>
              <a:t>, and reticular fibrils are present in the </a:t>
            </a:r>
            <a:r>
              <a:rPr lang="tr-TR" dirty="0" err="1"/>
              <a:t>extra</a:t>
            </a:r>
            <a:r>
              <a:rPr lang="tr-TR" dirty="0"/>
              <a:t> </a:t>
            </a:r>
            <a:r>
              <a:rPr lang="tr-TR" dirty="0" err="1"/>
              <a:t>cellular</a:t>
            </a:r>
            <a:r>
              <a:rPr lang="tr-TR" dirty="0"/>
              <a:t> </a:t>
            </a:r>
            <a:r>
              <a:rPr lang="tr-TR" dirty="0" err="1"/>
              <a:t>area</a:t>
            </a:r>
            <a:r>
              <a:rPr lang="tr-TR" dirty="0"/>
              <a:t>.</a:t>
            </a:r>
          </a:p>
          <a:p>
            <a:r>
              <a:rPr lang="tr-TR" dirty="0"/>
              <a:t>I</a:t>
            </a:r>
            <a:r>
              <a:rPr lang="en-US" dirty="0"/>
              <a:t>t is not resistant to stretching and drawing. </a:t>
            </a:r>
            <a:endParaRPr lang="tr-TR" dirty="0"/>
          </a:p>
          <a:p>
            <a:r>
              <a:rPr lang="tr-TR" dirty="0" err="1"/>
              <a:t>In</a:t>
            </a:r>
            <a:r>
              <a:rPr lang="tr-TR" dirty="0"/>
              <a:t> </a:t>
            </a:r>
            <a:r>
              <a:rPr lang="en-US" dirty="0"/>
              <a:t>general, it supports the tissues and organs and is responsible for feeding, repairing and protecting them.</a:t>
            </a:r>
            <a:endParaRPr lang="tr-TR" dirty="0"/>
          </a:p>
          <a:p>
            <a:r>
              <a:rPr lang="en-US" dirty="0"/>
              <a:t>It is useful for regeneration and repair of tissues such as inflammation and injury.</a:t>
            </a:r>
            <a:endParaRPr lang="tr-TR" dirty="0"/>
          </a:p>
        </p:txBody>
      </p:sp>
    </p:spTree>
    <p:extLst>
      <p:ext uri="{BB962C8B-B14F-4D97-AF65-F5344CB8AC3E}">
        <p14:creationId xmlns:p14="http://schemas.microsoft.com/office/powerpoint/2010/main" val="34466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lowctl4"/>
          <p:cNvPicPr>
            <a:picLocks noChangeAspect="1" noChangeArrowheads="1"/>
          </p:cNvPicPr>
          <p:nvPr/>
        </p:nvPicPr>
        <p:blipFill>
          <a:blip r:embed="rId2" cstate="print"/>
          <a:srcRect t="4820"/>
          <a:stretch>
            <a:fillRect/>
          </a:stretch>
        </p:blipFill>
        <p:spPr bwMode="auto">
          <a:xfrm>
            <a:off x="1703389" y="115889"/>
            <a:ext cx="8713787" cy="6219825"/>
          </a:xfrm>
          <a:prstGeom prst="rect">
            <a:avLst/>
          </a:prstGeom>
          <a:noFill/>
          <a:ln w="9525">
            <a:noFill/>
            <a:miter lim="800000"/>
            <a:headEnd/>
            <a:tailEnd/>
          </a:ln>
        </p:spPr>
      </p:pic>
      <p:sp>
        <p:nvSpPr>
          <p:cNvPr id="83974" name="Text Box 6"/>
          <p:cNvSpPr txBox="1">
            <a:spLocks noChangeArrowheads="1"/>
          </p:cNvSpPr>
          <p:nvPr/>
        </p:nvSpPr>
        <p:spPr bwMode="auto">
          <a:xfrm>
            <a:off x="1920875" y="6308726"/>
            <a:ext cx="8135938" cy="523220"/>
          </a:xfrm>
          <a:prstGeom prst="rect">
            <a:avLst/>
          </a:prstGeom>
          <a:noFill/>
          <a:ln w="9525">
            <a:noFill/>
            <a:miter lim="800000"/>
            <a:headEnd/>
            <a:tailEnd/>
          </a:ln>
          <a:effectLst/>
        </p:spPr>
        <p:txBody>
          <a:bodyPr>
            <a:spAutoFit/>
          </a:bodyPr>
          <a:lstStyle/>
          <a:p>
            <a:pPr eaLnBrk="1" hangingPunct="1"/>
            <a:r>
              <a:rPr lang="tr-TR" sz="2800" dirty="0" err="1">
                <a:latin typeface="Monotype Corsiva" pitchFamily="66" charset="0"/>
              </a:rPr>
              <a:t>Loose</a:t>
            </a:r>
            <a:r>
              <a:rPr lang="tr-TR" sz="2800" dirty="0">
                <a:latin typeface="Monotype Corsiva" pitchFamily="66" charset="0"/>
              </a:rPr>
              <a:t> CT </a:t>
            </a:r>
            <a:r>
              <a:rPr lang="tr-TR" sz="2800" dirty="0" err="1">
                <a:latin typeface="Monotype Corsiva" pitchFamily="66" charset="0"/>
              </a:rPr>
              <a:t>fibers</a:t>
            </a:r>
            <a:r>
              <a:rPr lang="tr-TR" sz="2800" dirty="0">
                <a:latin typeface="Monotype Corsiva" pitchFamily="66" charset="0"/>
              </a:rPr>
              <a:t> </a:t>
            </a:r>
            <a:r>
              <a:rPr lang="tr-TR" sz="2800" dirty="0" err="1">
                <a:latin typeface="Monotype Corsiva" pitchFamily="66" charset="0"/>
              </a:rPr>
              <a:t>and</a:t>
            </a:r>
            <a:r>
              <a:rPr lang="tr-TR" sz="2800" dirty="0">
                <a:latin typeface="Monotype Corsiva" pitchFamily="66" charset="0"/>
              </a:rPr>
              <a:t> </a:t>
            </a:r>
            <a:r>
              <a:rPr lang="tr-TR" sz="2800" dirty="0" err="1">
                <a:latin typeface="Monotype Corsiva" pitchFamily="66" charset="0"/>
              </a:rPr>
              <a:t>cells</a:t>
            </a:r>
            <a:endParaRPr lang="tr-TR" sz="2800" dirty="0">
              <a:latin typeface="Monotype Corsiva" pitchFamily="66" charset="0"/>
            </a:endParaRPr>
          </a:p>
        </p:txBody>
      </p:sp>
      <p:sp>
        <p:nvSpPr>
          <p:cNvPr id="83975" name="Text Box 7"/>
          <p:cNvSpPr txBox="1">
            <a:spLocks noChangeArrowheads="1"/>
          </p:cNvSpPr>
          <p:nvPr/>
        </p:nvSpPr>
        <p:spPr bwMode="auto">
          <a:xfrm rot="-473519">
            <a:off x="3648075" y="5059363"/>
            <a:ext cx="1208088" cy="457200"/>
          </a:xfrm>
          <a:prstGeom prst="rect">
            <a:avLst/>
          </a:prstGeom>
          <a:noFill/>
          <a:ln w="9525">
            <a:noFill/>
            <a:miter lim="800000"/>
            <a:headEnd/>
            <a:tailEnd/>
          </a:ln>
          <a:effectLst/>
        </p:spPr>
        <p:txBody>
          <a:bodyPr wrap="none">
            <a:spAutoFit/>
          </a:bodyPr>
          <a:lstStyle/>
          <a:p>
            <a:pPr eaLnBrk="1" hangingPunct="1"/>
            <a:r>
              <a:rPr lang="tr-TR" sz="2400">
                <a:solidFill>
                  <a:srgbClr val="006600"/>
                </a:solidFill>
                <a:latin typeface="Monotype Corsiva" pitchFamily="66" charset="0"/>
              </a:rPr>
              <a:t>Makrofaj</a:t>
            </a:r>
          </a:p>
        </p:txBody>
      </p:sp>
      <p:sp>
        <p:nvSpPr>
          <p:cNvPr id="83977" name="Text Box 9"/>
          <p:cNvSpPr txBox="1">
            <a:spLocks noChangeArrowheads="1"/>
          </p:cNvSpPr>
          <p:nvPr/>
        </p:nvSpPr>
        <p:spPr bwMode="auto">
          <a:xfrm rot="-355837">
            <a:off x="6816726" y="4292600"/>
            <a:ext cx="1147763" cy="457200"/>
          </a:xfrm>
          <a:prstGeom prst="rect">
            <a:avLst/>
          </a:prstGeom>
          <a:noFill/>
          <a:ln w="9525">
            <a:noFill/>
            <a:miter lim="800000"/>
            <a:headEnd/>
            <a:tailEnd/>
          </a:ln>
          <a:effectLst/>
        </p:spPr>
        <p:txBody>
          <a:bodyPr wrap="none">
            <a:spAutoFit/>
          </a:bodyPr>
          <a:lstStyle/>
          <a:p>
            <a:pPr eaLnBrk="1" hangingPunct="1"/>
            <a:r>
              <a:rPr lang="tr-TR" sz="2400">
                <a:solidFill>
                  <a:srgbClr val="0000FF"/>
                </a:solidFill>
                <a:latin typeface="Monotype Corsiva" pitchFamily="66" charset="0"/>
              </a:rPr>
              <a:t>Kollagen</a:t>
            </a:r>
          </a:p>
        </p:txBody>
      </p:sp>
      <p:sp>
        <p:nvSpPr>
          <p:cNvPr id="83978" name="Text Box 10"/>
          <p:cNvSpPr txBox="1">
            <a:spLocks noChangeArrowheads="1"/>
          </p:cNvSpPr>
          <p:nvPr/>
        </p:nvSpPr>
        <p:spPr bwMode="auto">
          <a:xfrm rot="-46129094">
            <a:off x="1522414" y="3155434"/>
            <a:ext cx="1406525" cy="369332"/>
          </a:xfrm>
          <a:prstGeom prst="rect">
            <a:avLst/>
          </a:prstGeom>
          <a:solidFill>
            <a:srgbClr val="FFFFCC"/>
          </a:solidFill>
          <a:ln w="9525">
            <a:noFill/>
            <a:miter lim="800000"/>
            <a:headEnd/>
            <a:tailEnd/>
          </a:ln>
          <a:effectLst/>
        </p:spPr>
        <p:txBody>
          <a:bodyPr>
            <a:spAutoFit/>
          </a:bodyPr>
          <a:lstStyle/>
          <a:p>
            <a:pPr eaLnBrk="1" hangingPunct="1"/>
            <a:r>
              <a:rPr lang="tr-TR" b="1">
                <a:solidFill>
                  <a:srgbClr val="FF0000"/>
                </a:solidFill>
                <a:latin typeface="Monotype Corsiva" pitchFamily="66" charset="0"/>
              </a:rPr>
              <a:t>Elastik teller</a:t>
            </a:r>
          </a:p>
        </p:txBody>
      </p:sp>
      <p:sp>
        <p:nvSpPr>
          <p:cNvPr id="83979" name="Text Box 11"/>
          <p:cNvSpPr txBox="1">
            <a:spLocks noChangeArrowheads="1"/>
          </p:cNvSpPr>
          <p:nvPr/>
        </p:nvSpPr>
        <p:spPr bwMode="auto">
          <a:xfrm rot="-1688427">
            <a:off x="2249916" y="1461571"/>
            <a:ext cx="1027845" cy="369332"/>
          </a:xfrm>
          <a:prstGeom prst="rect">
            <a:avLst/>
          </a:prstGeom>
          <a:solidFill>
            <a:srgbClr val="FFFFCC"/>
          </a:solidFill>
          <a:ln w="9525">
            <a:noFill/>
            <a:miter lim="800000"/>
            <a:headEnd/>
            <a:tailEnd/>
          </a:ln>
          <a:effectLst/>
        </p:spPr>
        <p:txBody>
          <a:bodyPr wrap="none">
            <a:spAutoFit/>
          </a:bodyPr>
          <a:lstStyle/>
          <a:p>
            <a:pPr eaLnBrk="1" hangingPunct="1"/>
            <a:r>
              <a:rPr lang="tr-TR" b="1">
                <a:solidFill>
                  <a:srgbClr val="9900CC"/>
                </a:solidFill>
                <a:latin typeface="Monotype Corsiva" pitchFamily="66" charset="0"/>
              </a:rPr>
              <a:t>Fibroblast</a:t>
            </a:r>
          </a:p>
        </p:txBody>
      </p:sp>
      <p:sp>
        <p:nvSpPr>
          <p:cNvPr id="83981" name="Rectangle 13"/>
          <p:cNvSpPr>
            <a:spLocks noChangeArrowheads="1"/>
          </p:cNvSpPr>
          <p:nvPr/>
        </p:nvSpPr>
        <p:spPr bwMode="auto">
          <a:xfrm rot="-650208">
            <a:off x="8904288" y="5006976"/>
            <a:ext cx="1200150" cy="366713"/>
          </a:xfrm>
          <a:prstGeom prst="rect">
            <a:avLst/>
          </a:prstGeom>
          <a:solidFill>
            <a:srgbClr val="FFFFCC"/>
          </a:solidFill>
          <a:ln w="9525">
            <a:noFill/>
            <a:miter lim="800000"/>
            <a:headEnd/>
            <a:tailEnd/>
          </a:ln>
          <a:effectLst/>
        </p:spPr>
        <p:txBody>
          <a:bodyPr wrap="none">
            <a:spAutoFit/>
          </a:bodyPr>
          <a:lstStyle/>
          <a:p>
            <a:pPr eaLnBrk="1" hangingPunct="1"/>
            <a:r>
              <a:rPr lang="tr-TR" b="1">
                <a:solidFill>
                  <a:srgbClr val="9900CC"/>
                </a:solidFill>
                <a:latin typeface="Times New Roman" pitchFamily="18" charset="0"/>
              </a:rPr>
              <a:t>Fibroblast</a:t>
            </a:r>
          </a:p>
        </p:txBody>
      </p:sp>
    </p:spTree>
    <p:extLst>
      <p:ext uri="{BB962C8B-B14F-4D97-AF65-F5344CB8AC3E}">
        <p14:creationId xmlns:p14="http://schemas.microsoft.com/office/powerpoint/2010/main" val="1464045596"/>
      </p:ext>
    </p:extLst>
  </p:cSld>
  <p:clrMapOvr>
    <a:masterClrMapping/>
  </p:clrMapOvr>
</p:sld>
</file>

<file path=ppt/theme/theme1.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3543</Words>
  <Application>Microsoft Macintosh PowerPoint</Application>
  <PresentationFormat>Geniş ekran</PresentationFormat>
  <Paragraphs>293</Paragraphs>
  <Slides>70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70</vt:i4>
      </vt:variant>
    </vt:vector>
  </HeadingPairs>
  <TitlesOfParts>
    <vt:vector size="77" baseType="lpstr">
      <vt:lpstr>Arial</vt:lpstr>
      <vt:lpstr>Calibri</vt:lpstr>
      <vt:lpstr>Calibri Light</vt:lpstr>
      <vt:lpstr>Monotype Corsiva</vt:lpstr>
      <vt:lpstr>Times New Roman</vt:lpstr>
      <vt:lpstr>Wingdings</vt:lpstr>
      <vt:lpstr>Office Teması</vt:lpstr>
      <vt:lpstr>Connective Tissue</vt:lpstr>
      <vt:lpstr>PowerPoint Sunusu</vt:lpstr>
      <vt:lpstr>Classes of Connective Tissue</vt:lpstr>
      <vt:lpstr>PowerPoint Sunusu</vt:lpstr>
      <vt:lpstr>PowerPoint Sunusu</vt:lpstr>
      <vt:lpstr>Loose Connective Tissue</vt:lpstr>
      <vt:lpstr>PowerPoint Sunusu</vt:lpstr>
      <vt:lpstr>PowerPoint Sunusu</vt:lpstr>
      <vt:lpstr>PowerPoint Sunusu</vt:lpstr>
      <vt:lpstr>PowerPoint Sunusu</vt:lpstr>
      <vt:lpstr>PowerPoint Sunusu</vt:lpstr>
      <vt:lpstr>PowerPoint Sunusu</vt:lpstr>
      <vt:lpstr>Dense Connective Tissue</vt:lpstr>
      <vt:lpstr>Dense Irregular CT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2-Reticular Connective Tissue</vt:lpstr>
      <vt:lpstr>PowerPoint Sunusu</vt:lpstr>
      <vt:lpstr>PowerPoint Sunusu</vt:lpstr>
      <vt:lpstr>PowerPoint Sunusu</vt:lpstr>
      <vt:lpstr>PowerPoint Sunusu</vt:lpstr>
      <vt:lpstr>PowerPoint Sunusu</vt:lpstr>
      <vt:lpstr>PowerPoint Sunusu</vt:lpstr>
      <vt:lpstr>PowerPoint Sunusu</vt:lpstr>
      <vt:lpstr>PowerPoint Sunusu</vt:lpstr>
      <vt:lpstr>White adipose tissue in paraffin section</vt:lpstr>
      <vt:lpstr>PowerPoint Sunusu</vt:lpstr>
      <vt:lpstr>PowerPoint Sunusu</vt:lpstr>
      <vt:lpstr>Mühür yüzük modeli(yağ doku)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Connective Tissue</dc:title>
  <dc:creator>Microsoft Office Kullanıcısı</dc:creator>
  <cp:lastModifiedBy>Microsoft Office User</cp:lastModifiedBy>
  <cp:revision>22</cp:revision>
  <dcterms:created xsi:type="dcterms:W3CDTF">2020-03-30T23:22:54Z</dcterms:created>
  <dcterms:modified xsi:type="dcterms:W3CDTF">2021-03-30T07:09:09Z</dcterms:modified>
</cp:coreProperties>
</file>