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256" r:id="rId2"/>
    <p:sldId id="257" r:id="rId3"/>
    <p:sldId id="404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EE3C5-6E6B-44E9-9CED-6DCB16326A99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D83C295-E34F-41AE-A65A-ABADC30C03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1638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EE3C5-6E6B-44E9-9CED-6DCB16326A99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D83C295-E34F-41AE-A65A-ABADC30C03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4055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EE3C5-6E6B-44E9-9CED-6DCB16326A99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D83C295-E34F-41AE-A65A-ABADC30C03BF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428469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EE3C5-6E6B-44E9-9CED-6DCB16326A99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D83C295-E34F-41AE-A65A-ABADC30C03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27789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EE3C5-6E6B-44E9-9CED-6DCB16326A99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D83C295-E34F-41AE-A65A-ABADC30C03BF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883605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EE3C5-6E6B-44E9-9CED-6DCB16326A99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D83C295-E34F-41AE-A65A-ABADC30C03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94109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EE3C5-6E6B-44E9-9CED-6DCB16326A99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3C295-E34F-41AE-A65A-ABADC30C03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822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EE3C5-6E6B-44E9-9CED-6DCB16326A99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3C295-E34F-41AE-A65A-ABADC30C03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390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EE3C5-6E6B-44E9-9CED-6DCB16326A99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3C295-E34F-41AE-A65A-ABADC30C03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7096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EE3C5-6E6B-44E9-9CED-6DCB16326A99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D83C295-E34F-41AE-A65A-ABADC30C03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227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EE3C5-6E6B-44E9-9CED-6DCB16326A99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D83C295-E34F-41AE-A65A-ABADC30C03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237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EE3C5-6E6B-44E9-9CED-6DCB16326A99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D83C295-E34F-41AE-A65A-ABADC30C03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6184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EE3C5-6E6B-44E9-9CED-6DCB16326A99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3C295-E34F-41AE-A65A-ABADC30C03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9191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EE3C5-6E6B-44E9-9CED-6DCB16326A99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3C295-E34F-41AE-A65A-ABADC30C03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2900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EE3C5-6E6B-44E9-9CED-6DCB16326A99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3C295-E34F-41AE-A65A-ABADC30C03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177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EE3C5-6E6B-44E9-9CED-6DCB16326A99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D83C295-E34F-41AE-A65A-ABADC30C03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0106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DEE3C5-6E6B-44E9-9CED-6DCB16326A99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D83C295-E34F-41AE-A65A-ABADC30C03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1806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30770" y="5909203"/>
            <a:ext cx="4963887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231F20"/>
                </a:solidFill>
                <a:latin typeface="Times-Roman"/>
              </a:rPr>
              <a:t>Estrogens and </a:t>
            </a:r>
            <a:r>
              <a:rPr lang="en-US" sz="3200" dirty="0" err="1" smtClean="0">
                <a:solidFill>
                  <a:srgbClr val="231F20"/>
                </a:solidFill>
                <a:latin typeface="Times-Roman"/>
              </a:rPr>
              <a:t>Progestins</a:t>
            </a:r>
            <a:endParaRPr lang="en-US" sz="3200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537658" y="312085"/>
            <a:ext cx="4106487" cy="5978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inherit"/>
              </a:rPr>
              <a:t>Östrojenler ve </a:t>
            </a:r>
            <a:r>
              <a:rPr kumimoji="0" lang="tr-TR" altLang="tr-TR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inherit"/>
              </a:rPr>
              <a:t>Progestinler</a:t>
            </a:r>
            <a:r>
              <a:rPr kumimoji="0" lang="tr-TR" altLang="tr-TR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endParaRPr kumimoji="0" lang="tr-TR" altLang="tr-TR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15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4728" y="3998640"/>
            <a:ext cx="11570129" cy="246221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400" b="1" dirty="0">
                <a:solidFill>
                  <a:srgbClr val="5F799C"/>
                </a:solidFill>
                <a:latin typeface="OfficinaSans-Bold"/>
              </a:rPr>
              <a:t>Physiological and Pharmacological Actions</a:t>
            </a:r>
            <a:br>
              <a:rPr lang="en-US" sz="1400" b="1" dirty="0">
                <a:solidFill>
                  <a:srgbClr val="5F799C"/>
                </a:solidFill>
                <a:latin typeface="OfficinaSans-Bold"/>
              </a:rPr>
            </a:br>
            <a:r>
              <a:rPr lang="en-US" sz="1400" b="1" dirty="0">
                <a:solidFill>
                  <a:srgbClr val="5F799C"/>
                </a:solidFill>
                <a:latin typeface="OfficinaSans-Bold"/>
              </a:rPr>
              <a:t>Developmental Actions</a:t>
            </a:r>
            <a:r>
              <a:rPr lang="en-US" sz="1400" b="1" dirty="0" smtClean="0">
                <a:solidFill>
                  <a:srgbClr val="5F799C"/>
                </a:solidFill>
                <a:latin typeface="OfficinaSans-Bold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400" b="1" dirty="0" smtClean="0">
                <a:solidFill>
                  <a:srgbClr val="5F799C"/>
                </a:solidFill>
                <a:latin typeface="OfficinaSans-Bold"/>
              </a:rPr>
              <a:t> 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Estrogens are largely responsible for pubertal changes in girls and secondary </a:t>
            </a:r>
            <a:r>
              <a:rPr lang="en-US" sz="1400" dirty="0" smtClean="0">
                <a:solidFill>
                  <a:srgbClr val="231F20"/>
                </a:solidFill>
                <a:latin typeface="Times-Roman"/>
              </a:rPr>
              <a:t>sexual characteristics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. They cause growth and development </a:t>
            </a:r>
            <a:r>
              <a:rPr lang="en-US" sz="1400" dirty="0" smtClean="0">
                <a:solidFill>
                  <a:srgbClr val="231F20"/>
                </a:solidFill>
                <a:latin typeface="Times-Roman"/>
              </a:rPr>
              <a:t>of the 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vagina, uterus, and fallopian tubes, and contribute to</a:t>
            </a:r>
            <a:br>
              <a:rPr lang="en-US" sz="1400" dirty="0">
                <a:solidFill>
                  <a:srgbClr val="231F20"/>
                </a:solidFill>
                <a:latin typeface="Times-Roman"/>
              </a:rPr>
            </a:br>
            <a:r>
              <a:rPr lang="en-US" sz="1400" dirty="0">
                <a:solidFill>
                  <a:srgbClr val="231F20"/>
                </a:solidFill>
                <a:latin typeface="Times-Roman"/>
              </a:rPr>
              <a:t>breast enlargement. </a:t>
            </a:r>
            <a:endParaRPr lang="en-US" sz="1400" dirty="0" smtClean="0">
              <a:solidFill>
                <a:srgbClr val="231F20"/>
              </a:solidFill>
              <a:latin typeface="Times-Roman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400" dirty="0" smtClean="0">
                <a:solidFill>
                  <a:srgbClr val="231F20"/>
                </a:solidFill>
                <a:latin typeface="Times-Roman"/>
              </a:rPr>
              <a:t>They 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also contribute to molding </a:t>
            </a:r>
            <a:r>
              <a:rPr lang="en-US" sz="1400" dirty="0" smtClean="0">
                <a:solidFill>
                  <a:srgbClr val="231F20"/>
                </a:solidFill>
                <a:latin typeface="Times-Roman"/>
              </a:rPr>
              <a:t>the body 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contours, shaping the skeleton, and causing </a:t>
            </a:r>
            <a:r>
              <a:rPr lang="en-US" sz="1400" dirty="0" smtClean="0">
                <a:solidFill>
                  <a:srgbClr val="231F20"/>
                </a:solidFill>
                <a:latin typeface="Times-Roman"/>
              </a:rPr>
              <a:t>the pubertal 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growth spurt of the long bones and </a:t>
            </a:r>
            <a:r>
              <a:rPr lang="en-US" sz="1400" dirty="0" smtClean="0">
                <a:solidFill>
                  <a:srgbClr val="231F20"/>
                </a:solidFill>
                <a:latin typeface="Times-Roman"/>
              </a:rPr>
              <a:t>epiphyseal closure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. </a:t>
            </a:r>
            <a:endParaRPr lang="en-US" sz="1400" dirty="0" smtClean="0">
              <a:solidFill>
                <a:srgbClr val="231F20"/>
              </a:solidFill>
              <a:latin typeface="Times-Roman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400" dirty="0" smtClean="0">
                <a:solidFill>
                  <a:srgbClr val="231F20"/>
                </a:solidFill>
                <a:latin typeface="Times-Roman"/>
              </a:rPr>
              <a:t>Growth 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of axillary and pubic hair, pigmentation of the genital region, and the regional pigmentation of the nipples and areolae that occur after the </a:t>
            </a:r>
            <a:r>
              <a:rPr lang="en-US" sz="1400" dirty="0" smtClean="0">
                <a:solidFill>
                  <a:srgbClr val="231F20"/>
                </a:solidFill>
                <a:latin typeface="Times-Roman"/>
              </a:rPr>
              <a:t>first trimester 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of pregnancy are also estrogenic actions.</a:t>
            </a:r>
            <a:br>
              <a:rPr lang="en-US" sz="1400" dirty="0">
                <a:solidFill>
                  <a:srgbClr val="231F20"/>
                </a:solidFill>
                <a:latin typeface="Times-Roman"/>
              </a:rPr>
            </a:br>
            <a:r>
              <a:rPr lang="en-US" sz="1400" dirty="0">
                <a:solidFill>
                  <a:srgbClr val="231F20"/>
                </a:solidFill>
                <a:latin typeface="Times-Roman"/>
              </a:rPr>
              <a:t>Androgens may also play a secondary role in </a:t>
            </a:r>
            <a:r>
              <a:rPr lang="en-US" sz="1400" dirty="0" smtClean="0">
                <a:solidFill>
                  <a:srgbClr val="231F20"/>
                </a:solidFill>
                <a:latin typeface="Times-Roman"/>
              </a:rPr>
              <a:t>female</a:t>
            </a:r>
            <a:r>
              <a:rPr lang="tr-TR" sz="1400" dirty="0" smtClean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sz="1400" dirty="0" smtClean="0">
                <a:solidFill>
                  <a:srgbClr val="231F20"/>
                </a:solidFill>
                <a:latin typeface="Times-Roman"/>
              </a:rPr>
              <a:t>sexual development.</a:t>
            </a:r>
            <a:r>
              <a:rPr lang="en-US" sz="1400" dirty="0" smtClean="0"/>
              <a:t> </a:t>
            </a:r>
            <a:r>
              <a:rPr lang="en-US" sz="1400" dirty="0"/>
              <a:t/>
            </a:r>
            <a:br>
              <a:rPr lang="en-US" sz="1400" dirty="0"/>
            </a:br>
            <a:endParaRPr lang="en-US" sz="1400" dirty="0"/>
          </a:p>
        </p:txBody>
      </p:sp>
      <p:sp>
        <p:nvSpPr>
          <p:cNvPr id="3" name="Rectangle 2"/>
          <p:cNvSpPr/>
          <p:nvPr/>
        </p:nvSpPr>
        <p:spPr>
          <a:xfrm>
            <a:off x="314728" y="116567"/>
            <a:ext cx="6343768" cy="230832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err="1">
                <a:solidFill>
                  <a:srgbClr val="FF0000"/>
                </a:solidFill>
                <a:latin typeface="arial" panose="020B0604020202020204" pitchFamily="34" charset="0"/>
              </a:rPr>
              <a:t>Fizyolojik</a:t>
            </a:r>
            <a:r>
              <a:rPr lang="en-US" sz="12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FF0000"/>
                </a:solidFill>
                <a:latin typeface="arial" panose="020B0604020202020204" pitchFamily="34" charset="0"/>
              </a:rPr>
              <a:t>ve</a:t>
            </a:r>
            <a:r>
              <a:rPr lang="en-US" sz="12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FF0000"/>
                </a:solidFill>
                <a:latin typeface="arial" panose="020B0604020202020204" pitchFamily="34" charset="0"/>
              </a:rPr>
              <a:t>Farmakolojik</a:t>
            </a:r>
            <a:r>
              <a:rPr lang="en-US" sz="12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tr-TR" sz="12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Etkileri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200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Östrojenler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k</a:t>
            </a:r>
            <a:r>
              <a:rPr lang="tr-TR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adın</a:t>
            </a:r>
            <a:r>
              <a:rPr lang="en-US" sz="12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larda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pubertal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değişikliklerden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ve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ikincil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cinsel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özelliklerden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büyük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ölçüde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sorumludur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Vajina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, uterus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ve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fallop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tüplerinin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büyümesine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ve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gelişmesine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neden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olurlar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ve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meme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genişlemesine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katkıda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bulunurlar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Ayrıca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vücut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hatlarını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şekillendirmeye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iskeleti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şekillendirmeye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ve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uzun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kemiklerin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ve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epifiz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kapanmasının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pubertal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büyümesine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neden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olmasına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katkıda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bulunurlar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Androjenler</a:t>
            </a:r>
            <a:r>
              <a:rPr lang="en-US" sz="1200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ayrıca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kadın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cinsel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gelişiminde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ikincil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bir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rol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oynayabilir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6805847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6942" y="3239658"/>
            <a:ext cx="4923146" cy="33239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5F799C"/>
                </a:solidFill>
                <a:latin typeface="OfficinaSans-Bold"/>
              </a:rPr>
              <a:t>Metabolic Effects. 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Estrogens affect many tissues and</a:t>
            </a:r>
            <a:br>
              <a:rPr lang="en-US" sz="1400" dirty="0">
                <a:solidFill>
                  <a:srgbClr val="231F20"/>
                </a:solidFill>
                <a:latin typeface="Times-Roman"/>
              </a:rPr>
            </a:br>
            <a:r>
              <a:rPr lang="en-US" sz="1400" dirty="0">
                <a:solidFill>
                  <a:srgbClr val="231F20"/>
                </a:solidFill>
                <a:latin typeface="Times-Roman"/>
              </a:rPr>
              <a:t>have many metabolic actions in humans and animals. It</a:t>
            </a:r>
            <a:br>
              <a:rPr lang="en-US" sz="1400" dirty="0">
                <a:solidFill>
                  <a:srgbClr val="231F20"/>
                </a:solidFill>
                <a:latin typeface="Times-Roman"/>
              </a:rPr>
            </a:br>
            <a:r>
              <a:rPr lang="en-US" sz="1400" dirty="0">
                <a:solidFill>
                  <a:srgbClr val="231F20"/>
                </a:solidFill>
                <a:latin typeface="Times-Roman"/>
              </a:rPr>
              <a:t>is not clear in all cases if effects result directly from</a:t>
            </a:r>
            <a:br>
              <a:rPr lang="en-US" sz="1400" dirty="0">
                <a:solidFill>
                  <a:srgbClr val="231F20"/>
                </a:solidFill>
                <a:latin typeface="Times-Roman"/>
              </a:rPr>
            </a:br>
            <a:r>
              <a:rPr lang="en-US" sz="1400" dirty="0">
                <a:solidFill>
                  <a:srgbClr val="231F20"/>
                </a:solidFill>
                <a:latin typeface="Times-Roman"/>
              </a:rPr>
              <a:t>hormone actions on the tissue in question or secondarily from actions at other sites. Many </a:t>
            </a:r>
            <a:r>
              <a:rPr lang="en-US" sz="1400" dirty="0" err="1">
                <a:solidFill>
                  <a:srgbClr val="231F20"/>
                </a:solidFill>
                <a:latin typeface="Times-Roman"/>
              </a:rPr>
              <a:t>nonreproductive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/>
            </a:r>
            <a:br>
              <a:rPr lang="en-US" sz="1400" dirty="0">
                <a:solidFill>
                  <a:srgbClr val="231F20"/>
                </a:solidFill>
                <a:latin typeface="Times-Roman"/>
              </a:rPr>
            </a:br>
            <a:r>
              <a:rPr lang="en-US" sz="1400" dirty="0">
                <a:solidFill>
                  <a:srgbClr val="231F20"/>
                </a:solidFill>
                <a:latin typeface="Times-Roman"/>
              </a:rPr>
              <a:t>tissues, including bone, vascular endothelium, liver,</a:t>
            </a:r>
            <a:br>
              <a:rPr lang="en-US" sz="1400" dirty="0">
                <a:solidFill>
                  <a:srgbClr val="231F20"/>
                </a:solidFill>
                <a:latin typeface="Times-Roman"/>
              </a:rPr>
            </a:br>
            <a:r>
              <a:rPr lang="en-US" sz="1400" dirty="0">
                <a:solidFill>
                  <a:srgbClr val="231F20"/>
                </a:solidFill>
                <a:latin typeface="Times-Roman"/>
              </a:rPr>
              <a:t>CNS, immune system, gastrointestinal (GI) tract, and</a:t>
            </a:r>
            <a:br>
              <a:rPr lang="en-US" sz="1400" dirty="0">
                <a:solidFill>
                  <a:srgbClr val="231F20"/>
                </a:solidFill>
                <a:latin typeface="Times-Roman"/>
              </a:rPr>
            </a:br>
            <a:r>
              <a:rPr lang="en-US" sz="1400" dirty="0">
                <a:solidFill>
                  <a:srgbClr val="231F20"/>
                </a:solidFill>
                <a:latin typeface="Times-Roman"/>
              </a:rPr>
              <a:t>heart, express low levels of both estrogen receptors, and</a:t>
            </a:r>
            <a:br>
              <a:rPr lang="en-US" sz="1400" dirty="0">
                <a:solidFill>
                  <a:srgbClr val="231F20"/>
                </a:solidFill>
                <a:latin typeface="Times-Roman"/>
              </a:rPr>
            </a:br>
            <a:r>
              <a:rPr lang="en-US" sz="1400" dirty="0">
                <a:solidFill>
                  <a:srgbClr val="231F20"/>
                </a:solidFill>
                <a:latin typeface="Times-Roman"/>
              </a:rPr>
              <a:t>the ratio of ER</a:t>
            </a:r>
            <a:r>
              <a:rPr lang="en-US" sz="1400" dirty="0">
                <a:solidFill>
                  <a:srgbClr val="231F20"/>
                </a:solidFill>
                <a:latin typeface="Symbol" panose="05050102010706020507" pitchFamily="18" charset="2"/>
              </a:rPr>
              <a:t>α 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to ER</a:t>
            </a:r>
            <a:r>
              <a:rPr lang="en-US" sz="1400" dirty="0">
                <a:solidFill>
                  <a:srgbClr val="231F20"/>
                </a:solidFill>
                <a:latin typeface="Symbol" panose="05050102010706020507" pitchFamily="18" charset="2"/>
              </a:rPr>
              <a:t>β 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varies in a cell-specific manner.</a:t>
            </a:r>
            <a:br>
              <a:rPr lang="en-US" sz="1400" dirty="0">
                <a:solidFill>
                  <a:srgbClr val="231F20"/>
                </a:solidFill>
                <a:latin typeface="Times-Roman"/>
              </a:rPr>
            </a:br>
            <a:r>
              <a:rPr lang="en-US" sz="1400" dirty="0">
                <a:solidFill>
                  <a:srgbClr val="231F20"/>
                </a:solidFill>
                <a:latin typeface="Times-Roman"/>
              </a:rPr>
              <a:t>Many metabolic effects of estrogens result directly</a:t>
            </a:r>
            <a:br>
              <a:rPr lang="en-US" sz="1400" dirty="0">
                <a:solidFill>
                  <a:srgbClr val="231F20"/>
                </a:solidFill>
                <a:latin typeface="Times-Roman"/>
              </a:rPr>
            </a:br>
            <a:r>
              <a:rPr lang="en-US" sz="1400" dirty="0">
                <a:solidFill>
                  <a:srgbClr val="231F20"/>
                </a:solidFill>
                <a:latin typeface="Times-Roman"/>
              </a:rPr>
              <a:t>from receptor-mediated events in affected organs. The</a:t>
            </a:r>
            <a:br>
              <a:rPr lang="en-US" sz="1400" dirty="0">
                <a:solidFill>
                  <a:srgbClr val="231F20"/>
                </a:solidFill>
                <a:latin typeface="Times-Roman"/>
              </a:rPr>
            </a:br>
            <a:r>
              <a:rPr lang="en-US" sz="1400" dirty="0">
                <a:solidFill>
                  <a:srgbClr val="231F20"/>
                </a:solidFill>
                <a:latin typeface="Times-Roman"/>
              </a:rPr>
              <a:t>effects of estrogens on selected aspects of mineral,</a:t>
            </a:r>
            <a:br>
              <a:rPr lang="en-US" sz="1400" dirty="0">
                <a:solidFill>
                  <a:srgbClr val="231F20"/>
                </a:solidFill>
                <a:latin typeface="Times-Roman"/>
              </a:rPr>
            </a:br>
            <a:r>
              <a:rPr lang="en-US" sz="1400" dirty="0">
                <a:solidFill>
                  <a:srgbClr val="231F20"/>
                </a:solidFill>
                <a:latin typeface="Times-Roman"/>
              </a:rPr>
              <a:t>lipid, carbohydrate, and protein metabolism are particularly important for understanding their pharmacological actions.</a:t>
            </a:r>
            <a:r>
              <a:rPr lang="en-US" sz="1400" dirty="0"/>
              <a:t> </a:t>
            </a:r>
            <a:br>
              <a:rPr lang="en-US" sz="1400" dirty="0"/>
            </a:br>
            <a:endParaRPr lang="en-US" sz="1400" dirty="0"/>
          </a:p>
        </p:txBody>
      </p:sp>
      <p:sp>
        <p:nvSpPr>
          <p:cNvPr id="3" name="Rectangle 2"/>
          <p:cNvSpPr/>
          <p:nvPr/>
        </p:nvSpPr>
        <p:spPr>
          <a:xfrm>
            <a:off x="346942" y="123046"/>
            <a:ext cx="10763794" cy="26776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err="1">
                <a:solidFill>
                  <a:srgbClr val="FF0000"/>
                </a:solidFill>
                <a:latin typeface="arial" panose="020B0604020202020204" pitchFamily="34" charset="0"/>
              </a:rPr>
              <a:t>Metabolik</a:t>
            </a:r>
            <a:r>
              <a:rPr lang="en-US" sz="12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Etkiler</a:t>
            </a:r>
            <a:r>
              <a:rPr lang="tr-TR" sz="12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i</a:t>
            </a:r>
            <a:r>
              <a:rPr lang="en-US" sz="12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. </a:t>
            </a:r>
            <a:endParaRPr lang="tr-TR" sz="1200" b="1" dirty="0" smtClean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Östrojenler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birçok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dokuyu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etkiler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ve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insanlarda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ve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hayvanlarda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birçok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metabolik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etkiye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sahiptir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Etkilerin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doğrudan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söz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konusu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doku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üzerindeki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hormon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hareketlerinden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veya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ikincil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olarak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diğer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bölgelerdeki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eylemlerden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kaynaklanıp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kaynaklanmadığı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her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durumda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net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değildir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Kemik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vasküler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endotel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karaciğer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, CNS,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bağışıklık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sistemi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, gastrointestinal (GI)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yol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ve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kalp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dahil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olmak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üzere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çoğaltılamayan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dokular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, her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iki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östrojen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reseptörünün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düşük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seviyeleri</a:t>
            </a:r>
            <a:r>
              <a:rPr lang="tr-TR" sz="12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ni</a:t>
            </a:r>
            <a:r>
              <a:rPr lang="tr-TR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 içerirler </a:t>
            </a:r>
            <a:r>
              <a:rPr lang="en-US" sz="12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ve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 ER</a:t>
            </a:r>
            <a:r>
              <a:rPr lang="el-GR" sz="12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'</a:t>
            </a:r>
            <a:r>
              <a:rPr lang="en-US" sz="12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nın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ER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to'ye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oranı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hücreye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özgü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bir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şekilde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değişir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.</a:t>
            </a: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Östrojenlerin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birçok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metabolik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etkisi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doğrudan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etkilenen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organlardaki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reseptör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aracılı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olaylardan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kaynaklanır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.</a:t>
            </a: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Östrojenlerin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mineral,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lipit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karbonhidrat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ve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protein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metabolizmasının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seçilmiş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yönleri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üzerindeki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etkileri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farmakolojik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etkilerini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anlamak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için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özellikle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önemlidir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5427795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3133" y="5205213"/>
            <a:ext cx="11893696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200" dirty="0">
                <a:solidFill>
                  <a:srgbClr val="231F20"/>
                </a:solidFill>
                <a:latin typeface="Times-Roman"/>
              </a:rPr>
              <a:t>Estrogens have positive effects </a:t>
            </a:r>
            <a:r>
              <a:rPr lang="en-US" sz="1200" dirty="0">
                <a:solidFill>
                  <a:srgbClr val="FF0000"/>
                </a:solidFill>
                <a:latin typeface="Times-Roman"/>
              </a:rPr>
              <a:t>on bone </a:t>
            </a:r>
            <a:r>
              <a:rPr lang="en-US" sz="1200" dirty="0" smtClean="0">
                <a:solidFill>
                  <a:srgbClr val="FF0000"/>
                </a:solidFill>
                <a:latin typeface="Times-Roman"/>
              </a:rPr>
              <a:t>mass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.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Bone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is 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continuously remodeled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at sites called </a:t>
            </a:r>
            <a:r>
              <a:rPr lang="en-US" sz="1200" i="1" dirty="0">
                <a:solidFill>
                  <a:srgbClr val="231F20"/>
                </a:solidFill>
                <a:latin typeface="Times-Italic"/>
              </a:rPr>
              <a:t>bone-remodeling units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by 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the </a:t>
            </a:r>
            <a:r>
              <a:rPr lang="en-US" sz="1200" dirty="0" err="1" smtClean="0">
                <a:solidFill>
                  <a:srgbClr val="231F20"/>
                </a:solidFill>
                <a:latin typeface="Times-Roman"/>
              </a:rPr>
              <a:t>resorptive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action of osteoclasts and the bone-forming</a:t>
            </a:r>
            <a:br>
              <a:rPr lang="en-US" sz="1200" dirty="0">
                <a:solidFill>
                  <a:srgbClr val="231F20"/>
                </a:solidFill>
                <a:latin typeface="Times-Roman"/>
              </a:rPr>
            </a:br>
            <a:r>
              <a:rPr lang="en-US" sz="1200" dirty="0">
                <a:solidFill>
                  <a:srgbClr val="231F20"/>
                </a:solidFill>
                <a:latin typeface="Times-Roman"/>
              </a:rPr>
              <a:t>action of 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osteoblasts. </a:t>
            </a:r>
            <a:endParaRPr lang="tr-TR" sz="1200" dirty="0" smtClean="0">
              <a:solidFill>
                <a:srgbClr val="231F20"/>
              </a:solidFill>
              <a:latin typeface="Times-Roman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Maintenance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of 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total bone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mass requires equal rates of formation and resorption as occurs in early adulthood (ages 18-40 years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); thereafter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resorption predominates. </a:t>
            </a:r>
            <a:endParaRPr lang="tr-TR" sz="1200" dirty="0" smtClean="0">
              <a:solidFill>
                <a:srgbClr val="231F20"/>
              </a:solidFill>
              <a:latin typeface="Times-Roman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Osteoclasts and osteoblasts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express both </a:t>
            </a:r>
            <a:r>
              <a:rPr lang="en-US" sz="1200" dirty="0" err="1" smtClean="0">
                <a:solidFill>
                  <a:srgbClr val="231F20"/>
                </a:solidFill>
                <a:latin typeface="Times-Roman"/>
              </a:rPr>
              <a:t>Er</a:t>
            </a:r>
            <a:r>
              <a:rPr lang="el-GR" sz="12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tr-TR" sz="12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and ER</a:t>
            </a:r>
            <a:r>
              <a:rPr lang="el-GR" sz="1200" dirty="0" smtClean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,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with the 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former apparently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playing a greater role. </a:t>
            </a:r>
            <a:endParaRPr lang="tr-TR" sz="1200" dirty="0" smtClean="0">
              <a:solidFill>
                <a:srgbClr val="231F20"/>
              </a:solidFill>
              <a:latin typeface="Times-Roman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Bone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also 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expresses both </a:t>
            </a:r>
            <a:r>
              <a:rPr lang="en-US" sz="1200" dirty="0">
                <a:solidFill>
                  <a:srgbClr val="FF0000"/>
                </a:solidFill>
                <a:latin typeface="Times-Roman"/>
              </a:rPr>
              <a:t>androgen and progesterone receptors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. Based on animal models, the actions of ER</a:t>
            </a:r>
            <a:r>
              <a:rPr lang="en-US" sz="1200" dirty="0">
                <a:solidFill>
                  <a:srgbClr val="231F20"/>
                </a:solidFill>
                <a:latin typeface="Symbol" panose="05050102010706020507" pitchFamily="18" charset="2"/>
              </a:rPr>
              <a:t>α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predominate in bone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. Estrogens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directly regulate osteoblasts and increase 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the synthesis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of type I collagen, </a:t>
            </a:r>
            <a:r>
              <a:rPr lang="en-US" sz="1200" dirty="0" err="1">
                <a:solidFill>
                  <a:srgbClr val="231F20"/>
                </a:solidFill>
                <a:latin typeface="Times-Roman"/>
              </a:rPr>
              <a:t>osteocalcin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, </a:t>
            </a:r>
            <a:r>
              <a:rPr lang="en-US" sz="1200" dirty="0" err="1">
                <a:solidFill>
                  <a:srgbClr val="231F20"/>
                </a:solidFill>
                <a:latin typeface="Times-Roman"/>
              </a:rPr>
              <a:t>osteopontin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, </a:t>
            </a:r>
            <a:r>
              <a:rPr lang="en-US" sz="1200" dirty="0" err="1" smtClean="0">
                <a:solidFill>
                  <a:srgbClr val="231F20"/>
                </a:solidFill>
                <a:latin typeface="Times-Roman"/>
              </a:rPr>
              <a:t>osteonectin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, alkaline phosphatase, and other markers 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of differentiated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osteoblasts. Estrogens also increase osteocyte survival by inhibiting apoptosis. </a:t>
            </a:r>
            <a:endParaRPr lang="en-US" sz="1200" dirty="0"/>
          </a:p>
        </p:txBody>
      </p:sp>
      <p:sp>
        <p:nvSpPr>
          <p:cNvPr id="3" name="Rectangle 2"/>
          <p:cNvSpPr/>
          <p:nvPr/>
        </p:nvSpPr>
        <p:spPr>
          <a:xfrm>
            <a:off x="60007" y="95598"/>
            <a:ext cx="7645892" cy="36009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Östrojenlerin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kemik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kütlesi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üzerinde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olumlu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etkileri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vardır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Kemik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osteoklastların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rezorptif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etkisi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ve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osteoblastların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kemik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oluşturucu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etkisi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ile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kemik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yeniden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şekillendirme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birimleri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adı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verilen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bölgelerde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sürekli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olarak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yeniden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modellenir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Toplam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kemik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kütlesinin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korunması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erken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yetişkinlikte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(18-40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yaş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)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olduğu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gibi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eşit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oluşum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ve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emilim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oranları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gerektirir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;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bundan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sonra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emilim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baskındır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Osteoklastlar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ve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osteoblastlar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hem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ERa'yı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hem de ER</a:t>
            </a:r>
            <a:r>
              <a:rPr lang="el-GR" sz="1200" dirty="0">
                <a:solidFill>
                  <a:srgbClr val="222222"/>
                </a:solidFill>
                <a:latin typeface="arial" panose="020B0604020202020204" pitchFamily="34" charset="0"/>
              </a:rPr>
              <a:t>β'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yi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eksprese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ederler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birincisi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görünüşte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daha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büyük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bir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rol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oynar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Kemik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ayrıca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hem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androjen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hem de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progesteron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reseptörlerini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eksprese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eder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Hayvan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modellerine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dayanarak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200" dirty="0" smtClean="0">
                <a:solidFill>
                  <a:srgbClr val="FF0000"/>
                </a:solidFill>
                <a:latin typeface="arial" panose="020B0604020202020204" pitchFamily="34" charset="0"/>
              </a:rPr>
              <a:t>ER</a:t>
            </a:r>
            <a:r>
              <a:rPr lang="el-GR" sz="1200" dirty="0" smtClean="0">
                <a:solidFill>
                  <a:srgbClr val="FF0000"/>
                </a:solidFill>
                <a:latin typeface="arial" panose="020B0604020202020204" pitchFamily="34" charset="0"/>
              </a:rPr>
              <a:t>α</a:t>
            </a:r>
            <a:r>
              <a:rPr lang="en-US" sz="1200" dirty="0" smtClean="0">
                <a:solidFill>
                  <a:srgbClr val="FF0000"/>
                </a:solidFill>
                <a:latin typeface="arial" panose="020B0604020202020204" pitchFamily="34" charset="0"/>
              </a:rPr>
              <a:t>'</a:t>
            </a:r>
            <a:r>
              <a:rPr lang="en-US" sz="1200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nın</a:t>
            </a:r>
            <a:r>
              <a:rPr lang="en-US" sz="1200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etkileri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kemikte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baskındır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.</a:t>
            </a: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Östrojenler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doğrudan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osteoblastları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düzenler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ve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tip I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kollajen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osteokalsin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osteopontin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osteonektin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alkalin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fosfataz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ve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diğer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farklı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osteoblast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belirteçlerini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sentezini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arttırır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.</a:t>
            </a: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Östrojenler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ayrıca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apoptozu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inhibe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ederek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osteositin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hayatta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kalmasını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arttırır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440117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4071" y="3132455"/>
            <a:ext cx="6101544" cy="32316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200" i="1" dirty="0">
                <a:solidFill>
                  <a:srgbClr val="231F20"/>
                </a:solidFill>
                <a:latin typeface="Times-Italic"/>
              </a:rPr>
              <a:t>Estrogens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and </a:t>
            </a:r>
            <a:r>
              <a:rPr lang="en-US" sz="1200" i="1" dirty="0" err="1">
                <a:solidFill>
                  <a:srgbClr val="231F20"/>
                </a:solidFill>
                <a:latin typeface="Times-Italic"/>
              </a:rPr>
              <a:t>progestins</a:t>
            </a:r>
            <a:r>
              <a:rPr lang="en-US" sz="1200" i="1" dirty="0">
                <a:solidFill>
                  <a:srgbClr val="231F20"/>
                </a:solidFill>
                <a:latin typeface="Times-Italic"/>
              </a:rPr>
              <a:t>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are endogenous 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hormones that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produce numerous physiological actions. </a:t>
            </a:r>
            <a:endParaRPr lang="tr-TR" sz="1200" dirty="0" smtClean="0">
              <a:solidFill>
                <a:srgbClr val="231F20"/>
              </a:solidFill>
              <a:latin typeface="Times-Roman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1200" dirty="0" smtClean="0">
              <a:solidFill>
                <a:srgbClr val="231F20"/>
              </a:solidFill>
              <a:latin typeface="Times-Roman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In women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, these include developmental effects, neuroendocrine actions involved in the </a:t>
            </a:r>
            <a:r>
              <a:rPr lang="en-US" sz="1200" dirty="0">
                <a:solidFill>
                  <a:srgbClr val="FF0000"/>
                </a:solidFill>
                <a:latin typeface="Times-Roman"/>
              </a:rPr>
              <a:t>control of ovulation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, 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the cyclical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preparation of the </a:t>
            </a:r>
            <a:r>
              <a:rPr lang="en-US" sz="1200" dirty="0">
                <a:solidFill>
                  <a:srgbClr val="FF0000"/>
                </a:solidFill>
                <a:latin typeface="Times-Roman"/>
              </a:rPr>
              <a:t>reproductive tract for fertilization and implantation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, and major actions on </a:t>
            </a:r>
            <a:r>
              <a:rPr lang="en-US" sz="1200" dirty="0">
                <a:solidFill>
                  <a:srgbClr val="FF0000"/>
                </a:solidFill>
                <a:latin typeface="Times-Roman"/>
              </a:rPr>
              <a:t>mineral</a:t>
            </a:r>
            <a:r>
              <a:rPr lang="en-US" sz="1200" dirty="0" smtClean="0">
                <a:solidFill>
                  <a:srgbClr val="FF0000"/>
                </a:solidFill>
                <a:latin typeface="Times-Roman"/>
              </a:rPr>
              <a:t>, carbohydrate</a:t>
            </a:r>
            <a:r>
              <a:rPr lang="en-US" sz="1200" dirty="0">
                <a:solidFill>
                  <a:srgbClr val="FF0000"/>
                </a:solidFill>
                <a:latin typeface="Times-Roman"/>
              </a:rPr>
              <a:t>, protein, and lipid metabolism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.</a:t>
            </a:r>
            <a:endParaRPr lang="tr-TR" sz="1200" dirty="0" smtClean="0">
              <a:solidFill>
                <a:srgbClr val="231F20"/>
              </a:solidFill>
              <a:latin typeface="Times-Roman"/>
            </a:endParaRPr>
          </a:p>
          <a:p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Estrogens also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have important actions in males, including 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effects on </a:t>
            </a:r>
            <a:r>
              <a:rPr lang="en-US" sz="1200" dirty="0">
                <a:solidFill>
                  <a:srgbClr val="FF0000"/>
                </a:solidFill>
                <a:latin typeface="Times-Roman"/>
              </a:rPr>
              <a:t>bone, spermatogenesis, and behavior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. </a:t>
            </a:r>
            <a:endParaRPr lang="tr-TR" sz="1200" dirty="0" smtClean="0">
              <a:solidFill>
                <a:srgbClr val="231F20"/>
              </a:solidFill>
              <a:latin typeface="Times-Roman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1200" dirty="0" smtClean="0">
              <a:solidFill>
                <a:srgbClr val="231F20"/>
              </a:solidFill>
              <a:latin typeface="Times-Roman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The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biosynthesis, biotransformation, and disposition of 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estrogens and </a:t>
            </a:r>
            <a:r>
              <a:rPr lang="en-US" sz="1200" dirty="0" err="1">
                <a:solidFill>
                  <a:srgbClr val="231F20"/>
                </a:solidFill>
                <a:latin typeface="Times-Roman"/>
              </a:rPr>
              <a:t>progestins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 are well established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.</a:t>
            </a:r>
            <a:endParaRPr lang="tr-TR" sz="1200" dirty="0" smtClean="0">
              <a:solidFill>
                <a:srgbClr val="231F20"/>
              </a:solidFill>
              <a:latin typeface="Times-Roman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1200" dirty="0" smtClean="0">
              <a:solidFill>
                <a:srgbClr val="231F20"/>
              </a:solidFill>
              <a:latin typeface="Times-Roman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sz="1200" dirty="0">
                <a:solidFill>
                  <a:srgbClr val="FF0000"/>
                </a:solidFill>
                <a:latin typeface="Times-Roman"/>
              </a:rPr>
              <a:t>Two </a:t>
            </a:r>
            <a:r>
              <a:rPr lang="en-US" sz="1200" dirty="0" smtClean="0">
                <a:solidFill>
                  <a:srgbClr val="FF0000"/>
                </a:solidFill>
                <a:latin typeface="Times-Roman"/>
              </a:rPr>
              <a:t>well-characterized receptors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are present for each hormone, and there 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is evidence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that the receptors mediate biological actions 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in both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the </a:t>
            </a:r>
            <a:r>
              <a:rPr lang="en-US" sz="1200" dirty="0" err="1">
                <a:solidFill>
                  <a:srgbClr val="231F20"/>
                </a:solidFill>
                <a:latin typeface="Times-Roman"/>
              </a:rPr>
              <a:t>unliganded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 and steroid 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hormone-</a:t>
            </a:r>
            <a:r>
              <a:rPr lang="en-US" sz="1200" dirty="0" err="1" smtClean="0">
                <a:solidFill>
                  <a:srgbClr val="231F20"/>
                </a:solidFill>
                <a:latin typeface="Times-Roman"/>
              </a:rPr>
              <a:t>liganded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 states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.</a:t>
            </a:r>
            <a:r>
              <a:rPr lang="en-US" sz="1200" dirty="0"/>
              <a:t> 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 flipH="1">
            <a:off x="315882" y="177589"/>
            <a:ext cx="11712633" cy="200568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tr-TR" altLang="en-US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Östrojenler ve progestinler </a:t>
            </a:r>
            <a:r>
              <a:rPr kumimoji="0" lang="tr-TR" altLang="en-US" sz="1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çok sayıda fizyolojik etkileri</a:t>
            </a:r>
            <a:r>
              <a:rPr kumimoji="0" lang="tr-TR" altLang="en-US" sz="1200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tr-TR" altLang="en-US" sz="1200" b="0" i="0" u="none" strike="noStrike" cap="none" normalizeH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olan</a:t>
            </a:r>
            <a:r>
              <a:rPr kumimoji="0" lang="tr-TR" altLang="en-US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endojen hormonlardır. </a:t>
            </a: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endParaRPr lang="en-US" altLang="en-US" sz="1200" dirty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tr-TR" altLang="en-US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Kadınlarda gelişimsel etkileri, </a:t>
            </a:r>
            <a:r>
              <a:rPr kumimoji="0" lang="tr-TR" altLang="en-US" sz="1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yumurtlamanın kontrolünde yer alan nöroendokrin eylemleri, döllenme ve implantasyon için üreme yolunun döngüsel olarak hazırlanmasını ve mineral, karbonhidrat, protein ve lipit metabolizması üzerindekileri</a:t>
            </a:r>
            <a:r>
              <a:rPr kumimoji="0" lang="tr-TR" altLang="en-US" sz="1200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tr-TR" altLang="en-US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içerir.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tr-TR" altLang="en-US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Östrojenlerin </a:t>
            </a:r>
            <a:r>
              <a:rPr kumimoji="0" lang="tr-TR" altLang="en-US" sz="1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erkeklerde kemik, spermatogenez ve davranış üzerindeki etkileri</a:t>
            </a:r>
            <a:r>
              <a:rPr kumimoji="0" lang="tr-TR" altLang="en-US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 dahil olmak üzere önemli etkileri vardır. </a:t>
            </a: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endParaRPr lang="en-US" altLang="en-US" sz="1200" dirty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tr-TR" altLang="en-US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Östrojenlerin ve progestinlerin </a:t>
            </a:r>
            <a:r>
              <a:rPr kumimoji="0" lang="tr-TR" altLang="en-US" sz="1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biyosentezi, biyotransformasyonu ve düzenlenmesi </a:t>
            </a:r>
            <a:r>
              <a:rPr kumimoji="0" lang="tr-TR" altLang="en-US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iyi bilinmektedir.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endParaRPr kumimoji="0" lang="tr-TR" altLang="en-US" sz="12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tr-TR" altLang="en-US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Her bir hormon için iyi karakterize edilmiş iki reseptör vardır ve reseptörlerin biyolojik aktivitelere hem ligand hem de steroid hormonu ligand durumlarında aracılık ettiğine dair kanıtlar vardır.</a:t>
            </a:r>
            <a:endParaRPr kumimoji="0" lang="tr-TR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8902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9784" y="4359869"/>
            <a:ext cx="11757425" cy="212365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31F20"/>
                </a:solidFill>
                <a:latin typeface="Times-Roman"/>
              </a:rPr>
              <a:t>The </a:t>
            </a:r>
            <a:r>
              <a:rPr lang="en-US" sz="1200" dirty="0">
                <a:solidFill>
                  <a:srgbClr val="FF0000"/>
                </a:solidFill>
                <a:latin typeface="Times-Roman"/>
              </a:rPr>
              <a:t>gonadotropins (LH and FSH)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regulate 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the growth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and maturation of the </a:t>
            </a:r>
            <a:r>
              <a:rPr lang="en-US" sz="1200" dirty="0" err="1">
                <a:solidFill>
                  <a:srgbClr val="231F20"/>
                </a:solidFill>
                <a:latin typeface="Times-Roman"/>
              </a:rPr>
              <a:t>graafian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 follicle in 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the ovary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and the ovarian production of estrogen and progesterone, which exert feedback regulation on the pituitary and hypothalamus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Because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the release of </a:t>
            </a:r>
            <a:r>
              <a:rPr lang="en-US" sz="1200" dirty="0" err="1">
                <a:solidFill>
                  <a:srgbClr val="231F20"/>
                </a:solidFill>
                <a:latin typeface="Times-Roman"/>
              </a:rPr>
              <a:t>GnRH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 is intermittent, 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LH and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FSH secretion is pulsatile. </a:t>
            </a:r>
            <a:endParaRPr lang="tr-TR" sz="1200" dirty="0" smtClean="0">
              <a:solidFill>
                <a:srgbClr val="231F20"/>
              </a:solidFill>
              <a:latin typeface="Times-Roman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The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pulse </a:t>
            </a:r>
            <a:r>
              <a:rPr lang="en-US" sz="1200" i="1" dirty="0">
                <a:solidFill>
                  <a:srgbClr val="231F20"/>
                </a:solidFill>
                <a:latin typeface="Times-Italic"/>
              </a:rPr>
              <a:t>frequency 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is determined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by the neural “clock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”, termed the </a:t>
            </a:r>
            <a:r>
              <a:rPr lang="en-US" sz="1200" i="1" dirty="0">
                <a:solidFill>
                  <a:srgbClr val="231F20"/>
                </a:solidFill>
                <a:latin typeface="Times-Italic"/>
              </a:rPr>
              <a:t>hypothalamic </a:t>
            </a:r>
            <a:r>
              <a:rPr lang="en-US" sz="1200" i="1" dirty="0" err="1">
                <a:solidFill>
                  <a:srgbClr val="231F20"/>
                </a:solidFill>
                <a:latin typeface="Times-Italic"/>
              </a:rPr>
              <a:t>GnRH</a:t>
            </a:r>
            <a:r>
              <a:rPr lang="en-US" sz="1200" i="1" dirty="0">
                <a:solidFill>
                  <a:srgbClr val="231F20"/>
                </a:solidFill>
                <a:latin typeface="Times-Italic"/>
              </a:rPr>
              <a:t> pulse generator 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,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but the amount of gonadotropin released in 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each pulse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(i.e., the pulse </a:t>
            </a:r>
            <a:r>
              <a:rPr lang="en-US" sz="1200" i="1" dirty="0">
                <a:solidFill>
                  <a:srgbClr val="231F20"/>
                </a:solidFill>
                <a:latin typeface="Times-Italic"/>
              </a:rPr>
              <a:t>amplitude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) is largely controlled 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by</a:t>
            </a:r>
            <a:r>
              <a:rPr lang="tr-TR" sz="1200" dirty="0" smtClean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the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actions of estrogens and progesterone on the pituitary. </a:t>
            </a:r>
            <a:endParaRPr lang="tr-TR" sz="1200" dirty="0" smtClean="0">
              <a:solidFill>
                <a:srgbClr val="231F20"/>
              </a:solidFill>
              <a:latin typeface="Times-Roman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The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intermittent, </a:t>
            </a:r>
            <a:r>
              <a:rPr lang="en-US" sz="1200" i="1" dirty="0">
                <a:solidFill>
                  <a:srgbClr val="231F20"/>
                </a:solidFill>
                <a:latin typeface="Times-Italic"/>
              </a:rPr>
              <a:t>pulsatile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nature of 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hormone release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is essential for the maintenance of normal ovulatory menstrual cycles because constant infusion 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of </a:t>
            </a:r>
            <a:r>
              <a:rPr lang="en-US" sz="1200" dirty="0" err="1" smtClean="0">
                <a:solidFill>
                  <a:srgbClr val="231F20"/>
                </a:solidFill>
                <a:latin typeface="Times-Roman"/>
              </a:rPr>
              <a:t>GnRH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results in a cessation of gonadotropin 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release</a:t>
            </a:r>
            <a:r>
              <a:rPr lang="tr-TR" sz="1200" dirty="0" smtClean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and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ovarian steroid 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production. </a:t>
            </a:r>
            <a:endParaRPr lang="tr-TR" sz="1200" dirty="0" smtClean="0">
              <a:solidFill>
                <a:srgbClr val="231F20"/>
              </a:solidFill>
              <a:latin typeface="Times-Roman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The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neuropeptide kisspeptin-1, which is released from 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the hypothalamic </a:t>
            </a:r>
            <a:r>
              <a:rPr lang="en-US" sz="1200" dirty="0" err="1">
                <a:solidFill>
                  <a:srgbClr val="231F20"/>
                </a:solidFill>
                <a:latin typeface="Times-Roman"/>
              </a:rPr>
              <a:t>anteroventral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 periventricular nucleus 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and the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arcuate nucleus, may regulate </a:t>
            </a:r>
            <a:r>
              <a:rPr lang="en-US" sz="1200" dirty="0" err="1">
                <a:solidFill>
                  <a:srgbClr val="231F20"/>
                </a:solidFill>
                <a:latin typeface="Times-Roman"/>
              </a:rPr>
              <a:t>GnRH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sz="1200" dirty="0" err="1" smtClean="0">
                <a:solidFill>
                  <a:srgbClr val="231F20"/>
                </a:solidFill>
                <a:latin typeface="Times-Roman"/>
              </a:rPr>
              <a:t>pulsatility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 through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its G protein-coupled receptor, GPR54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,</a:t>
            </a:r>
            <a:r>
              <a:rPr lang="tr-TR" sz="1200" dirty="0" smtClean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expressed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in </a:t>
            </a:r>
            <a:r>
              <a:rPr lang="en-US" sz="1200" dirty="0" err="1">
                <a:solidFill>
                  <a:srgbClr val="231F20"/>
                </a:solidFill>
                <a:latin typeface="Times-Roman"/>
              </a:rPr>
              <a:t>GnRH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 neurons. Inactivating mutations 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in GPR54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have been associated with 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hypogonadotropic hypogonadism.</a:t>
            </a:r>
            <a:r>
              <a:rPr lang="en-US" sz="1200" dirty="0" smtClean="0"/>
              <a:t> </a:t>
            </a:r>
            <a:r>
              <a:rPr lang="en-US" sz="1200" dirty="0"/>
              <a:t/>
            </a:r>
            <a:br>
              <a:rPr lang="en-US" sz="1200" dirty="0"/>
            </a:br>
            <a:endParaRPr lang="en-US" sz="1200" dirty="0"/>
          </a:p>
        </p:txBody>
      </p:sp>
      <p:sp>
        <p:nvSpPr>
          <p:cNvPr id="3" name="Rectangle 2"/>
          <p:cNvSpPr/>
          <p:nvPr/>
        </p:nvSpPr>
        <p:spPr>
          <a:xfrm>
            <a:off x="219784" y="248889"/>
            <a:ext cx="6620644" cy="32316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Gonadotropinler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(LH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ve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FSH),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hipofiz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ve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hipotalamusta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geri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bildirim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düzenlemesi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yapan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yumurtalıktaki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graaf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folikülünün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büyümesini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ve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olgunlaşmasını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ve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yumurtalık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östrojen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ve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progesteron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üretimini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düzenler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GnRH'nin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salınımı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aralıklı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olduğundan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LH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ve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FSH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salgılanması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pulsatildir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H</a:t>
            </a:r>
            <a:r>
              <a:rPr lang="en-US" sz="12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ipotalamik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GnRH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puls</a:t>
            </a:r>
            <a:r>
              <a:rPr lang="tr-TR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e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ürete</a:t>
            </a:r>
            <a:r>
              <a:rPr lang="tr-TR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mi </a:t>
            </a:r>
            <a:r>
              <a:rPr lang="en-US" sz="12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olarak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adlandırılan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nöral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"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saat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" 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ile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belirlenir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ancak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her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pulsta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salınan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gonadotropin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miktarı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(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yani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puls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genliği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)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büyük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ölçüde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kontrol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edilir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.</a:t>
            </a: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tr-TR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Ö</a:t>
            </a:r>
            <a:r>
              <a:rPr lang="en-US" sz="1200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strojen</a:t>
            </a:r>
            <a:r>
              <a:rPr lang="en-US" sz="1200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ve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progesteronun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hipofiz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üzerindeki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etkileri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. </a:t>
            </a:r>
            <a:endParaRPr lang="tr-TR" sz="1200" dirty="0" smtClean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endParaRPr lang="tr-TR" sz="1200" dirty="0" smtClean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Hormon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salınımının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aralıklı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pulsatil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doğası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, normal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yumurtlama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menstrüel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döngülerinin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sürdürülmesi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için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gereklidir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çünkü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GnRH'nin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sürekli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infüzyonu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gonadotropin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salınımı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ve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yumurtalık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steroid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üretiminin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kesilmesine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neden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olur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Hipotalamik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anteroventral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periventriküler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çekirdekten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ve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kavisli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çekirdekten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salınan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nöropeptit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kisspeptin-1,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GnRH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nöronlarında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eksprese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edilen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G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proteini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bağlı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reseptörü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GPR54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aracılığıyla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GnRH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pulsatilitesini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düzenleyebilir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GPR54'teki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inaktive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edici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mutasyonlar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hipogonadotropik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hipogonadizm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ile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ilişkilendirilmiştir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261992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54272" y="4826674"/>
            <a:ext cx="11595464" cy="20313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231F20"/>
                </a:solidFill>
                <a:latin typeface="Times-Roman"/>
              </a:rPr>
              <a:t>The therapeutic use of estrogens and </a:t>
            </a:r>
            <a:r>
              <a:rPr lang="en-US" sz="1400" dirty="0" err="1" smtClean="0">
                <a:solidFill>
                  <a:srgbClr val="231F20"/>
                </a:solidFill>
                <a:latin typeface="Times-Roman"/>
              </a:rPr>
              <a:t>progestins</a:t>
            </a:r>
            <a:r>
              <a:rPr lang="en-US" sz="1400" dirty="0" smtClean="0">
                <a:solidFill>
                  <a:srgbClr val="231F20"/>
                </a:solidFill>
                <a:latin typeface="Times-Roman"/>
              </a:rPr>
              <a:t> largely 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reflects extensions of their physiological activities. </a:t>
            </a:r>
            <a:endParaRPr lang="tr-TR" sz="1400" dirty="0" smtClean="0">
              <a:solidFill>
                <a:srgbClr val="231F20"/>
              </a:solidFill>
              <a:latin typeface="Times-Roman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rgbClr val="231F20"/>
                </a:solidFill>
                <a:latin typeface="Times-Roman"/>
              </a:rPr>
              <a:t>The 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most common uses of these agents </a:t>
            </a:r>
            <a:r>
              <a:rPr lang="en-US" sz="1400" dirty="0" smtClean="0">
                <a:solidFill>
                  <a:srgbClr val="231F20"/>
                </a:solidFill>
                <a:latin typeface="Times-Roman"/>
              </a:rPr>
              <a:t>are </a:t>
            </a:r>
            <a:r>
              <a:rPr lang="en-US" sz="1400" dirty="0" smtClean="0">
                <a:solidFill>
                  <a:srgbClr val="FF0000"/>
                </a:solidFill>
                <a:latin typeface="Times-Roman"/>
              </a:rPr>
              <a:t>menopausal </a:t>
            </a:r>
            <a:r>
              <a:rPr lang="en-US" sz="1400" dirty="0">
                <a:solidFill>
                  <a:srgbClr val="FF0000"/>
                </a:solidFill>
                <a:latin typeface="Times-Roman"/>
              </a:rPr>
              <a:t>hormone therapy 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and </a:t>
            </a:r>
            <a:r>
              <a:rPr lang="en-US" sz="1400" dirty="0">
                <a:solidFill>
                  <a:srgbClr val="FF0000"/>
                </a:solidFill>
                <a:latin typeface="Times-Roman"/>
              </a:rPr>
              <a:t>contraception </a:t>
            </a:r>
            <a:r>
              <a:rPr lang="en-US" sz="1400" dirty="0" smtClean="0">
                <a:solidFill>
                  <a:srgbClr val="231F20"/>
                </a:solidFill>
                <a:latin typeface="Times-Roman"/>
              </a:rPr>
              <a:t>in women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, but the specific compounds and dosages </a:t>
            </a:r>
            <a:r>
              <a:rPr lang="en-US" sz="1400" dirty="0" smtClean="0">
                <a:solidFill>
                  <a:srgbClr val="231F20"/>
                </a:solidFill>
                <a:latin typeface="Times-Roman"/>
              </a:rPr>
              <a:t>used in 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these two settings differ substantially. </a:t>
            </a:r>
            <a:endParaRPr lang="en-US" sz="1400" dirty="0" smtClean="0">
              <a:solidFill>
                <a:srgbClr val="231F20"/>
              </a:solidFill>
              <a:latin typeface="Times-Roman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rgbClr val="231F20"/>
                </a:solidFill>
                <a:latin typeface="Times-Roman"/>
              </a:rPr>
              <a:t>Estrogen- and progesterone-receptor 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antagonists also are available</a:t>
            </a:r>
            <a:r>
              <a:rPr lang="en-US" sz="1400" dirty="0" smtClean="0">
                <a:solidFill>
                  <a:srgbClr val="231F20"/>
                </a:solidFill>
                <a:latin typeface="Times-Roman"/>
              </a:rPr>
              <a:t>. The 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main uses of anti-estrogens are treatment </a:t>
            </a:r>
            <a:r>
              <a:rPr lang="en-US" sz="1400" dirty="0" smtClean="0">
                <a:solidFill>
                  <a:srgbClr val="231F20"/>
                </a:solidFill>
                <a:latin typeface="Times-Roman"/>
              </a:rPr>
              <a:t>of hormone-responsive 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breast cancer and infertility</a:t>
            </a:r>
            <a:r>
              <a:rPr lang="en-US" sz="1400" dirty="0" smtClean="0">
                <a:solidFill>
                  <a:srgbClr val="231F20"/>
                </a:solidFill>
                <a:latin typeface="Times-Roman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rgbClr val="231F20"/>
                </a:solidFill>
                <a:latin typeface="Times-Roman"/>
              </a:rPr>
              <a:t>Selective 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estrogen receptor modulators (SERMs) </a:t>
            </a:r>
            <a:r>
              <a:rPr lang="en-US" sz="1400" dirty="0" smtClean="0">
                <a:solidFill>
                  <a:srgbClr val="231F20"/>
                </a:solidFill>
                <a:latin typeface="Times-Roman"/>
              </a:rPr>
              <a:t>that display </a:t>
            </a:r>
            <a:r>
              <a:rPr lang="en-US" sz="1400" dirty="0">
                <a:solidFill>
                  <a:srgbClr val="FF0000"/>
                </a:solidFill>
                <a:latin typeface="Times-Roman"/>
              </a:rPr>
              <a:t>tissue-selective agonist or antagonist </a:t>
            </a:r>
            <a:r>
              <a:rPr lang="en-US" sz="1400" dirty="0" smtClean="0">
                <a:solidFill>
                  <a:srgbClr val="FF0000"/>
                </a:solidFill>
                <a:latin typeface="Times-Roman"/>
              </a:rPr>
              <a:t>activities </a:t>
            </a:r>
            <a:r>
              <a:rPr lang="en-US" sz="1400" dirty="0" smtClean="0">
                <a:solidFill>
                  <a:srgbClr val="231F20"/>
                </a:solidFill>
                <a:latin typeface="Times-Roman"/>
              </a:rPr>
              <a:t>are 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useful to prevent breast cancer and osteoporosis</a:t>
            </a:r>
            <a:r>
              <a:rPr lang="en-US" sz="1400" dirty="0" smtClean="0">
                <a:solidFill>
                  <a:srgbClr val="231F20"/>
                </a:solidFill>
                <a:latin typeface="Times-Roman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rgbClr val="231F20"/>
                </a:solidFill>
                <a:latin typeface="Times-Roman"/>
              </a:rPr>
              <a:t>The 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main use of anti-</a:t>
            </a:r>
            <a:r>
              <a:rPr lang="en-US" sz="1400" dirty="0" err="1">
                <a:solidFill>
                  <a:srgbClr val="231F20"/>
                </a:solidFill>
                <a:latin typeface="Times-Roman"/>
              </a:rPr>
              <a:t>progestins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 has been for </a:t>
            </a:r>
            <a:r>
              <a:rPr lang="en-US" sz="1400" dirty="0" smtClean="0">
                <a:solidFill>
                  <a:srgbClr val="231F20"/>
                </a:solidFill>
                <a:latin typeface="Times-Roman"/>
              </a:rPr>
              <a:t>medical abortion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, but other uses are theoretically possible</a:t>
            </a:r>
            <a:r>
              <a:rPr lang="en-US" sz="1400" dirty="0"/>
              <a:t> </a:t>
            </a:r>
            <a:br>
              <a:rPr lang="en-US" sz="1400" dirty="0"/>
            </a:br>
            <a:endParaRPr lang="en-US" sz="1400" dirty="0"/>
          </a:p>
        </p:txBody>
      </p:sp>
      <p:sp>
        <p:nvSpPr>
          <p:cNvPr id="6" name="Rectangle 5"/>
          <p:cNvSpPr/>
          <p:nvPr/>
        </p:nvSpPr>
        <p:spPr>
          <a:xfrm>
            <a:off x="187770" y="99752"/>
            <a:ext cx="8390964" cy="24929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Östrojenlerin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ve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progestinlerin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terapötik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kullanımı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büyük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ölçüde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fizyolojik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aktivitelerinin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uzantılarını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yansıtır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Bu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ajanların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en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yaygın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kullanımları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kadınlarda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menopozal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hormon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tedavisi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ve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kontrasepsiyonu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dur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ancak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bu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iki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ortamda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kullanılan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spesifik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bileşikler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ve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dozajlar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önemli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ölçüde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farklılık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gösterir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Östrojen</a:t>
            </a:r>
            <a:r>
              <a:rPr lang="en-US" sz="1200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ve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progesteron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reseptör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antagonistleri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de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mevcuttur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Anti-</a:t>
            </a:r>
            <a:r>
              <a:rPr lang="en-US" sz="12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östrojenlerin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ana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kullanımları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hormona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duyarlı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meme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kanseri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ve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kısırlık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tedavisidir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Doku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seçici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agonist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veya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antagonist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aktiviteler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sergileyen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tr-TR" sz="1200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selektif</a:t>
            </a:r>
            <a:r>
              <a:rPr lang="tr-TR" sz="1200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östrojen</a:t>
            </a:r>
            <a:r>
              <a:rPr lang="en-US" sz="1200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reseptör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modülatörleri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(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SERM'ler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) </a:t>
            </a:r>
            <a:r>
              <a:rPr lang="en-US" sz="12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meme </a:t>
            </a:r>
            <a:r>
              <a:rPr lang="en-US" sz="1200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kanseri</a:t>
            </a:r>
            <a:r>
              <a:rPr lang="en-US" sz="12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ve</a:t>
            </a:r>
            <a:r>
              <a:rPr lang="en-US" sz="12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osteoporozu</a:t>
            </a:r>
            <a:r>
              <a:rPr lang="en-US" sz="12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önlemek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için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faydalıdır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.</a:t>
            </a: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Anti-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progestinlerin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ana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kullanımı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tıbbi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düşük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için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olmuştur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ancak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diğer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kullanımlar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teorik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olarak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mümkündür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061378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3261" y="5813897"/>
            <a:ext cx="11321142" cy="95410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The </a:t>
            </a:r>
            <a:r>
              <a:rPr lang="en-US" sz="1400" dirty="0"/>
              <a:t>most potent naturally occurring estrogen in </a:t>
            </a:r>
            <a:r>
              <a:rPr lang="en-US" sz="1400" dirty="0" smtClean="0">
                <a:solidFill>
                  <a:srgbClr val="231F20"/>
                </a:solidFill>
                <a:latin typeface="Times-Roman"/>
              </a:rPr>
              <a:t>humans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, for both </a:t>
            </a:r>
            <a:r>
              <a:rPr lang="en-US" sz="1400" dirty="0" smtClean="0">
                <a:solidFill>
                  <a:srgbClr val="231F20"/>
                </a:solidFill>
                <a:latin typeface="Times-Roman"/>
              </a:rPr>
              <a:t>ER</a:t>
            </a:r>
            <a:r>
              <a:rPr lang="el-GR" sz="14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sz="1400" dirty="0" smtClean="0">
                <a:solidFill>
                  <a:srgbClr val="231F20"/>
                </a:solidFill>
                <a:latin typeface="Times-Roman"/>
              </a:rPr>
              <a:t>- 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and </a:t>
            </a:r>
            <a:r>
              <a:rPr lang="en-US" sz="1400" dirty="0" smtClean="0">
                <a:solidFill>
                  <a:srgbClr val="231F20"/>
                </a:solidFill>
                <a:latin typeface="Times-Roman"/>
              </a:rPr>
              <a:t>ER</a:t>
            </a:r>
            <a:r>
              <a:rPr lang="el-GR" sz="14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sz="1400" dirty="0" smtClean="0">
                <a:solidFill>
                  <a:srgbClr val="231F20"/>
                </a:solidFill>
                <a:latin typeface="Times-Roman"/>
              </a:rPr>
              <a:t>-mediated 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actions, is </a:t>
            </a:r>
            <a:r>
              <a:rPr lang="en-US" sz="1400" dirty="0" smtClean="0">
                <a:solidFill>
                  <a:srgbClr val="231F20"/>
                </a:solidFill>
                <a:latin typeface="Times-Roman"/>
              </a:rPr>
              <a:t>17</a:t>
            </a:r>
            <a:r>
              <a:rPr lang="el-GR" sz="14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sz="1400" dirty="0" smtClean="0">
                <a:solidFill>
                  <a:srgbClr val="231F20"/>
                </a:solidFill>
                <a:latin typeface="Times-Roman"/>
              </a:rPr>
              <a:t>-estradiol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,</a:t>
            </a:r>
            <a:br>
              <a:rPr lang="en-US" sz="1400" dirty="0">
                <a:solidFill>
                  <a:srgbClr val="231F20"/>
                </a:solidFill>
                <a:latin typeface="Times-Roman"/>
              </a:rPr>
            </a:br>
            <a:r>
              <a:rPr lang="en-US" sz="1400" dirty="0">
                <a:solidFill>
                  <a:srgbClr val="231F20"/>
                </a:solidFill>
                <a:latin typeface="Times-Roman"/>
              </a:rPr>
              <a:t>followed by </a:t>
            </a:r>
            <a:r>
              <a:rPr lang="en-US" sz="1400" i="1" dirty="0" err="1">
                <a:solidFill>
                  <a:srgbClr val="231F20"/>
                </a:solidFill>
                <a:latin typeface="Times-Italic"/>
              </a:rPr>
              <a:t>estrone</a:t>
            </a:r>
            <a:r>
              <a:rPr lang="en-US" sz="1400" i="1" dirty="0">
                <a:solidFill>
                  <a:srgbClr val="231F20"/>
                </a:solidFill>
                <a:latin typeface="Times-Italic"/>
              </a:rPr>
              <a:t> 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and </a:t>
            </a:r>
            <a:r>
              <a:rPr lang="en-US" sz="1400" i="1" dirty="0" err="1">
                <a:solidFill>
                  <a:srgbClr val="231F20"/>
                </a:solidFill>
                <a:latin typeface="Times-Italic"/>
              </a:rPr>
              <a:t>estriol</a:t>
            </a:r>
            <a:r>
              <a:rPr lang="en-US" sz="1400" dirty="0" smtClean="0">
                <a:solidFill>
                  <a:srgbClr val="231F20"/>
                </a:solidFill>
                <a:latin typeface="Times-Roman"/>
              </a:rPr>
              <a:t>.</a:t>
            </a:r>
            <a:endParaRPr lang="tr-TR" sz="1400" dirty="0" smtClean="0">
              <a:solidFill>
                <a:srgbClr val="231F20"/>
              </a:solidFill>
              <a:latin typeface="Times-Roman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400" dirty="0" smtClean="0">
              <a:solidFill>
                <a:srgbClr val="231F20"/>
              </a:solidFill>
              <a:latin typeface="Times-Roman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rgbClr val="231F20"/>
                </a:solidFill>
                <a:latin typeface="Times-Roman"/>
              </a:rPr>
              <a:t>Each 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contains a phenolic A </a:t>
            </a:r>
            <a:r>
              <a:rPr lang="en-US" sz="1400" dirty="0" smtClean="0">
                <a:solidFill>
                  <a:srgbClr val="231F20"/>
                </a:solidFill>
                <a:latin typeface="Times-Roman"/>
              </a:rPr>
              <a:t>ring with 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a hydroxyl group at carbon 3, and a </a:t>
            </a:r>
            <a:r>
              <a:rPr lang="en-US" sz="1400" dirty="0">
                <a:solidFill>
                  <a:srgbClr val="231F20"/>
                </a:solidFill>
                <a:latin typeface="Symbol" panose="05050102010706020507" pitchFamily="18" charset="2"/>
              </a:rPr>
              <a:t>β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-OH or ketone in position 17 of ring D</a:t>
            </a:r>
            <a:r>
              <a:rPr lang="en-US" sz="1400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213358" y="192309"/>
            <a:ext cx="11146972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Hem ER</a:t>
            </a:r>
            <a:r>
              <a:rPr lang="el-GR" sz="14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hem de 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el-GR" sz="14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aracılı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eylemler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için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insanlarda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güçlü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doğal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olarak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oluşan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östrojen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r>
              <a:rPr lang="el-GR" sz="1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β-</a:t>
            </a:r>
            <a:r>
              <a:rPr lang="en-US" sz="1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estradiol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ardından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estron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estriol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olur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415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3513" y="5533625"/>
            <a:ext cx="10903132" cy="116955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i="1" dirty="0">
                <a:solidFill>
                  <a:srgbClr val="C00000"/>
                </a:solidFill>
                <a:latin typeface="Times-Italic"/>
              </a:rPr>
              <a:t>Diethylstilbestrol </a:t>
            </a:r>
            <a:r>
              <a:rPr lang="en-US" sz="1400" dirty="0">
                <a:solidFill>
                  <a:srgbClr val="C00000"/>
                </a:solidFill>
                <a:latin typeface="Times-Roman"/>
              </a:rPr>
              <a:t>(DES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), which is structurally similar </a:t>
            </a:r>
            <a:r>
              <a:rPr lang="en-US" sz="1400" dirty="0" smtClean="0">
                <a:solidFill>
                  <a:srgbClr val="231F20"/>
                </a:solidFill>
                <a:latin typeface="Times-Roman"/>
              </a:rPr>
              <a:t>to </a:t>
            </a:r>
            <a:r>
              <a:rPr lang="en-US" sz="1400" i="1" dirty="0" smtClean="0">
                <a:solidFill>
                  <a:srgbClr val="231F20"/>
                </a:solidFill>
                <a:latin typeface="Times-Italic"/>
              </a:rPr>
              <a:t>estradiol 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when viewed in the </a:t>
            </a:r>
            <a:r>
              <a:rPr lang="en-US" sz="1400" i="1" dirty="0">
                <a:solidFill>
                  <a:srgbClr val="231F20"/>
                </a:solidFill>
                <a:latin typeface="Times-Italic"/>
              </a:rPr>
              <a:t>trans 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conformation, binds with high</a:t>
            </a:r>
            <a:br>
              <a:rPr lang="en-US" sz="1400" dirty="0">
                <a:solidFill>
                  <a:srgbClr val="231F20"/>
                </a:solidFill>
                <a:latin typeface="Times-Roman"/>
              </a:rPr>
            </a:br>
            <a:r>
              <a:rPr lang="en-US" sz="1400" dirty="0">
                <a:solidFill>
                  <a:srgbClr val="231F20"/>
                </a:solidFill>
                <a:latin typeface="Times-Roman"/>
              </a:rPr>
              <a:t>affinity to both estrogen receptors and it is as potent as estradiol </a:t>
            </a:r>
            <a:r>
              <a:rPr lang="en-US" sz="1400" dirty="0" smtClean="0">
                <a:solidFill>
                  <a:srgbClr val="231F20"/>
                </a:solidFill>
                <a:latin typeface="Times-Roman"/>
              </a:rPr>
              <a:t>in most 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assays but has a much longer t1/2. </a:t>
            </a:r>
            <a:endParaRPr lang="tr-TR" sz="1400" dirty="0" smtClean="0">
              <a:solidFill>
                <a:srgbClr val="231F20"/>
              </a:solidFill>
              <a:latin typeface="Times-Roman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400" dirty="0">
              <a:solidFill>
                <a:srgbClr val="231F20"/>
              </a:solidFill>
              <a:latin typeface="Times-Roman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rgbClr val="231F20"/>
                </a:solidFill>
                <a:latin typeface="Times-Roman"/>
              </a:rPr>
              <a:t>DES 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no longer has widespread use, but it was important historically as an inexpensive </a:t>
            </a:r>
            <a:r>
              <a:rPr lang="en-US" sz="1400" dirty="0" smtClean="0">
                <a:solidFill>
                  <a:srgbClr val="231F20"/>
                </a:solidFill>
                <a:latin typeface="Times-Roman"/>
              </a:rPr>
              <a:t>orally active </a:t>
            </a:r>
            <a:r>
              <a:rPr lang="en-US" sz="1400" dirty="0">
                <a:solidFill>
                  <a:srgbClr val="231F20"/>
                </a:solidFill>
                <a:latin typeface="Times-Roman"/>
              </a:rPr>
              <a:t>estrogen</a:t>
            </a:r>
            <a:r>
              <a:rPr lang="en-US" sz="1400" dirty="0"/>
              <a:t> </a:t>
            </a:r>
            <a:br>
              <a:rPr lang="en-US" sz="1400" dirty="0"/>
            </a:br>
            <a:endParaRPr lang="en-US" sz="1400" dirty="0"/>
          </a:p>
        </p:txBody>
      </p:sp>
      <p:sp>
        <p:nvSpPr>
          <p:cNvPr id="3" name="Rectangle 2"/>
          <p:cNvSpPr/>
          <p:nvPr/>
        </p:nvSpPr>
        <p:spPr>
          <a:xfrm>
            <a:off x="108065" y="168047"/>
            <a:ext cx="11978246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Trans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konformasyonda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görüntülendiğinde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yapısal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olarak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estradiole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benzeyen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dietilstilbestrol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(DES), 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</a:rPr>
              <a:t>her </a:t>
            </a:r>
            <a:r>
              <a:rPr lang="en-US" sz="1400" dirty="0" err="1">
                <a:solidFill>
                  <a:srgbClr val="FF0000"/>
                </a:solidFill>
                <a:latin typeface="arial" panose="020B0604020202020204" pitchFamily="34" charset="0"/>
              </a:rPr>
              <a:t>iki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arial" panose="020B0604020202020204" pitchFamily="34" charset="0"/>
              </a:rPr>
              <a:t>östrojen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arial" panose="020B0604020202020204" pitchFamily="34" charset="0"/>
              </a:rPr>
              <a:t>reseptörüne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arial" panose="020B0604020202020204" pitchFamily="34" charset="0"/>
              </a:rPr>
              <a:t>yüksek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arial" panose="020B0604020202020204" pitchFamily="34" charset="0"/>
              </a:rPr>
              <a:t>afinite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ile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bağlanır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ve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çoğu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tr-TR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deneyde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estradiol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kadar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güçlüdür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ancak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çok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daha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uzun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t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1/2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'ye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sahiptir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tr-TR" sz="14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tr-TR" sz="1400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DES'in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artık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yaygın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kullanımı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yok,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ancak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tarihsel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olarak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ucuz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oral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olarak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aktif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östrojen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olarak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önemliydi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23131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8300" y="4459359"/>
            <a:ext cx="11240282" cy="19389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smtClean="0">
                <a:solidFill>
                  <a:srgbClr val="FFFFFF"/>
                </a:solidFill>
                <a:latin typeface="OfficinaSans-Bold"/>
              </a:rPr>
              <a:t>SECTION </a:t>
            </a:r>
            <a:r>
              <a:rPr lang="en-US" sz="1200" b="1" dirty="0">
                <a:solidFill>
                  <a:srgbClr val="FFFFFF"/>
                </a:solidFill>
                <a:latin typeface="OfficinaSans-Bold"/>
              </a:rPr>
              <a:t>V </a:t>
            </a:r>
            <a:endParaRPr lang="tr-TR" sz="1200" b="1" dirty="0" smtClean="0">
              <a:solidFill>
                <a:srgbClr val="FFFFFF"/>
              </a:solidFill>
              <a:latin typeface="OfficinaSans-Bold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smtClean="0">
                <a:solidFill>
                  <a:srgbClr val="231F20"/>
                </a:solidFill>
                <a:latin typeface="OfficinaSans-Bold"/>
              </a:rPr>
              <a:t>HORMONES </a:t>
            </a:r>
            <a:r>
              <a:rPr lang="en-US" sz="1200" b="1" dirty="0">
                <a:solidFill>
                  <a:srgbClr val="231F20"/>
                </a:solidFill>
                <a:latin typeface="OfficinaSans-Bold"/>
              </a:rPr>
              <a:t>AND HORMONE </a:t>
            </a:r>
            <a:r>
              <a:rPr lang="en-US" sz="1200" b="1" dirty="0" smtClean="0">
                <a:solidFill>
                  <a:srgbClr val="231F20"/>
                </a:solidFill>
                <a:latin typeface="OfficinaSans-Bold"/>
              </a:rPr>
              <a:t>ANTAGONISTS</a:t>
            </a:r>
            <a:endParaRPr lang="tr-TR" sz="1200" b="1" dirty="0" smtClean="0">
              <a:solidFill>
                <a:srgbClr val="231F20"/>
              </a:solidFill>
              <a:latin typeface="OfficinaSans-Bold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200" b="1" dirty="0" smtClean="0">
              <a:solidFill>
                <a:srgbClr val="231F20"/>
              </a:solidFill>
              <a:latin typeface="OfficinaSans-Bold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In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plants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and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fungi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,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flavones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, </a:t>
            </a:r>
            <a:r>
              <a:rPr lang="tr-TR" altLang="tr-TR" sz="1200" dirty="0" err="1">
                <a:solidFill>
                  <a:srgbClr val="FF0000"/>
                </a:solidFill>
                <a:latin typeface="inherit"/>
              </a:rPr>
              <a:t>isoflavones</a:t>
            </a:r>
            <a:r>
              <a:rPr lang="tr-TR" altLang="tr-TR" sz="1200" dirty="0">
                <a:solidFill>
                  <a:srgbClr val="FF0000"/>
                </a:solidFill>
                <a:latin typeface="inherit"/>
              </a:rPr>
              <a:t> (</a:t>
            </a:r>
            <a:r>
              <a:rPr lang="tr-TR" altLang="tr-TR" sz="1200" dirty="0" err="1">
                <a:solidFill>
                  <a:srgbClr val="FF0000"/>
                </a:solidFill>
                <a:latin typeface="inherit"/>
              </a:rPr>
              <a:t>eg</a:t>
            </a:r>
            <a:r>
              <a:rPr lang="tr-TR" altLang="tr-TR" sz="1200" dirty="0">
                <a:solidFill>
                  <a:srgbClr val="FF0000"/>
                </a:solidFill>
                <a:latin typeface="inherit"/>
              </a:rPr>
              <a:t>, </a:t>
            </a:r>
            <a:r>
              <a:rPr lang="tr-TR" altLang="tr-TR" sz="1200" dirty="0" err="1">
                <a:solidFill>
                  <a:srgbClr val="FF0000"/>
                </a:solidFill>
                <a:latin typeface="inherit"/>
              </a:rPr>
              <a:t>Genistein</a:t>
            </a:r>
            <a:r>
              <a:rPr lang="tr-TR" altLang="tr-TR" sz="1200" dirty="0">
                <a:solidFill>
                  <a:srgbClr val="FF0000"/>
                </a:solidFill>
                <a:latin typeface="inherit"/>
              </a:rPr>
              <a:t>) </a:t>
            </a:r>
            <a:r>
              <a:rPr lang="tr-TR" altLang="tr-TR" sz="1200" dirty="0" err="1">
                <a:solidFill>
                  <a:srgbClr val="FF0000"/>
                </a:solidFill>
                <a:latin typeface="inherit"/>
              </a:rPr>
              <a:t>and</a:t>
            </a:r>
            <a:r>
              <a:rPr lang="tr-TR" altLang="tr-TR" sz="1200" dirty="0">
                <a:solidFill>
                  <a:srgbClr val="FF0000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FF0000"/>
                </a:solidFill>
                <a:latin typeface="inherit"/>
              </a:rPr>
              <a:t>coumestan</a:t>
            </a:r>
            <a:r>
              <a:rPr lang="tr-TR" altLang="tr-TR" sz="1200" dirty="0">
                <a:solidFill>
                  <a:srgbClr val="FF0000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FF0000"/>
                </a:solidFill>
                <a:latin typeface="inherit"/>
              </a:rPr>
              <a:t>derivatives</a:t>
            </a:r>
            <a:r>
              <a:rPr lang="tr-TR" altLang="tr-TR" sz="1200" dirty="0">
                <a:solidFill>
                  <a:srgbClr val="FF0000"/>
                </a:solidFill>
                <a:latin typeface="inherit"/>
              </a:rPr>
              <a:t> 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form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steroids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that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do not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have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 smtClean="0">
                <a:solidFill>
                  <a:srgbClr val="202124"/>
                </a:solidFill>
                <a:latin typeface="inherit"/>
              </a:rPr>
              <a:t>estrogenic</a:t>
            </a:r>
            <a:r>
              <a:rPr lang="tr-TR" altLang="tr-TR" sz="1200" dirty="0" smtClean="0">
                <a:solidFill>
                  <a:srgbClr val="202124"/>
                </a:solidFill>
                <a:latin typeface="inherit"/>
              </a:rPr>
              <a:t> 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or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anti-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estrogenic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activity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. </a:t>
            </a:r>
            <a:endParaRPr lang="tr-TR" altLang="tr-TR" sz="1200" dirty="0" smtClean="0">
              <a:solidFill>
                <a:srgbClr val="202124"/>
              </a:solidFill>
              <a:latin typeface="inherit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tr-TR" altLang="tr-TR" sz="1200" dirty="0">
              <a:solidFill>
                <a:srgbClr val="202124"/>
              </a:solidFill>
              <a:latin typeface="inherit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tr-TR" altLang="tr-TR" sz="1200" dirty="0" err="1" smtClean="0">
                <a:solidFill>
                  <a:srgbClr val="202124"/>
                </a:solidFill>
                <a:latin typeface="inherit"/>
              </a:rPr>
              <a:t>Pesticides</a:t>
            </a:r>
            <a:r>
              <a:rPr lang="tr-TR" altLang="tr-TR" sz="1200" dirty="0" smtClean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(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eg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, P-p-DDT),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plasticizers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(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eg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,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Bisphenol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A),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and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various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miscellaneous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chemicals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(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eg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.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With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poor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affinity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use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,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large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numbers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,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bioaccumulation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and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permeability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,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small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and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in-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living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habitats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may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increase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approximate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concerns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. </a:t>
            </a:r>
            <a:endParaRPr lang="tr-TR" altLang="tr-TR" sz="1200" dirty="0" smtClean="0">
              <a:solidFill>
                <a:srgbClr val="202124"/>
              </a:solidFill>
              <a:latin typeface="inherit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tr-TR" altLang="tr-TR" sz="1200" dirty="0">
              <a:solidFill>
                <a:srgbClr val="202124"/>
              </a:solidFill>
              <a:latin typeface="inherit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tr-TR" altLang="tr-TR" sz="1200" dirty="0" err="1" smtClean="0">
                <a:solidFill>
                  <a:srgbClr val="202124"/>
                </a:solidFill>
                <a:latin typeface="inherit"/>
              </a:rPr>
              <a:t>Over-the-counter</a:t>
            </a:r>
            <a:r>
              <a:rPr lang="tr-TR" altLang="tr-TR" sz="1200" dirty="0" smtClean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and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prescription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preparations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are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now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available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that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contain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a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sample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naturally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created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from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plants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(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ie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,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phytoestrogens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).</a:t>
            </a:r>
            <a:r>
              <a:rPr lang="tr-TR" altLang="tr-TR" sz="1200" dirty="0">
                <a:solidFill>
                  <a:schemeClr val="tx1"/>
                </a:solidFill>
              </a:rPr>
              <a:t> </a:t>
            </a:r>
            <a:endParaRPr lang="tr-TR" altLang="tr-TR" sz="1200" dirty="0" smtClean="0">
              <a:solidFill>
                <a:schemeClr val="tx1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1200" dirty="0"/>
          </a:p>
        </p:txBody>
      </p:sp>
      <p:sp>
        <p:nvSpPr>
          <p:cNvPr id="3" name="Rectangle 2"/>
          <p:cNvSpPr/>
          <p:nvPr/>
        </p:nvSpPr>
        <p:spPr>
          <a:xfrm>
            <a:off x="299113" y="247176"/>
            <a:ext cx="6114816" cy="350865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222222"/>
                </a:solidFill>
                <a:latin typeface="arial" panose="020B0604020202020204" pitchFamily="34" charset="0"/>
              </a:rPr>
              <a:t>HORMONLAR VE HORMONE ANTAGONISTS </a:t>
            </a:r>
            <a:endParaRPr lang="tr-TR" sz="1200" b="1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Bitkilerde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ve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mantarlarda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flavonlar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izoflavonlar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(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örn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.,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Genistein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)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ve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coumestan</a:t>
            </a:r>
            <a:r>
              <a:rPr lang="en-US" sz="1200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türevleri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dahil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östrojenik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veya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anti-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östrojenik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aktiviteye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sahip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steroid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olmayan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bileşikler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oluşur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Pestisitler</a:t>
            </a:r>
            <a:r>
              <a:rPr lang="en-US" sz="1200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(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örn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., P-p-DDT),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plastikleştiriciler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(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örn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.,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Bisfenol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A)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ve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çeşitli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diğer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endüstriyel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kimyasallar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(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örn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.,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Poliklorlu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bifeniller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)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dahil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olmak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üzere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sentetik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ajanlar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da hormonal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veya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antihormonal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aktiviteye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sahiptir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Afiniteleri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nispeten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zayıf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olmasına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tr-TR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karşın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çok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sayıda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biyoakümülasyonu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ve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çevrede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kalıcılığı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insanlarda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ve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vahşi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yaşamdaki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potansiyel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toksisiteleri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hakkında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endişeleri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artırmıştır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Bitkilerden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(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yani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fitoöstrojenler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)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doğal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olarak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oluşan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östrojen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benzeri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bileşikler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içeren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tezgah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üstü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ve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reçeteli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preparatlar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şimdi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mevcuttur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.</a:t>
            </a:r>
            <a:endParaRPr lang="tr-TR" sz="1200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/>
          </a:p>
        </p:txBody>
      </p:sp>
      <p:sp>
        <p:nvSpPr>
          <p:cNvPr id="5" name="AutoShape 2" descr="Image result for bisphenol A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138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9572" y="4611479"/>
            <a:ext cx="11764487" cy="212365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rgbClr val="B4638A"/>
                </a:solidFill>
                <a:latin typeface="OfficinaSans-Bold"/>
              </a:rPr>
              <a:t>Biosynthesis. </a:t>
            </a:r>
            <a:endParaRPr lang="tr-TR" sz="1200" b="1" dirty="0" smtClean="0">
              <a:solidFill>
                <a:srgbClr val="B4638A"/>
              </a:solidFill>
              <a:latin typeface="OfficinaSans-Bold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Steroidal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estrogens arise from androstenedione 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or testosterone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by aromatization of the A ring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.</a:t>
            </a:r>
            <a:endParaRPr lang="tr-TR" sz="1200" dirty="0" smtClean="0">
              <a:solidFill>
                <a:srgbClr val="231F20"/>
              </a:solidFill>
              <a:latin typeface="Times-Roman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 </a:t>
            </a:r>
            <a:endParaRPr lang="tr-TR" sz="1200" dirty="0" smtClean="0">
              <a:solidFill>
                <a:srgbClr val="231F20"/>
              </a:solidFill>
              <a:latin typeface="Times-Roman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The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reaction is catalyzed by aromatase (CYP19) that uses nicotinamide adenine dinucleotide phosphate (NADPH) and molecular oxygen 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as</a:t>
            </a:r>
            <a:r>
              <a:rPr lang="tr-TR" sz="1200" dirty="0" smtClean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co-substrates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. </a:t>
            </a:r>
            <a:endParaRPr lang="tr-TR" sz="1200" dirty="0" smtClean="0">
              <a:solidFill>
                <a:srgbClr val="231F20"/>
              </a:solidFill>
              <a:latin typeface="Times-Roman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200" dirty="0" smtClean="0">
              <a:solidFill>
                <a:srgbClr val="231F20"/>
              </a:solidFill>
              <a:latin typeface="Times-Roman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A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ubiquitous </a:t>
            </a:r>
            <a:r>
              <a:rPr lang="en-US" sz="1200" dirty="0" err="1">
                <a:solidFill>
                  <a:srgbClr val="231F20"/>
                </a:solidFill>
                <a:latin typeface="Times-Roman"/>
              </a:rPr>
              <a:t>flavoprotein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, NADPH–cytochrome 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P450 reductase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, also is essential. </a:t>
            </a:r>
            <a:endParaRPr lang="tr-TR" sz="1200" dirty="0" smtClean="0">
              <a:solidFill>
                <a:srgbClr val="231F20"/>
              </a:solidFill>
              <a:latin typeface="Times-Roman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200" dirty="0" smtClean="0">
              <a:solidFill>
                <a:srgbClr val="231F20"/>
              </a:solidFill>
              <a:latin typeface="Times-Roman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Both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proteins are localized in the endoplasmic reticulum of ovarian granulosa cells, testicular </a:t>
            </a:r>
            <a:r>
              <a:rPr lang="en-US" sz="1200" dirty="0" err="1">
                <a:solidFill>
                  <a:srgbClr val="231F20"/>
                </a:solidFill>
                <a:latin typeface="Times-Roman"/>
              </a:rPr>
              <a:t>Sertoli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and </a:t>
            </a:r>
            <a:r>
              <a:rPr lang="en-US" sz="1200" dirty="0" err="1" smtClean="0">
                <a:solidFill>
                  <a:srgbClr val="231F20"/>
                </a:solidFill>
                <a:latin typeface="Times-Roman"/>
              </a:rPr>
              <a:t>Leydig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cells, adipose stroma, placental </a:t>
            </a:r>
            <a:r>
              <a:rPr lang="en-US" sz="1200" dirty="0" err="1">
                <a:solidFill>
                  <a:srgbClr val="231F20"/>
                </a:solidFill>
                <a:latin typeface="Times-Roman"/>
              </a:rPr>
              <a:t>syncytiotrophoblasts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, preimplantation blastocysts, bone, various brain regions, and many 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other tissues. </a:t>
            </a:r>
            <a:endParaRPr lang="tr-TR" sz="1200" dirty="0" smtClean="0">
              <a:solidFill>
                <a:srgbClr val="231F20"/>
              </a:solidFill>
              <a:latin typeface="Times-Roman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200" dirty="0">
              <a:solidFill>
                <a:srgbClr val="231F20"/>
              </a:solidFill>
              <a:latin typeface="Times-Roman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The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ovaries are the principal source of circulating estrogen 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in premenopausal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women, with estradiol the main secretory 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product</a:t>
            </a:r>
            <a:r>
              <a:rPr lang="tr-TR" sz="1200" dirty="0" smtClean="0"/>
              <a:t>.</a:t>
            </a:r>
            <a:endParaRPr lang="en-US" sz="1200" dirty="0"/>
          </a:p>
        </p:txBody>
      </p:sp>
      <p:sp>
        <p:nvSpPr>
          <p:cNvPr id="3" name="Rectangle 2"/>
          <p:cNvSpPr/>
          <p:nvPr/>
        </p:nvSpPr>
        <p:spPr>
          <a:xfrm>
            <a:off x="427513" y="120984"/>
            <a:ext cx="6438800" cy="32316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err="1">
                <a:solidFill>
                  <a:srgbClr val="FF0000"/>
                </a:solidFill>
                <a:latin typeface="arial" panose="020B0604020202020204" pitchFamily="34" charset="0"/>
              </a:rPr>
              <a:t>Biyosentezi</a:t>
            </a:r>
            <a:r>
              <a:rPr lang="en-US" sz="1200" b="1" dirty="0">
                <a:solidFill>
                  <a:srgbClr val="FF0000"/>
                </a:solidFill>
                <a:latin typeface="arial" panose="020B0604020202020204" pitchFamily="34" charset="0"/>
              </a:rPr>
              <a:t>. </a:t>
            </a:r>
            <a:endParaRPr lang="tr-TR" sz="1200" b="1" dirty="0" smtClean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Steroidal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östrojenler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, A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halkasının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aromatizasyonuyla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androstenedion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veya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testosterondan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ortaya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çıkar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Reaksiyon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ko-substratlar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olarak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nikotinamid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adenin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dinükleotid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fosfat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(NADPH)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ve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moleküler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oksijen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kullanan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aromataz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(CYP19)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ile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katalize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edilir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200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Her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yerde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bulunan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bir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flavoprotein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, NADPH-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sitokrom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P450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redüktaz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da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gereklidir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.</a:t>
            </a: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Her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iki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protein de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yumurtalık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granüloza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hücrelerinin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testiküler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Sertoli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ve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Leydig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hücrelerinin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yağ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stroma,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plasental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sinstiotrophoblastlar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preimplantasyon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blastosistleri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kemik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çeşitli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beyin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bölgeleri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ve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diğer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birçok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dokunun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endoplazmik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retikulumunda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lokalizedir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Yumurtalıklar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premenopozal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kadınlarda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dolaşımdaki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östrojenin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ana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kaynağıdır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östradiol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ana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salgı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ürünüdür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0447993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3113" y="4416455"/>
            <a:ext cx="11878887" cy="249299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q"/>
            </a:pPr>
            <a:r>
              <a:rPr lang="en-US" sz="1200" dirty="0">
                <a:solidFill>
                  <a:srgbClr val="231F20"/>
                </a:solidFill>
                <a:latin typeface="Times-Roman"/>
              </a:rPr>
              <a:t>Estrogenic effects most often have been attributed to </a:t>
            </a:r>
            <a:r>
              <a:rPr lang="en-US" sz="1200" dirty="0">
                <a:solidFill>
                  <a:srgbClr val="FF0000"/>
                </a:solidFill>
                <a:latin typeface="Times-Roman"/>
              </a:rPr>
              <a:t>circulating hormones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, but locally produced estrogens also may have important 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actions.</a:t>
            </a:r>
            <a:endParaRPr lang="tr-TR" sz="1200" dirty="0" smtClean="0">
              <a:solidFill>
                <a:srgbClr val="231F20"/>
              </a:solidFill>
              <a:latin typeface="Times-Roman"/>
            </a:endParaRPr>
          </a:p>
          <a:p>
            <a:pPr marL="171450" indent="-171450">
              <a:buFont typeface="Wingdings" panose="05000000000000000000" pitchFamily="2" charset="2"/>
              <a:buChar char="q"/>
            </a:pPr>
            <a:endParaRPr lang="en-US" sz="1200" dirty="0" smtClean="0">
              <a:solidFill>
                <a:srgbClr val="231F20"/>
              </a:solidFill>
              <a:latin typeface="Times-Roman"/>
            </a:endParaRP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For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example, estrogens may 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be produced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from androgens by the actions of </a:t>
            </a:r>
            <a:r>
              <a:rPr lang="en-US" sz="1200" dirty="0">
                <a:solidFill>
                  <a:srgbClr val="FF0000"/>
                </a:solidFill>
                <a:latin typeface="Times-Roman"/>
              </a:rPr>
              <a:t>aromatase or from estrogen conjugates by hydrolysis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. </a:t>
            </a:r>
            <a:endParaRPr lang="tr-TR" sz="1200" dirty="0" smtClean="0">
              <a:solidFill>
                <a:srgbClr val="231F20"/>
              </a:solidFill>
              <a:latin typeface="Times-Roman"/>
            </a:endParaRPr>
          </a:p>
          <a:p>
            <a:pPr marL="171450" indent="-171450">
              <a:buFont typeface="Wingdings" panose="05000000000000000000" pitchFamily="2" charset="2"/>
              <a:buChar char="q"/>
            </a:pPr>
            <a:endParaRPr lang="tr-TR" sz="1200" dirty="0">
              <a:solidFill>
                <a:srgbClr val="231F20"/>
              </a:solidFill>
              <a:latin typeface="Times-Roman"/>
            </a:endParaRP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Such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local production of 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estrogens could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play a causal or promotional role in </a:t>
            </a:r>
            <a:r>
              <a:rPr lang="en-US" sz="1200" dirty="0">
                <a:solidFill>
                  <a:srgbClr val="FF0000"/>
                </a:solidFill>
                <a:latin typeface="Times-Roman"/>
              </a:rPr>
              <a:t>the development of certain diseases such as breast cancer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because </a:t>
            </a:r>
            <a:r>
              <a:rPr lang="en-US" sz="1200" dirty="0">
                <a:solidFill>
                  <a:srgbClr val="FF0000"/>
                </a:solidFill>
                <a:latin typeface="Times-Roman"/>
              </a:rPr>
              <a:t>mammary tumors </a:t>
            </a:r>
            <a:r>
              <a:rPr lang="en-US" sz="1200" dirty="0" smtClean="0">
                <a:solidFill>
                  <a:srgbClr val="FF0000"/>
                </a:solidFill>
                <a:latin typeface="Times-Roman"/>
              </a:rPr>
              <a:t>contain both </a:t>
            </a:r>
            <a:r>
              <a:rPr lang="en-US" sz="1200" dirty="0">
                <a:solidFill>
                  <a:srgbClr val="FF0000"/>
                </a:solidFill>
                <a:latin typeface="Times-Roman"/>
              </a:rPr>
              <a:t>aromatase and hydrolytic enzymes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. </a:t>
            </a:r>
            <a:endParaRPr lang="tr-TR" sz="1200" dirty="0" smtClean="0">
              <a:solidFill>
                <a:srgbClr val="231F20"/>
              </a:solidFill>
              <a:latin typeface="Times-Roman"/>
            </a:endParaRP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Estrogens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also may be produced from androgens via aromatase in the central nervous 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system (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CNS) and other tissues and exert local effects near their 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production site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(e.g., in bone they affect bone mineral density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). </a:t>
            </a:r>
            <a:endParaRPr lang="tr-TR" sz="1200" dirty="0" smtClean="0">
              <a:solidFill>
                <a:srgbClr val="231F20"/>
              </a:solidFill>
              <a:latin typeface="Times-Roman"/>
            </a:endParaRPr>
          </a:p>
          <a:p>
            <a:pPr marL="171450" indent="-171450">
              <a:buFont typeface="Wingdings" panose="05000000000000000000" pitchFamily="2" charset="2"/>
              <a:buChar char="q"/>
            </a:pPr>
            <a:endParaRPr lang="en-US" sz="1200" dirty="0" smtClean="0">
              <a:solidFill>
                <a:srgbClr val="231F20"/>
              </a:solidFill>
              <a:latin typeface="Times-Roman"/>
            </a:endParaRP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The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placenta uses fetal </a:t>
            </a:r>
            <a:r>
              <a:rPr lang="en-US" sz="1200" dirty="0" err="1">
                <a:solidFill>
                  <a:srgbClr val="231F20"/>
                </a:solidFill>
                <a:latin typeface="Times-Roman"/>
              </a:rPr>
              <a:t>dehydroepiandrosterone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 and its 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16</a:t>
            </a:r>
            <a:r>
              <a:rPr lang="el-GR" sz="12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- hydroxyl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derivative to produce large amounts of </a:t>
            </a:r>
            <a:r>
              <a:rPr lang="en-US" sz="1200" dirty="0" err="1">
                <a:solidFill>
                  <a:srgbClr val="231F20"/>
                </a:solidFill>
                <a:latin typeface="Times-Roman"/>
              </a:rPr>
              <a:t>estrone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 and </a:t>
            </a:r>
            <a:r>
              <a:rPr lang="en-US" sz="1200" dirty="0" err="1">
                <a:solidFill>
                  <a:srgbClr val="231F20"/>
                </a:solidFill>
                <a:latin typeface="Times-Roman"/>
              </a:rPr>
              <a:t>estriol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.</a:t>
            </a:r>
            <a:endParaRPr lang="tr-TR" sz="1200" smtClean="0">
              <a:solidFill>
                <a:srgbClr val="231F20"/>
              </a:solidFill>
              <a:latin typeface="Times-Roman"/>
            </a:endParaRPr>
          </a:p>
          <a:p>
            <a:pPr marL="171450" indent="-171450">
              <a:buFont typeface="Wingdings" panose="05000000000000000000" pitchFamily="2" charset="2"/>
              <a:buChar char="q"/>
            </a:pPr>
            <a:endParaRPr lang="tr-TR" sz="1200" dirty="0" smtClean="0">
              <a:solidFill>
                <a:srgbClr val="231F20"/>
              </a:solidFill>
              <a:latin typeface="Times-Roman"/>
            </a:endParaRP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Human 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urine during pregnancy is thus an abundant source of natural estrogens, and pregnant mare’s urine is the source of </a:t>
            </a:r>
            <a:r>
              <a:rPr lang="en-US" sz="1200" i="1" dirty="0">
                <a:solidFill>
                  <a:srgbClr val="231F20"/>
                </a:solidFill>
                <a:latin typeface="Times-Italic"/>
              </a:rPr>
              <a:t>conjugated</a:t>
            </a:r>
            <a:br>
              <a:rPr lang="en-US" sz="1200" i="1" dirty="0">
                <a:solidFill>
                  <a:srgbClr val="231F20"/>
                </a:solidFill>
                <a:latin typeface="Times-Italic"/>
              </a:rPr>
            </a:br>
            <a:r>
              <a:rPr lang="en-US" sz="1200" i="1" dirty="0">
                <a:solidFill>
                  <a:srgbClr val="231F20"/>
                </a:solidFill>
                <a:latin typeface="Times-Italic"/>
              </a:rPr>
              <a:t>equine estrogens</a:t>
            </a:r>
            <a:r>
              <a:rPr lang="en-US" sz="1200" dirty="0">
                <a:solidFill>
                  <a:srgbClr val="231F20"/>
                </a:solidFill>
                <a:latin typeface="Times-Roman"/>
              </a:rPr>
              <a:t>, which have been widely used therapeutically 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for</a:t>
            </a:r>
            <a:r>
              <a:rPr lang="tr-TR" sz="1200" dirty="0" smtClean="0">
                <a:solidFill>
                  <a:srgbClr val="231F20"/>
                </a:solidFill>
                <a:latin typeface="Times-Roman"/>
              </a:rPr>
              <a:t> </a:t>
            </a:r>
            <a:r>
              <a:rPr lang="en-US" sz="1200" dirty="0" smtClean="0">
                <a:solidFill>
                  <a:srgbClr val="231F20"/>
                </a:solidFill>
                <a:latin typeface="Times-Roman"/>
              </a:rPr>
              <a:t>many years</a:t>
            </a:r>
            <a:r>
              <a:rPr lang="tr-TR" sz="1200" dirty="0"/>
              <a:t>.</a:t>
            </a:r>
            <a:endParaRPr lang="en-US" sz="1200" dirty="0"/>
          </a:p>
        </p:txBody>
      </p:sp>
      <p:sp>
        <p:nvSpPr>
          <p:cNvPr id="3" name="Rectangle 2"/>
          <p:cNvSpPr/>
          <p:nvPr/>
        </p:nvSpPr>
        <p:spPr>
          <a:xfrm>
            <a:off x="453638" y="116946"/>
            <a:ext cx="11649693" cy="17543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200" b="1" dirty="0" err="1">
                <a:solidFill>
                  <a:srgbClr val="FF0000"/>
                </a:solidFill>
                <a:latin typeface="arial" panose="020B0604020202020204" pitchFamily="34" charset="0"/>
              </a:rPr>
              <a:t>Östrojenik</a:t>
            </a:r>
            <a:r>
              <a:rPr lang="en-US" sz="12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etkiler</a:t>
            </a:r>
            <a:r>
              <a:rPr lang="tr-TR" sz="12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, ç</a:t>
            </a:r>
            <a:r>
              <a:rPr lang="en-US" sz="12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oğunlukla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dolaşımdaki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hormonlara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bağlanır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ancak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lokal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olarak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üretilen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östrojenlerin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de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önemli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etkileri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olabilir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.</a:t>
            </a: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2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Örneğin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östrojenler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aromatazın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etkisiyle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androjenlerden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veya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hidroliz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yoluyla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östrojen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konjugatlarından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üretilebilir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Bu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tür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lokal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östrojen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üretimi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meme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kanseri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gibi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bazı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hastalıkların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gelişiminde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nedensel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veya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tanıtımsal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bir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rol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oynayabilir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çünkü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meme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tümörleri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hem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aromataz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hem de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hidrolitik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enzimler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içerir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2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Östrojenler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ayrıca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merkezi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sinir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sistemi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(CNS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)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ve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diğer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dokulardaki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aromataz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yoluyla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androjenlerden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üretilebilir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ve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üretim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alanlarının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yakınında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lokal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etkiler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gösterebilir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(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örneğin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kemikte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kemik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mineral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yoğunluğunu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etkiler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). </a:t>
            </a: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2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Plasenta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büyük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miktarlarda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estron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ve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estriol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üretmek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için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fetal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dehidroepiandrosteron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ve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onun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16</a:t>
            </a:r>
            <a:r>
              <a:rPr lang="el-GR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α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-</a:t>
            </a:r>
            <a:r>
              <a:rPr lang="en-US" sz="12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hidroksil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türevini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kullanır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Bu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nedenle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hamilelik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sırasında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insan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idrarı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bol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miktarda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doğal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östrojen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kaynağıdır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ve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222222"/>
                </a:solidFill>
                <a:latin typeface="arial" panose="020B0604020202020204" pitchFamily="34" charset="0"/>
              </a:rPr>
              <a:t>hamile</a:t>
            </a:r>
            <a:r>
              <a:rPr lang="en-US" sz="1200" b="1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222222"/>
                </a:solidFill>
                <a:latin typeface="arial" panose="020B0604020202020204" pitchFamily="34" charset="0"/>
              </a:rPr>
              <a:t>kısrak</a:t>
            </a:r>
            <a:r>
              <a:rPr lang="en-US" sz="1200" b="1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222222"/>
                </a:solidFill>
                <a:latin typeface="arial" panose="020B0604020202020204" pitchFamily="34" charset="0"/>
              </a:rPr>
              <a:t>idrarı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uzun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yıllardır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terapötik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olarak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yaygın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olarak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kullanılan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konjuge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at </a:t>
            </a:r>
            <a:r>
              <a:rPr lang="en-US" sz="1200" b="1" dirty="0" err="1">
                <a:solidFill>
                  <a:srgbClr val="222222"/>
                </a:solidFill>
                <a:latin typeface="arial" panose="020B0604020202020204" pitchFamily="34" charset="0"/>
              </a:rPr>
              <a:t>estrojenlerinin</a:t>
            </a:r>
            <a:r>
              <a:rPr lang="en-US" sz="1200" b="1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222222"/>
                </a:solidFill>
                <a:latin typeface="arial" panose="020B0604020202020204" pitchFamily="34" charset="0"/>
              </a:rPr>
              <a:t>kaynağıdır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842254269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866</TotalTime>
  <Words>1945</Words>
  <Application>Microsoft Office PowerPoint</Application>
  <PresentationFormat>Geniş ekran</PresentationFormat>
  <Paragraphs>160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25" baseType="lpstr">
      <vt:lpstr>Arial</vt:lpstr>
      <vt:lpstr>Arial</vt:lpstr>
      <vt:lpstr>Calibri</vt:lpstr>
      <vt:lpstr>Century Gothic</vt:lpstr>
      <vt:lpstr>inherit</vt:lpstr>
      <vt:lpstr>OfficinaSans-Bold</vt:lpstr>
      <vt:lpstr>Symbol</vt:lpstr>
      <vt:lpstr>Times New Roman</vt:lpstr>
      <vt:lpstr>Times-Italic</vt:lpstr>
      <vt:lpstr>Times-Roman</vt:lpstr>
      <vt:lpstr>Wingdings</vt:lpstr>
      <vt:lpstr>Wingdings 3</vt:lpstr>
      <vt:lpstr>Wisp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Serap GÜR</dc:creator>
  <cp:lastModifiedBy>Serap GÜR</cp:lastModifiedBy>
  <cp:revision>108</cp:revision>
  <dcterms:created xsi:type="dcterms:W3CDTF">2020-03-06T08:56:38Z</dcterms:created>
  <dcterms:modified xsi:type="dcterms:W3CDTF">2022-04-06T13:19:41Z</dcterms:modified>
</cp:coreProperties>
</file>