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68" r:id="rId6"/>
    <p:sldId id="269" r:id="rId7"/>
    <p:sldId id="271" r:id="rId8"/>
    <p:sldId id="260" r:id="rId9"/>
    <p:sldId id="259" r:id="rId10"/>
    <p:sldId id="270" r:id="rId11"/>
    <p:sldId id="26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Gastrointestinal</a:t>
            </a:r>
            <a:r>
              <a:rPr lang="tr-TR" b="1" dirty="0"/>
              <a:t> 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157020-CEC0-4DD0-ACEF-BB611225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4112DB-AD92-4D6B-9EF8-57600942A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 simülasyon anındaki pozisyonda ve aynı </a:t>
            </a:r>
            <a:r>
              <a:rPr lang="tr-TR" dirty="0" err="1"/>
              <a:t>immobilizasyon</a:t>
            </a:r>
            <a:r>
              <a:rPr lang="tr-TR" dirty="0"/>
              <a:t> gereçleri kullanılarak tedavi masasına yatırılır. </a:t>
            </a:r>
          </a:p>
          <a:p>
            <a:r>
              <a:rPr lang="tr-TR" dirty="0"/>
              <a:t>Lazerler yardımıyla hastanın tedavi masasında düzgün yatıp yatmadığı kontrol edilir. </a:t>
            </a:r>
          </a:p>
          <a:p>
            <a:r>
              <a:rPr lang="tr-TR" dirty="0"/>
              <a:t>Tedavi öncesi manuel port filmler veya elektronik portal görüntüleme cihazları ile alınan görüntüler, planlama sisteminden alınan görüntülerdeki anatomik referanslarla karşılaştırılır ve gerekiyorsa elle ya da otomatik olarak düzeltme yapılır. </a:t>
            </a:r>
          </a:p>
          <a:p>
            <a:r>
              <a:rPr lang="tr-TR" dirty="0" err="1"/>
              <a:t>Konformal</a:t>
            </a:r>
            <a:r>
              <a:rPr lang="tr-TR" dirty="0"/>
              <a:t> planlarda haftalık port görüntüleri alınırken </a:t>
            </a:r>
          </a:p>
          <a:p>
            <a:r>
              <a:rPr lang="tr-TR" dirty="0"/>
              <a:t>Yoğunluk ayarlı radyoterapi ya da </a:t>
            </a:r>
            <a:r>
              <a:rPr lang="tr-TR" dirty="0" err="1"/>
              <a:t>sterotaktik</a:t>
            </a:r>
            <a:r>
              <a:rPr lang="tr-TR" dirty="0"/>
              <a:t> radyoterapi tedavilerde emniyet sınırlarının çok dar olması nedeniyle günlük doğrulama önerilmektedir.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24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Hastalara 5-6 hafta arası toplam 50-60 </a:t>
            </a:r>
            <a:r>
              <a:rPr lang="tr-TR" dirty="0" err="1"/>
              <a:t>Gy</a:t>
            </a:r>
            <a:r>
              <a:rPr lang="tr-TR" dirty="0"/>
              <a:t> radyoterapi uygulanmaktadır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 err="1"/>
              <a:t>Gastrointestinal</a:t>
            </a:r>
            <a:r>
              <a:rPr lang="tr-TR" dirty="0"/>
              <a:t> tümörlerinde</a:t>
            </a:r>
          </a:p>
          <a:p>
            <a:pPr lvl="1"/>
            <a:r>
              <a:rPr lang="tr-TR" dirty="0"/>
              <a:t>Yutma güçlüğü, </a:t>
            </a:r>
          </a:p>
          <a:p>
            <a:pPr lvl="1"/>
            <a:r>
              <a:rPr lang="tr-TR" dirty="0"/>
              <a:t>Ciltte kızarıklık, </a:t>
            </a:r>
          </a:p>
          <a:p>
            <a:pPr lvl="1"/>
            <a:r>
              <a:rPr lang="tr-TR" dirty="0"/>
              <a:t>ishal, </a:t>
            </a:r>
          </a:p>
          <a:p>
            <a:pPr lvl="1"/>
            <a:r>
              <a:rPr lang="tr-TR" dirty="0"/>
              <a:t>Makatta yanma , kaşıntı</a:t>
            </a:r>
          </a:p>
          <a:p>
            <a:pPr lvl="1"/>
            <a:r>
              <a:rPr lang="tr-TR" dirty="0"/>
              <a:t>Bulantı</a:t>
            </a:r>
          </a:p>
          <a:p>
            <a:r>
              <a:rPr lang="tr-TR" dirty="0"/>
              <a:t>Hekimine haftalık kontrol zamanı beklenmeden  yönlendirilmeli ve bilgi verilmelidir.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Gastrointestinal</a:t>
            </a:r>
            <a:r>
              <a:rPr lang="tr-TR" dirty="0"/>
              <a:t> sistem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Gastrointestinal</a:t>
            </a:r>
            <a:r>
              <a:rPr lang="tr-TR" dirty="0"/>
              <a:t> sistem; vücudun çiğneme, sindirim, emilim ve boşaltım işlemlerinin meydana geldiği ağızdan anüse kadar olan bölümü kapsar. </a:t>
            </a:r>
          </a:p>
          <a:p>
            <a:r>
              <a:rPr lang="tr-TR" dirty="0"/>
              <a:t>Bu bölgenin tümörleri</a:t>
            </a:r>
          </a:p>
          <a:p>
            <a:pPr lvl="1"/>
            <a:r>
              <a:rPr lang="tr-TR" dirty="0" err="1"/>
              <a:t>Özefagus</a:t>
            </a:r>
            <a:endParaRPr lang="tr-TR" dirty="0"/>
          </a:p>
          <a:p>
            <a:pPr lvl="1"/>
            <a:r>
              <a:rPr lang="tr-TR" dirty="0"/>
              <a:t>Mide</a:t>
            </a:r>
          </a:p>
          <a:p>
            <a:pPr lvl="1"/>
            <a:r>
              <a:rPr lang="tr-TR" dirty="0"/>
              <a:t>Kolon</a:t>
            </a:r>
          </a:p>
          <a:p>
            <a:pPr lvl="1"/>
            <a:r>
              <a:rPr lang="tr-TR" dirty="0"/>
              <a:t>Rektum </a:t>
            </a:r>
            <a:r>
              <a:rPr lang="tr-TR" dirty="0" err="1"/>
              <a:t>ca</a:t>
            </a:r>
            <a:endParaRPr lang="tr-TR" dirty="0"/>
          </a:p>
          <a:p>
            <a:pPr lvl="1"/>
            <a:r>
              <a:rPr lang="tr-TR" dirty="0"/>
              <a:t>Anal kanal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bölgenin tedavisi için hastalığın </a:t>
            </a:r>
          </a:p>
          <a:p>
            <a:endParaRPr lang="tr-TR" dirty="0"/>
          </a:p>
          <a:p>
            <a:pPr lvl="1"/>
            <a:r>
              <a:rPr lang="tr-TR" dirty="0" err="1"/>
              <a:t>Histopatolojisi</a:t>
            </a:r>
            <a:r>
              <a:rPr lang="tr-TR" dirty="0"/>
              <a:t>,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Evresi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Yerine göre karar verilmelidir. </a:t>
            </a:r>
          </a:p>
          <a:p>
            <a:pPr lvl="1"/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Seçenekleri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Cerrahi</a:t>
            </a:r>
          </a:p>
          <a:p>
            <a:r>
              <a:rPr lang="tr-TR" dirty="0"/>
              <a:t>Radyoterapi</a:t>
            </a:r>
          </a:p>
          <a:p>
            <a:pPr lvl="1"/>
            <a:r>
              <a:rPr lang="tr-TR" dirty="0"/>
              <a:t>Sıklık sırasına göre </a:t>
            </a:r>
            <a:r>
              <a:rPr lang="tr-TR" dirty="0" err="1"/>
              <a:t>postoperatif</a:t>
            </a:r>
            <a:r>
              <a:rPr lang="tr-TR" dirty="0"/>
              <a:t>, </a:t>
            </a:r>
            <a:r>
              <a:rPr lang="tr-TR" dirty="0" err="1"/>
              <a:t>primer</a:t>
            </a:r>
            <a:r>
              <a:rPr lang="tr-TR" dirty="0"/>
              <a:t> , </a:t>
            </a:r>
            <a:r>
              <a:rPr lang="tr-TR" dirty="0" err="1"/>
              <a:t>preoperatif</a:t>
            </a:r>
            <a:r>
              <a:rPr lang="tr-TR" dirty="0"/>
              <a:t> veya </a:t>
            </a:r>
            <a:r>
              <a:rPr lang="tr-TR" dirty="0" err="1"/>
              <a:t>intraoperatif</a:t>
            </a:r>
            <a:r>
              <a:rPr lang="tr-TR" dirty="0"/>
              <a:t> olarak </a:t>
            </a:r>
            <a:r>
              <a:rPr lang="tr-TR" dirty="0" err="1"/>
              <a:t>uygulanabilinir</a:t>
            </a:r>
            <a:r>
              <a:rPr lang="tr-TR" dirty="0"/>
              <a:t>.</a:t>
            </a:r>
          </a:p>
          <a:p>
            <a:r>
              <a:rPr lang="tr-TR" dirty="0"/>
              <a:t>Kemoterapidir. </a:t>
            </a:r>
          </a:p>
          <a:p>
            <a:r>
              <a:rPr lang="tr-TR" dirty="0" err="1"/>
              <a:t>İmmünoterapi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endParaRPr lang="tr-TR" dirty="0"/>
          </a:p>
          <a:p>
            <a:pPr marL="457200" lvl="1" indent="0">
              <a:buNone/>
            </a:pPr>
            <a:r>
              <a:rPr lang="tr-TR" dirty="0" err="1"/>
              <a:t>Ösafagus</a:t>
            </a:r>
            <a:r>
              <a:rPr lang="tr-TR" dirty="0"/>
              <a:t> ve mide kanseri için </a:t>
            </a:r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dirty="0"/>
              <a:t>Hasta </a:t>
            </a:r>
            <a:r>
              <a:rPr lang="tr-TR" dirty="0" err="1"/>
              <a:t>supin</a:t>
            </a:r>
            <a:r>
              <a:rPr lang="tr-TR" dirty="0"/>
              <a:t> pozisyonda </a:t>
            </a:r>
          </a:p>
          <a:p>
            <a:pPr lvl="1"/>
            <a:r>
              <a:rPr lang="tr-TR" dirty="0"/>
              <a:t>Kollar yukarda olacak şekilde </a:t>
            </a:r>
          </a:p>
          <a:p>
            <a:pPr lvl="1"/>
            <a:r>
              <a:rPr lang="tr-TR" dirty="0"/>
              <a:t>Vakumlu yatak ve T-board ile </a:t>
            </a:r>
            <a:r>
              <a:rPr lang="tr-TR" dirty="0" err="1"/>
              <a:t>immobilize</a:t>
            </a:r>
            <a:r>
              <a:rPr lang="tr-TR" dirty="0"/>
              <a:t> edilir. </a:t>
            </a:r>
          </a:p>
          <a:p>
            <a:pPr lvl="1"/>
            <a:r>
              <a:rPr lang="tr-TR" dirty="0"/>
              <a:t>İV kontrast madde</a:t>
            </a:r>
          </a:p>
          <a:p>
            <a:pPr lvl="1"/>
            <a:r>
              <a:rPr lang="tr-TR" dirty="0" err="1"/>
              <a:t>Ösafagus</a:t>
            </a:r>
            <a:r>
              <a:rPr lang="tr-TR" dirty="0"/>
              <a:t>, kalan mide ve </a:t>
            </a:r>
            <a:r>
              <a:rPr lang="tr-TR" dirty="0" err="1"/>
              <a:t>anastomoz</a:t>
            </a:r>
            <a:r>
              <a:rPr lang="tr-TR" dirty="0"/>
              <a:t> hattını görüntülemek için oral kontrast madde </a:t>
            </a:r>
            <a:r>
              <a:rPr lang="tr-TR" dirty="0" err="1"/>
              <a:t>kullanılabilinir</a:t>
            </a:r>
            <a:r>
              <a:rPr lang="tr-TR" dirty="0"/>
              <a:t>. </a:t>
            </a:r>
          </a:p>
          <a:p>
            <a:pPr lvl="1"/>
            <a:r>
              <a:rPr lang="tr-TR" dirty="0" err="1"/>
              <a:t>Smilasyon</a:t>
            </a:r>
            <a:r>
              <a:rPr lang="tr-TR" dirty="0"/>
              <a:t> öncesi yaklaşık 2-3 saat aç kalması önerilir.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Rektum ve anal kanal tümörleri için  </a:t>
            </a:r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dirty="0"/>
              <a:t>Hasta </a:t>
            </a:r>
            <a:r>
              <a:rPr lang="tr-TR" dirty="0" err="1"/>
              <a:t>supin</a:t>
            </a:r>
            <a:r>
              <a:rPr lang="tr-TR" dirty="0"/>
              <a:t> veya </a:t>
            </a:r>
            <a:r>
              <a:rPr lang="tr-TR" dirty="0" err="1"/>
              <a:t>prone</a:t>
            </a:r>
            <a:r>
              <a:rPr lang="tr-TR" dirty="0"/>
              <a:t> pozisyonda yatırılır.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Ele gelen </a:t>
            </a:r>
            <a:r>
              <a:rPr lang="tr-TR" dirty="0" err="1"/>
              <a:t>inguinal</a:t>
            </a:r>
            <a:r>
              <a:rPr lang="tr-TR" dirty="0"/>
              <a:t> lenf </a:t>
            </a:r>
            <a:r>
              <a:rPr lang="tr-TR" dirty="0" err="1"/>
              <a:t>nodları</a:t>
            </a:r>
            <a:r>
              <a:rPr lang="tr-TR" dirty="0"/>
              <a:t> ve anüs telle işaretlenir</a:t>
            </a:r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dirty="0"/>
              <a:t> Mesane dolu olarak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İnce bağırsakların görüntülenebilmesi için ağızdan kontrast madde</a:t>
            </a:r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/>
              <a:t>Özellikle iki boyutlu planlanma yapılacak ise </a:t>
            </a:r>
          </a:p>
          <a:p>
            <a:pPr lvl="2"/>
            <a:r>
              <a:rPr lang="tr-TR" dirty="0"/>
              <a:t>Sırt üstü,</a:t>
            </a:r>
          </a:p>
          <a:p>
            <a:pPr lvl="2"/>
            <a:r>
              <a:rPr lang="tr-TR" dirty="0"/>
              <a:t> Kurbağa pozisyonunda bacakların açılarak </a:t>
            </a:r>
          </a:p>
          <a:p>
            <a:pPr lvl="2"/>
            <a:r>
              <a:rPr lang="tr-TR" dirty="0"/>
              <a:t>Hastaya özel yatak hazırlanması tedavi sırasında da aynı pozisyonun tekrarlanabilmesi açısından önemlidir. 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3BKRT planlanacak hastalarda </a:t>
            </a:r>
          </a:p>
          <a:p>
            <a:pPr lvl="2"/>
            <a:r>
              <a:rPr lang="tr-TR" dirty="0"/>
              <a:t>Sırtüstü düzgün yatırılarak </a:t>
            </a:r>
          </a:p>
          <a:p>
            <a:pPr lvl="2"/>
            <a:r>
              <a:rPr lang="tr-TR" dirty="0"/>
              <a:t>Ayak sabitleyici ile BT çekilmelidir. </a:t>
            </a:r>
          </a:p>
        </p:txBody>
      </p:sp>
    </p:spTree>
    <p:extLst>
      <p:ext uri="{BB962C8B-B14F-4D97-AF65-F5344CB8AC3E}">
        <p14:creationId xmlns:p14="http://schemas.microsoft.com/office/powerpoint/2010/main" val="63795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/>
              <a:t>Akciğerler</a:t>
            </a:r>
          </a:p>
          <a:p>
            <a:pPr lvl="1"/>
            <a:r>
              <a:rPr lang="tr-TR" dirty="0" err="1"/>
              <a:t>Özefagus</a:t>
            </a:r>
            <a:endParaRPr lang="tr-TR" dirty="0"/>
          </a:p>
          <a:p>
            <a:pPr lvl="1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</a:t>
            </a:r>
            <a:endParaRPr lang="tr-TR" dirty="0"/>
          </a:p>
          <a:p>
            <a:pPr lvl="1"/>
            <a:r>
              <a:rPr lang="tr-TR" dirty="0"/>
              <a:t>Kalp </a:t>
            </a:r>
          </a:p>
          <a:p>
            <a:pPr lvl="1"/>
            <a:r>
              <a:rPr lang="tr-TR" dirty="0"/>
              <a:t>İnce bağırsaklar</a:t>
            </a:r>
          </a:p>
          <a:p>
            <a:pPr lvl="1"/>
            <a:r>
              <a:rPr lang="tr-TR" dirty="0" err="1"/>
              <a:t>Femur</a:t>
            </a:r>
            <a:r>
              <a:rPr lang="tr-TR" dirty="0"/>
              <a:t> Başı</a:t>
            </a:r>
          </a:p>
          <a:p>
            <a:pPr lvl="1"/>
            <a:r>
              <a:rPr lang="tr-TR" dirty="0"/>
              <a:t>Mesane</a:t>
            </a:r>
          </a:p>
          <a:p>
            <a:pPr lvl="1"/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Brakiterapi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383</Words>
  <Application>Microsoft Office PowerPoint</Application>
  <PresentationFormat>Geniş ekran</PresentationFormat>
  <Paragraphs>88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Gastrointestinal Tümörlerine Radyoterapi Yaklaşımları ve Uygulamaları </vt:lpstr>
      <vt:lpstr>Gastrointestinal sistem</vt:lpstr>
      <vt:lpstr>Tedavi Seçenekleri</vt:lpstr>
      <vt:lpstr>Tedavi Seçenekleri </vt:lpstr>
      <vt:lpstr>Simülasyon </vt:lpstr>
      <vt:lpstr>Simülasyon </vt:lpstr>
      <vt:lpstr>Simülasyon </vt:lpstr>
      <vt:lpstr>Planlama</vt:lpstr>
      <vt:lpstr>Radyoterapi uygulamaları</vt:lpstr>
      <vt:lpstr>Tedavi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27</cp:revision>
  <dcterms:created xsi:type="dcterms:W3CDTF">2019-02-24T09:33:56Z</dcterms:created>
  <dcterms:modified xsi:type="dcterms:W3CDTF">2021-04-07T10:39:33Z</dcterms:modified>
</cp:coreProperties>
</file>