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5F37B72-F717-4259-9023-24BF5CC66D3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EC21DBB-3DF8-4FE0-BB11-A61A5811D29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5184576" cy="792088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latin typeface="Constantia" pitchFamily="18" charset="0"/>
              </a:rPr>
              <a:t>Akkoyunlu </a:t>
            </a:r>
            <a:r>
              <a:rPr lang="tr-TR" dirty="0" err="1" smtClean="0">
                <a:latin typeface="Constantia" pitchFamily="18" charset="0"/>
              </a:rPr>
              <a:t>BEYLİğİ</a:t>
            </a:r>
            <a:r>
              <a:rPr lang="tr-TR" dirty="0" smtClean="0">
                <a:latin typeface="Constantia" pitchFamily="18" charset="0"/>
              </a:rPr>
              <a:t> II</a:t>
            </a:r>
            <a:endParaRPr lang="tr-TR" dirty="0">
              <a:latin typeface="Constantia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5400600" cy="360040"/>
          </a:xfrm>
        </p:spPr>
        <p:txBody>
          <a:bodyPr>
            <a:normAutofit/>
          </a:bodyPr>
          <a:lstStyle/>
          <a:p>
            <a:pPr algn="ctr"/>
            <a:r>
              <a:rPr lang="tr-TR" sz="1800" dirty="0" smtClean="0">
                <a:latin typeface="Constantia" pitchFamily="18" charset="0"/>
              </a:rPr>
              <a:t>AKKOYUNLULAR İLE MÜCADELE</a:t>
            </a:r>
            <a:endParaRPr lang="tr-TR" sz="18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039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476672"/>
            <a:ext cx="8856984" cy="4203805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Kara Yülük Osman Bey İle Kara Yusuf arasında 1408 yılında yapılan savaş 1417 yılında Mardin kuşatması ile yeniden bozulmuştur.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Osman Bey 1417 yılındaki yenilgiden bir yıl sonra tekrar Mardin’i kuşatmıştır. Lakin başarılı olamayan Osman Bey </a:t>
            </a:r>
            <a:r>
              <a:rPr lang="tr-TR" sz="3200" b="0" dirty="0" err="1" smtClean="0">
                <a:latin typeface="Constantia" pitchFamily="18" charset="0"/>
              </a:rPr>
              <a:t>Memlük</a:t>
            </a:r>
            <a:r>
              <a:rPr lang="tr-TR" sz="3200" b="0" dirty="0" smtClean="0">
                <a:latin typeface="Constantia" pitchFamily="18" charset="0"/>
              </a:rPr>
              <a:t> topraklarına sığınmıştır. 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868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332656"/>
            <a:ext cx="8208912" cy="4608512"/>
          </a:xfrm>
        </p:spPr>
        <p:txBody>
          <a:bodyPr>
            <a:normAutofit lnSpcReduction="10000"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Karakoyunlu reisi Kara Yusuf, </a:t>
            </a:r>
            <a:r>
              <a:rPr lang="tr-TR" sz="3200" b="0" dirty="0" err="1" smtClean="0">
                <a:latin typeface="Constantia" pitchFamily="18" charset="0"/>
              </a:rPr>
              <a:t>Memlük</a:t>
            </a:r>
            <a:r>
              <a:rPr lang="tr-TR" sz="3200" b="0" dirty="0" smtClean="0">
                <a:latin typeface="Constantia" pitchFamily="18" charset="0"/>
              </a:rPr>
              <a:t> topraklarına sığınan Osman Bey’in peşini bırakmamış ve 1418’de </a:t>
            </a:r>
            <a:r>
              <a:rPr lang="tr-TR" sz="3200" b="0" dirty="0" err="1" smtClean="0">
                <a:latin typeface="Constantia" pitchFamily="18" charset="0"/>
              </a:rPr>
              <a:t>Mercidabık</a:t>
            </a:r>
            <a:r>
              <a:rPr lang="tr-TR" sz="3200" b="0" dirty="0" err="1" smtClean="0">
                <a:latin typeface="Constantia" pitchFamily="18" charset="0"/>
              </a:rPr>
              <a:t>’ta</a:t>
            </a:r>
            <a:r>
              <a:rPr lang="tr-TR" sz="3200" b="0" dirty="0" smtClean="0">
                <a:latin typeface="Constantia" pitchFamily="18" charset="0"/>
              </a:rPr>
              <a:t> onu bir yenilgiye daha uğratmıştır.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Osman Bey, </a:t>
            </a:r>
            <a:r>
              <a:rPr lang="tr-TR" sz="3200" b="0" dirty="0" err="1" smtClean="0">
                <a:latin typeface="Constantia" pitchFamily="18" charset="0"/>
              </a:rPr>
              <a:t>Memlük</a:t>
            </a:r>
            <a:r>
              <a:rPr lang="tr-TR" sz="3200" b="0" dirty="0" smtClean="0">
                <a:latin typeface="Constantia" pitchFamily="18" charset="0"/>
              </a:rPr>
              <a:t> sultanı Şeyh’in yardımı ile Kara Yusuf’un elinden kurtulmuştur.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Almış olduğu bu yenilgilerden sonra Akkoyunlulara bağlı olan </a:t>
            </a:r>
            <a:r>
              <a:rPr lang="tr-TR" sz="3200" b="0" dirty="0" err="1" smtClean="0">
                <a:latin typeface="Constantia" pitchFamily="18" charset="0"/>
              </a:rPr>
              <a:t>İnallu</a:t>
            </a:r>
            <a:r>
              <a:rPr lang="tr-TR" sz="3200" b="0" dirty="0" smtClean="0">
                <a:latin typeface="Constantia" pitchFamily="18" charset="0"/>
              </a:rPr>
              <a:t>, Bayat ve Avşarlar ayrılıp Tarsus tarafına gitmişlerdir.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005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4464496"/>
          </a:xfrm>
        </p:spPr>
        <p:txBody>
          <a:bodyPr>
            <a:normAutofit fontScale="92500" lnSpcReduction="10000"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1420 yılına kadar sakin bir dönem geçse de bu tarihte Kara Yusuf’un </a:t>
            </a:r>
            <a:r>
              <a:rPr lang="tr-TR" sz="3200" b="0" dirty="0" err="1" smtClean="0">
                <a:latin typeface="Constantia" pitchFamily="18" charset="0"/>
              </a:rPr>
              <a:t>Erzinca</a:t>
            </a:r>
            <a:r>
              <a:rPr lang="tr-TR" sz="3200" b="0" dirty="0" smtClean="0">
                <a:latin typeface="Constantia" pitchFamily="18" charset="0"/>
              </a:rPr>
              <a:t> Valisi </a:t>
            </a:r>
            <a:r>
              <a:rPr lang="tr-TR" sz="3200" b="0" dirty="0" err="1" smtClean="0">
                <a:latin typeface="Constantia" pitchFamily="18" charset="0"/>
              </a:rPr>
              <a:t>Pîr</a:t>
            </a:r>
            <a:r>
              <a:rPr lang="tr-TR" sz="3200" b="0" dirty="0" smtClean="0">
                <a:latin typeface="Constantia" pitchFamily="18" charset="0"/>
              </a:rPr>
              <a:t> Ömer, Osman Bey’in oğlu </a:t>
            </a:r>
            <a:r>
              <a:rPr lang="tr-TR" sz="3200" b="0" dirty="0" err="1" smtClean="0">
                <a:latin typeface="Constantia" pitchFamily="18" charset="0"/>
              </a:rPr>
              <a:t>Yakub’un</a:t>
            </a:r>
            <a:r>
              <a:rPr lang="tr-TR" sz="3200" b="0" dirty="0" smtClean="0">
                <a:latin typeface="Constantia" pitchFamily="18" charset="0"/>
              </a:rPr>
              <a:t> elindeki Kemah’a saldırmıştır.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Pîr</a:t>
            </a:r>
            <a:r>
              <a:rPr lang="tr-TR" sz="3200" b="0" dirty="0" smtClean="0">
                <a:latin typeface="Constantia" pitchFamily="18" charset="0"/>
              </a:rPr>
              <a:t> Ömer Kemah’ı ele geçirip </a:t>
            </a:r>
            <a:r>
              <a:rPr lang="tr-TR" sz="3200" b="0" dirty="0" err="1" smtClean="0">
                <a:latin typeface="Constantia" pitchFamily="18" charset="0"/>
              </a:rPr>
              <a:t>Yakub’u</a:t>
            </a:r>
            <a:r>
              <a:rPr lang="tr-TR" sz="3200" b="0" dirty="0" smtClean="0">
                <a:latin typeface="Constantia" pitchFamily="18" charset="0"/>
              </a:rPr>
              <a:t> ise esir almıştır.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dirty="0" smtClean="0">
                <a:latin typeface="Constantia" pitchFamily="18" charset="0"/>
              </a:rPr>
              <a:t>Osman Bey bunun üzerine </a:t>
            </a:r>
            <a:r>
              <a:rPr lang="tr-TR" sz="3200" dirty="0" err="1" smtClean="0">
                <a:latin typeface="Constantia" pitchFamily="18" charset="0"/>
              </a:rPr>
              <a:t>Pîr</a:t>
            </a:r>
            <a:r>
              <a:rPr lang="tr-TR" sz="3200" dirty="0" smtClean="0">
                <a:latin typeface="Constantia" pitchFamily="18" charset="0"/>
              </a:rPr>
              <a:t> </a:t>
            </a:r>
            <a:r>
              <a:rPr lang="tr-TR" sz="3200" dirty="0" err="1" smtClean="0">
                <a:latin typeface="Constantia" pitchFamily="18" charset="0"/>
              </a:rPr>
              <a:t>Ömerîn</a:t>
            </a:r>
            <a:r>
              <a:rPr lang="tr-TR" sz="3200" dirty="0" smtClean="0">
                <a:latin typeface="Constantia" pitchFamily="18" charset="0"/>
              </a:rPr>
              <a:t> bulunduğu Erzincan’a saldırmış ve onu mağlup etmiştir. Kara Yusuf’un gönderdiği kuvvetlerde onu durduramamıştır.</a:t>
            </a:r>
            <a:endParaRPr lang="tr-TR" sz="3200" b="0" dirty="0" smtClean="0">
              <a:latin typeface="Constantia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316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04664"/>
            <a:ext cx="8280920" cy="4275813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Osman Bey Erzincan’da aldığı başarıdan sonra </a:t>
            </a:r>
            <a:r>
              <a:rPr lang="tr-TR" sz="3200" b="0" dirty="0" err="1" smtClean="0">
                <a:latin typeface="Constantia" pitchFamily="18" charset="0"/>
              </a:rPr>
              <a:t>Pîr</a:t>
            </a:r>
            <a:r>
              <a:rPr lang="tr-TR" sz="3200" b="0" dirty="0" smtClean="0">
                <a:latin typeface="Constantia" pitchFamily="18" charset="0"/>
              </a:rPr>
              <a:t> Ömer’i de öldürmüştür. Buna sinirlenen Kara Yusuf sefere çıkmaya karar verse de Timurlu </a:t>
            </a:r>
            <a:r>
              <a:rPr lang="tr-TR" sz="3200" b="0" dirty="0" err="1" smtClean="0">
                <a:latin typeface="Constantia" pitchFamily="18" charset="0"/>
              </a:rPr>
              <a:t>Şahruh</a:t>
            </a:r>
            <a:r>
              <a:rPr lang="tr-TR" sz="3200" b="0" dirty="0" smtClean="0">
                <a:latin typeface="Constantia" pitchFamily="18" charset="0"/>
              </a:rPr>
              <a:t> tehlikesi onu durdurmuştur.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dirty="0" smtClean="0">
                <a:latin typeface="Constantia" pitchFamily="18" charset="0"/>
              </a:rPr>
              <a:t>Kara Yusuf oğlu Said’i </a:t>
            </a:r>
            <a:r>
              <a:rPr lang="tr-TR" sz="3200" dirty="0" err="1" smtClean="0">
                <a:latin typeface="Constantia" pitchFamily="18" charset="0"/>
              </a:rPr>
              <a:t>Erzinca’a</a:t>
            </a:r>
            <a:r>
              <a:rPr lang="tr-TR" sz="3200" dirty="0" smtClean="0">
                <a:latin typeface="Constantia" pitchFamily="18" charset="0"/>
              </a:rPr>
              <a:t> vali olarak göndermekle yetinmiştir. </a:t>
            </a:r>
            <a:endParaRPr lang="tr-TR" sz="3200" b="0" dirty="0" smtClean="0">
              <a:latin typeface="Constantia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743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332656"/>
            <a:ext cx="8064896" cy="4536504"/>
          </a:xfrm>
        </p:spPr>
        <p:txBody>
          <a:bodyPr>
            <a:normAutofit lnSpcReduction="10000"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Kara Yusuf 1240 yılında vefat etmiştir. Ondan sonra ülkesinde taht mücadelesi olmuştur.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Yusuf’un oğlu İskender </a:t>
            </a:r>
            <a:r>
              <a:rPr lang="tr-TR" sz="3200" b="0" dirty="0" err="1" smtClean="0">
                <a:latin typeface="Constantia" pitchFamily="18" charset="0"/>
              </a:rPr>
              <a:t>Mirzâ</a:t>
            </a:r>
            <a:r>
              <a:rPr lang="tr-TR" sz="3200" b="0" dirty="0" smtClean="0">
                <a:latin typeface="Constantia" pitchFamily="18" charset="0"/>
              </a:rPr>
              <a:t> ile savaşa tutuşan Osman Bey bir çok yerinden yara alarak </a:t>
            </a:r>
            <a:r>
              <a:rPr lang="tr-TR" sz="3200" b="0" dirty="0" err="1" smtClean="0">
                <a:latin typeface="Constantia" pitchFamily="18" charset="0"/>
              </a:rPr>
              <a:t>Amid’e</a:t>
            </a:r>
            <a:r>
              <a:rPr lang="tr-TR" sz="3200" b="0" dirty="0" smtClean="0">
                <a:latin typeface="Constantia" pitchFamily="18" charset="0"/>
              </a:rPr>
              <a:t> dönmüştür.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Daha sonra </a:t>
            </a:r>
            <a:r>
              <a:rPr lang="tr-TR" sz="3200" b="0" dirty="0" err="1" smtClean="0">
                <a:latin typeface="Constantia" pitchFamily="18" charset="0"/>
              </a:rPr>
              <a:t>Şahruh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Mirzâ</a:t>
            </a:r>
            <a:r>
              <a:rPr lang="tr-TR" sz="3200" b="0" dirty="0" smtClean="0">
                <a:latin typeface="Constantia" pitchFamily="18" charset="0"/>
              </a:rPr>
              <a:t> Doğu Anadolu'ya girip Kara Yusuf’un oğullarına karşı savaşa başlamıştır. 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5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476672"/>
            <a:ext cx="8496944" cy="4392488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Osman Bey ve Ali, </a:t>
            </a:r>
            <a:r>
              <a:rPr lang="tr-TR" sz="3200" b="0" dirty="0" err="1" smtClean="0">
                <a:latin typeface="Constantia" pitchFamily="18" charset="0"/>
              </a:rPr>
              <a:t>Şahruh’un</a:t>
            </a:r>
            <a:r>
              <a:rPr lang="tr-TR" sz="3200" b="0" dirty="0" smtClean="0">
                <a:latin typeface="Constantia" pitchFamily="18" charset="0"/>
              </a:rPr>
              <a:t> hizmetine girerek Karakoyunlularla savaşmışlardır. Sonuç itibari ile 1241 yılında Eleşkirt’e iki fersah uzaklıktaki Ağa Deve mevkiinde Karakoyunluları yenilgiye uğratmışlardır.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dirty="0" smtClean="0">
                <a:latin typeface="Constantia" pitchFamily="18" charset="0"/>
              </a:rPr>
              <a:t>Osman Bey bu zaferden sonra memleketine dönmüştür. Oğlu Ali Bey ise </a:t>
            </a:r>
            <a:r>
              <a:rPr lang="tr-TR" sz="3200" dirty="0" err="1" smtClean="0">
                <a:latin typeface="Constantia" pitchFamily="18" charset="0"/>
              </a:rPr>
              <a:t>Şahruh’un</a:t>
            </a:r>
            <a:r>
              <a:rPr lang="tr-TR" sz="3200" dirty="0" smtClean="0">
                <a:latin typeface="Constantia" pitchFamily="18" charset="0"/>
              </a:rPr>
              <a:t> valiliğini verdiği Azerbaycan’a gitmiştir.</a:t>
            </a:r>
            <a:endParaRPr lang="tr-TR" sz="3200" b="0" dirty="0" smtClean="0">
              <a:latin typeface="Constantia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815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4536504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1230 yılında Osman Bey Mardin’i almayı başarmıştır. Burayı oğlu Hamza Bey’e vermiştir.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Kara Yülük Osman Bey 1237 yılında İskender </a:t>
            </a:r>
            <a:r>
              <a:rPr lang="tr-TR" sz="3200" b="0" dirty="0" err="1" smtClean="0">
                <a:latin typeface="Constantia" pitchFamily="18" charset="0"/>
              </a:rPr>
              <a:t>Mirzâ</a:t>
            </a:r>
            <a:r>
              <a:rPr lang="tr-TR" sz="3200" b="0" dirty="0" smtClean="0">
                <a:latin typeface="Constantia" pitchFamily="18" charset="0"/>
              </a:rPr>
              <a:t> ile Erzurum önünde yaptığı savaşta birçok asker kaybetmiş ve kendi de çekildiği Erzurum’da hayatını kaybetmiştir.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054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77</TotalTime>
  <Words>320</Words>
  <Application>Microsoft Office PowerPoint</Application>
  <PresentationFormat>Ekran Gösterisi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Akkoyunlu BEYLİğİ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Akkoyunlu BEYLİğİ II</dc:title>
  <dc:creator>Güzide</dc:creator>
  <cp:lastModifiedBy>Güzide</cp:lastModifiedBy>
  <cp:revision>8</cp:revision>
  <dcterms:created xsi:type="dcterms:W3CDTF">2020-05-07T15:10:26Z</dcterms:created>
  <dcterms:modified xsi:type="dcterms:W3CDTF">2020-05-07T16:28:51Z</dcterms:modified>
</cp:coreProperties>
</file>