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4"/>
  </p:notesMasterIdLst>
  <p:handoutMasterIdLst>
    <p:handoutMasterId r:id="rId15"/>
  </p:handoutMasterIdLst>
  <p:sldIdLst>
    <p:sldId id="668" r:id="rId4"/>
    <p:sldId id="710" r:id="rId5"/>
    <p:sldId id="712" r:id="rId6"/>
    <p:sldId id="713" r:id="rId7"/>
    <p:sldId id="714" r:id="rId8"/>
    <p:sldId id="715" r:id="rId9"/>
    <p:sldId id="716" r:id="rId10"/>
    <p:sldId id="717" r:id="rId11"/>
    <p:sldId id="718" r:id="rId12"/>
    <p:sldId id="711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 107 </a:t>
            </a:r>
            <a:b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İŞLETME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Dr. Erol DEMİR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smtClean="0"/>
              <a:t>Aktepe E. 2007. Genel </a:t>
            </a:r>
            <a:r>
              <a:rPr lang="tr-TR" dirty="0"/>
              <a:t>İşletme, </a:t>
            </a:r>
            <a:r>
              <a:rPr lang="tr-TR" dirty="0" smtClean="0"/>
              <a:t>Nobel </a:t>
            </a:r>
            <a:r>
              <a:rPr lang="tr-TR" dirty="0"/>
              <a:t>Yayın Dağıtım, </a:t>
            </a:r>
            <a:r>
              <a:rPr lang="tr-TR" dirty="0" smtClean="0"/>
              <a:t>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Demir Uslu Y. 2017. Modern İşletme, Eğitim Yayınevi, İstanbul</a:t>
            </a:r>
          </a:p>
          <a:p>
            <a:pPr lvl="1" algn="just">
              <a:lnSpc>
                <a:spcPct val="100000"/>
              </a:lnSpc>
            </a:pPr>
            <a:r>
              <a:rPr lang="tr-TR" dirty="0" err="1" smtClean="0"/>
              <a:t>Onal</a:t>
            </a:r>
            <a:r>
              <a:rPr lang="tr-TR" dirty="0" smtClean="0"/>
              <a:t> G. 1995. İşletme </a:t>
            </a:r>
            <a:r>
              <a:rPr lang="tr-TR" dirty="0"/>
              <a:t>Yönetimi ve Organizasyonu, </a:t>
            </a:r>
            <a:r>
              <a:rPr lang="tr-TR" dirty="0" smtClean="0"/>
              <a:t>Marmara </a:t>
            </a:r>
            <a:r>
              <a:rPr lang="tr-TR" dirty="0"/>
              <a:t>Üniversitesi Sosyal Bilimler Enstitüsü, </a:t>
            </a:r>
            <a:r>
              <a:rPr lang="tr-TR" dirty="0" smtClean="0"/>
              <a:t>İstanbul.</a:t>
            </a:r>
            <a:endParaRPr lang="tr-TR" dirty="0"/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Yozgat O. 1992. İşletme </a:t>
            </a:r>
            <a:r>
              <a:rPr lang="tr-TR" dirty="0"/>
              <a:t>Yönetimi</a:t>
            </a:r>
            <a:r>
              <a:rPr lang="tr-TR" dirty="0" smtClean="0"/>
              <a:t>,, </a:t>
            </a:r>
            <a:r>
              <a:rPr lang="tr-TR" dirty="0"/>
              <a:t>Marmara Üniversitesi Nihat Sayar Eğitim Vakfı, </a:t>
            </a:r>
            <a:r>
              <a:rPr lang="tr-TR" dirty="0" smtClean="0"/>
              <a:t>İstanbul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Ahilik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sistemi 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597911" y="1690711"/>
            <a:ext cx="7932772" cy="2312577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Asırda Bizans esnafıyla rekabet edebilmek için Müslüman esnafın kendi aralarında oluşturdukları bir nevi </a:t>
            </a:r>
            <a:r>
              <a:rPr lang="tr-TR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dayanışma sistemi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olan </a:t>
            </a: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2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ortasandık</a:t>
            </a: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uygulaması, bir ahilik uygulaması olarak görülmektedir.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Ahilik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sistemi 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313080" y="1599250"/>
            <a:ext cx="7200800" cy="282778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Esnaf sandığı ve esnaf kesesi olarak bilinen </a:t>
            </a:r>
            <a:r>
              <a:rPr lang="tr-TR" sz="2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Ortasandık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esnafın kendi aralarında yardımlaşmak amacıyla oluşturdukları </a:t>
            </a:r>
            <a:r>
              <a:rPr lang="tr-TR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finans sistemidir.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Üyelerin bağış ve aidatları 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ile biriken </a:t>
            </a: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zor durumda kalan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çıraklık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kalfalık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safhalarını geçerek ustalığa yükselip te </a:t>
            </a:r>
            <a:r>
              <a:rPr lang="tr-TR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kendi işini kurmak isteyenlere </a:t>
            </a:r>
            <a:r>
              <a:rPr lang="tr-TR" sz="2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faizsiz 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kullandırılan </a:t>
            </a:r>
            <a:r>
              <a:rPr lang="tr-TR" sz="2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sermayedir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418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Lonca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80120" y="1820375"/>
            <a:ext cx="6840760" cy="253975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iş kolunda </a:t>
            </a:r>
            <a:r>
              <a:rPr lang="tr-TR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kalfa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çırakları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içine alan </a:t>
            </a:r>
            <a:r>
              <a:rPr lang="tr-TR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Avrupa kaynaklı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mesleki bir dernektir.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Loncalar;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faaliyet alanı bir olan kimselerin, bilhassa 7. ve 8. asırdan itibaren </a:t>
            </a:r>
            <a:r>
              <a:rPr lang="tr-TR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Batı’da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faaliyet yürüten ve bir pirin, üstadın (ustanın) yönetimi altında oluşturdukları özel mesleki bir dernektir. </a:t>
            </a:r>
          </a:p>
        </p:txBody>
      </p:sp>
    </p:spTree>
    <p:extLst>
      <p:ext uri="{BB962C8B-B14F-4D97-AF65-F5344CB8AC3E}">
        <p14:creationId xmlns:p14="http://schemas.microsoft.com/office/powerpoint/2010/main" val="291352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 Bilimi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628163" y="1533293"/>
            <a:ext cx="7272808" cy="914400"/>
          </a:xfr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1500" b="1" kern="1200" dirty="0">
                <a:solidFill>
                  <a:srgbClr val="160093"/>
                </a:solidFill>
                <a:latin typeface="Arial"/>
                <a:ea typeface="ＭＳ Ｐゴシック" charset="0"/>
                <a:cs typeface="Arial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3429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685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0287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Serbest piyasa ekonomisinin sağladığı şu dört temel hakka dayanarak insanlar işletme kurmaya yönelirler.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628163" y="2763128"/>
            <a:ext cx="7272808" cy="2611760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 mülkiyet hakkı,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Seçme hürriyeti,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 elde etme,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Serbest rekabet. </a:t>
            </a:r>
          </a:p>
        </p:txBody>
      </p:sp>
    </p:spTree>
    <p:extLst>
      <p:ext uri="{BB962C8B-B14F-4D97-AF65-F5344CB8AC3E}">
        <p14:creationId xmlns:p14="http://schemas.microsoft.com/office/powerpoint/2010/main" val="223512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İnsanları işletme kurmaya yönelten nedenler</a:t>
            </a: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98374" y="1640654"/>
            <a:ext cx="8147248" cy="3187824"/>
          </a:xfrm>
        </p:spPr>
        <p:txBody>
          <a:bodyPr/>
          <a:lstStyle/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Bağımsızlık isteği,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Kazanç isteği, 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Miras isteği,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Saygınlık isteği, 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Başka fırsatların yokluğu, 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düşünce veya bir varlığın işlenmesi,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Topluma hizmet ve sosyal mesuliyet düşüncesi.</a:t>
            </a:r>
          </a:p>
        </p:txBody>
      </p:sp>
    </p:spTree>
    <p:extLst>
      <p:ext uri="{BB962C8B-B14F-4D97-AF65-F5344CB8AC3E}">
        <p14:creationId xmlns:p14="http://schemas.microsoft.com/office/powerpoint/2010/main" val="229967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İşletmenin temel özellikleri</a:t>
            </a:r>
            <a:b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61390" y="1670906"/>
            <a:ext cx="8221216" cy="3547864"/>
          </a:xfrm>
        </p:spPr>
        <p:txBody>
          <a:bodyPr/>
          <a:lstStyle/>
          <a:p>
            <a:pPr marL="0" indent="0" algn="just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 kar (veya sosyal fayda) amacıyla üretim faktörlerinin bir araya getirildiği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 bir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birimdir,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teknik bir çalışma birimidir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 toplum içerisinde faaliyet gösterdiği için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 bir birimdir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 karar sistemlerini etkilediği ve onlardan etkilendiği için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siyasi bir birimdir, </a:t>
            </a: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İnsan ihtiyaçlarını karşılamak ve varlığını sürdürmek için sürekli üretim yapan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dinamik bir birimdir, </a:t>
            </a: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Çevresiyle sürekli alış-veriş içerisinde olan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açık bir sistem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073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67542" y="1480386"/>
            <a:ext cx="8208912" cy="340384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İnsan ihtiyaçlarını karşılayan araçlar;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Somut,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elle tutulup gözle görülen şeyler </a:t>
            </a:r>
            <a:r>
              <a:rPr lang="tr-TR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(mal)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olabileceği gibi,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Soyut,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elle tutulup gözle görülmeyen şeylerde </a:t>
            </a:r>
            <a:r>
              <a:rPr lang="tr-TR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(hizmetler)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olabilir. </a:t>
            </a:r>
          </a:p>
        </p:txBody>
      </p:sp>
    </p:spTree>
    <p:extLst>
      <p:ext uri="{BB962C8B-B14F-4D97-AF65-F5344CB8AC3E}">
        <p14:creationId xmlns:p14="http://schemas.microsoft.com/office/powerpoint/2010/main" val="235624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Ürün</a:t>
            </a:r>
            <a:r>
              <a:rPr lang="tr-TR" sz="2400" b="1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Mal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83568" y="1240159"/>
            <a:ext cx="8064896" cy="3331840"/>
          </a:xfrm>
        </p:spPr>
        <p:txBody>
          <a:bodyPr/>
          <a:lstStyle/>
          <a:p>
            <a:endParaRPr lang="tr-T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Ürün, 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fayda ve değer oluşturmak amacıyla ürünlerin üretilmesi veya üretilmiş ürünlerin fayda ve değerlerini artırmak amacıyla harcanan çabalara denir. </a:t>
            </a:r>
            <a:endParaRPr lang="tr-TR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683568" y="3140968"/>
            <a:ext cx="8208912" cy="3259832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insan ihtiyaçlarını doğrudan veya dolaylı olarak karşılama özelliğine sahip ve genellikle para veya başka bir ekonomik madde ile değişilebilen kıt ekonomik nesnelere (maddelere) denir.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94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17138</TotalTime>
  <Words>454</Words>
  <Application>Microsoft Office PowerPoint</Application>
  <PresentationFormat>Ekran Gösterisi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ＭＳ Ｐゴシック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879</cp:revision>
  <cp:lastPrinted>2016-10-24T07:53:35Z</cp:lastPrinted>
  <dcterms:created xsi:type="dcterms:W3CDTF">2016-09-18T09:35:24Z</dcterms:created>
  <dcterms:modified xsi:type="dcterms:W3CDTF">2020-02-27T11:23:22Z</dcterms:modified>
</cp:coreProperties>
</file>