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3" r:id="rId2"/>
    <p:sldId id="454" r:id="rId3"/>
    <p:sldId id="461" r:id="rId4"/>
    <p:sldId id="471" r:id="rId5"/>
    <p:sldId id="460" r:id="rId6"/>
    <p:sldId id="472" r:id="rId7"/>
    <p:sldId id="455" r:id="rId8"/>
    <p:sldId id="456" r:id="rId9"/>
    <p:sldId id="457" r:id="rId10"/>
    <p:sldId id="464" r:id="rId11"/>
    <p:sldId id="459" r:id="rId12"/>
    <p:sldId id="465" r:id="rId13"/>
    <p:sldId id="475" r:id="rId14"/>
    <p:sldId id="476" r:id="rId15"/>
    <p:sldId id="462" r:id="rId16"/>
    <p:sldId id="473" r:id="rId17"/>
    <p:sldId id="466" r:id="rId18"/>
    <p:sldId id="467" r:id="rId19"/>
    <p:sldId id="468" r:id="rId20"/>
    <p:sldId id="470" r:id="rId21"/>
    <p:sldId id="469" r:id="rId22"/>
    <p:sldId id="4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2BF5"/>
    <a:srgbClr val="EBEBEB"/>
    <a:srgbClr val="376092"/>
    <a:srgbClr val="7F7F7F"/>
    <a:srgbClr val="825809"/>
    <a:srgbClr val="FFFFFF"/>
    <a:srgbClr val="4D822A"/>
    <a:srgbClr val="ABB1B0"/>
    <a:srgbClr val="ACACB0"/>
    <a:srgbClr val="A8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1" autoAdjust="0"/>
    <p:restoredTop sz="71808" autoAdjust="0"/>
  </p:normalViewPr>
  <p:slideViewPr>
    <p:cSldViewPr snapToGrid="0"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7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95120" y="5417613"/>
            <a:ext cx="31887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Aysel Köksal Akyol</a:t>
            </a:r>
            <a:endParaRPr lang="en-US" sz="3600" dirty="0">
              <a:solidFill>
                <a:srgbClr val="08CF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10"/>
          <p:cNvSpPr txBox="1">
            <a:spLocks noChangeArrowheads="1"/>
          </p:cNvSpPr>
          <p:nvPr/>
        </p:nvSpPr>
        <p:spPr bwMode="auto">
          <a:xfrm>
            <a:off x="-96820" y="3429000"/>
            <a:ext cx="8850122" cy="72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tr-TR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GELİŞİMSEL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 TANI</a:t>
            </a:r>
            <a:r>
              <a:rPr lang="tr-TR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VE</a:t>
            </a:r>
            <a:r>
              <a:rPr lang="tr-TR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DEĞERLENDİRME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</a:br>
            <a:endParaRPr lang="en-US" sz="2200" dirty="0">
              <a:solidFill>
                <a:srgbClr val="FFFF00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GELİŞİM DOSYA (PORTFOLYOLAR)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945" y="1952368"/>
            <a:ext cx="3789407" cy="4066703"/>
          </a:xfrm>
        </p:spPr>
        <p:txBody>
          <a:bodyPr/>
          <a:lstStyle/>
          <a:p>
            <a:r>
              <a:rPr lang="tr-TR" dirty="0" smtClean="0"/>
              <a:t>Genellikle gelişim dosyalarında neler olacağına dair standart bir listeden söz edilemez.</a:t>
            </a:r>
          </a:p>
          <a:p>
            <a:r>
              <a:rPr lang="tr-TR" dirty="0" smtClean="0"/>
              <a:t>İçeriğinin ne çok ne de az olması gibi şeyler tartışılmaz. </a:t>
            </a:r>
          </a:p>
          <a:p>
            <a:endParaRPr lang="tr-TR" dirty="0"/>
          </a:p>
        </p:txBody>
      </p:sp>
      <p:pic>
        <p:nvPicPr>
          <p:cNvPr id="7170" name="Picture 2" descr="portfolio children's wor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5" y="2520778"/>
            <a:ext cx="3827076" cy="28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Gelişim dosyalarının içinde bulunması gereken ürünler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1796597"/>
            <a:ext cx="5276335" cy="441269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Çocukların çalışmalarından örnekler</a:t>
            </a:r>
          </a:p>
          <a:p>
            <a:r>
              <a:rPr lang="tr-TR" dirty="0" smtClean="0"/>
              <a:t>Anekdot kayıtları</a:t>
            </a:r>
          </a:p>
          <a:p>
            <a:r>
              <a:rPr lang="tr-TR" dirty="0" smtClean="0"/>
              <a:t>Kontrol listeleri</a:t>
            </a:r>
          </a:p>
          <a:p>
            <a:r>
              <a:rPr lang="tr-TR" dirty="0" smtClean="0"/>
              <a:t>Oran skalaları</a:t>
            </a:r>
          </a:p>
          <a:p>
            <a:r>
              <a:rPr lang="tr-TR" dirty="0" smtClean="0"/>
              <a:t>Görsel ve işitsel kayıtlar</a:t>
            </a:r>
          </a:p>
          <a:p>
            <a:r>
              <a:rPr lang="tr-TR" dirty="0" smtClean="0"/>
              <a:t>Aile görüşmeleri</a:t>
            </a:r>
          </a:p>
          <a:p>
            <a:r>
              <a:rPr lang="tr-TR" dirty="0" err="1" smtClean="0"/>
              <a:t>Standartize</a:t>
            </a:r>
            <a:r>
              <a:rPr lang="tr-TR" dirty="0" smtClean="0"/>
              <a:t> test sonuçları</a:t>
            </a:r>
          </a:p>
          <a:p>
            <a:r>
              <a:rPr lang="tr-TR" dirty="0" smtClean="0"/>
              <a:t>Gelişim raporları</a:t>
            </a:r>
            <a:endParaRPr lang="tr-TR" dirty="0"/>
          </a:p>
          <a:p>
            <a:r>
              <a:rPr lang="tr-TR" dirty="0" smtClean="0"/>
              <a:t>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951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GELİŞİM DOSYA (PORTFOLYOLAR)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7" y="2277687"/>
            <a:ext cx="8055033" cy="2327564"/>
          </a:xfrm>
        </p:spPr>
        <p:txBody>
          <a:bodyPr>
            <a:normAutofit/>
          </a:bodyPr>
          <a:lstStyle/>
          <a:p>
            <a:r>
              <a:rPr lang="tr-TR" dirty="0" smtClean="0"/>
              <a:t>Bu ürünlerde uzman bağlam ile ilgili notları almış ve çocukların ürün ile ilgili anlattıkları kaydedilmiş olmalıdır.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Gelişim dosyası </a:t>
            </a:r>
            <a:r>
              <a:rPr lang="tr-TR" dirty="0" smtClean="0"/>
              <a:t>değerlendirilmesi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5458" y="2298357"/>
            <a:ext cx="7928919" cy="3679525"/>
          </a:xfrm>
        </p:spPr>
        <p:txBody>
          <a:bodyPr/>
          <a:lstStyle/>
          <a:p>
            <a:r>
              <a:rPr lang="tr-TR" dirty="0" smtClean="0"/>
              <a:t>Gelişim dosyaları bir bütün olarak değerlendirilebileceği gibi her çalışma tek tek de değerlendirilebilir. </a:t>
            </a:r>
            <a:endParaRPr lang="tr-TR" dirty="0"/>
          </a:p>
          <a:p>
            <a:r>
              <a:rPr lang="tr-TR" dirty="0" smtClean="0"/>
              <a:t>Değerlendirmelerde kontrol listeleri</a:t>
            </a:r>
            <a:r>
              <a:rPr lang="tr-TR" smtClean="0"/>
              <a:t>, oranlama </a:t>
            </a:r>
            <a:r>
              <a:rPr lang="tr-TR" dirty="0" smtClean="0"/>
              <a:t>ölçeği </a:t>
            </a:r>
            <a:r>
              <a:rPr lang="tr-TR" dirty="0" err="1" smtClean="0"/>
              <a:t>vb</a:t>
            </a:r>
            <a:r>
              <a:rPr lang="tr-TR" dirty="0" smtClean="0"/>
              <a:t> kullanılabilir</a:t>
            </a:r>
          </a:p>
          <a:p>
            <a:r>
              <a:rPr lang="tr-TR" dirty="0" smtClean="0"/>
              <a:t>Dosyadaki her bir çalışma için ayrı değerlendirme biçimleri de planlanabilir.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32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Gelişim dosyası değerlendirilmesi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5592" y="2272896"/>
            <a:ext cx="7173883" cy="2814494"/>
          </a:xfrm>
        </p:spPr>
        <p:txBody>
          <a:bodyPr/>
          <a:lstStyle/>
          <a:p>
            <a:r>
              <a:rPr lang="tr-TR" dirty="0" smtClean="0"/>
              <a:t>Aynı dosyanın birden fazla uzman tarafından değerlendirilmesi önemlidir. </a:t>
            </a:r>
            <a:endParaRPr lang="tr-TR" dirty="0"/>
          </a:p>
          <a:p>
            <a:r>
              <a:rPr lang="tr-TR" dirty="0" smtClean="0"/>
              <a:t>Değerlendirme yapan uzmanların bu konuda yetkin olmaları da ayrıca önemlidir.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53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3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Gelişim dosyası değerlendirilmesinde aşamalar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757" y="1701348"/>
            <a:ext cx="3950043" cy="45689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400" dirty="0" smtClean="0">
                <a:solidFill>
                  <a:srgbClr val="FFFF00"/>
                </a:solidFill>
              </a:rPr>
              <a:t>Gelişim dosyasının amacının belirlenmesi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 smtClean="0"/>
              <a:t>Gelişim dosyasının içeriğinin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 smtClean="0">
                <a:solidFill>
                  <a:srgbClr val="92D050"/>
                </a:solidFill>
              </a:rPr>
              <a:t>Gelişim dosyası çözümlenmesinin tasarlanması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 smtClean="0"/>
              <a:t>Öğretime hazırlanma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 smtClean="0">
                <a:solidFill>
                  <a:srgbClr val="FFFF00"/>
                </a:solidFill>
              </a:rPr>
              <a:t>Gelişim dosyası sürecinin değerlendirilmesi</a:t>
            </a:r>
          </a:p>
          <a:p>
            <a:pPr marL="514350" indent="-514350">
              <a:buFont typeface="+mj-lt"/>
              <a:buAutoNum type="arabicPeriod"/>
            </a:pPr>
            <a:endParaRPr lang="tr-TR" sz="2400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err="1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936" y="1783127"/>
            <a:ext cx="3612291" cy="4487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tr-TR" sz="2400" dirty="0" smtClean="0">
                <a:solidFill>
                  <a:srgbClr val="FFFF00"/>
                </a:solidFill>
              </a:rPr>
              <a:t>Değerlendirmenin amacının belirlenmesi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Eğitsel hedeflerin ifade edilmesi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Hedeflerle görevlerin karşılaştırılması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>
                <a:solidFill>
                  <a:srgbClr val="92D050"/>
                </a:solidFill>
              </a:rPr>
              <a:t>Ölçüt belirlenmesi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İzleme süreci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>
                <a:solidFill>
                  <a:srgbClr val="FFFF00"/>
                </a:solidFill>
              </a:rPr>
              <a:t>Gelişim dosyası sürecinin değerlendirilmesi </a:t>
            </a:r>
            <a:endParaRPr lang="tr-T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96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Gelişim dosyası değerlendirilmesinde aşamalar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7265" y="5260587"/>
            <a:ext cx="8019535" cy="466768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tr-TR" dirty="0">
                <a:solidFill>
                  <a:srgbClr val="FFFF00"/>
                </a:solidFill>
              </a:rPr>
              <a:t>Gelişim dosyasının amacının belirlenmesi</a:t>
            </a:r>
          </a:p>
          <a:p>
            <a:pPr algn="ctr"/>
            <a:endParaRPr lang="tr-TR" dirty="0"/>
          </a:p>
        </p:txBody>
      </p:sp>
      <p:pic>
        <p:nvPicPr>
          <p:cNvPr id="9218" name="Picture 2" descr="child art portfolio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0" y="1855993"/>
            <a:ext cx="2552008" cy="25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0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Gelişim dosyası değerlendirilmesinde aşamalar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076" y="4376353"/>
            <a:ext cx="8060724" cy="2040924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tr-TR" dirty="0" smtClean="0">
                <a:solidFill>
                  <a:srgbClr val="FFFF00"/>
                </a:solidFill>
              </a:rPr>
              <a:t>Gelişim dosyasının içeriğinin planlanması</a:t>
            </a:r>
          </a:p>
          <a:p>
            <a:pPr marL="914400" lvl="1" indent="-514350">
              <a:buFont typeface="+mj-lt"/>
              <a:buAutoNum type="alphaLcPeriod"/>
            </a:pPr>
            <a:r>
              <a:rPr lang="tr-TR" dirty="0" smtClean="0"/>
              <a:t>Değerlendirme işlemelerinin seçilmesi</a:t>
            </a:r>
          </a:p>
          <a:p>
            <a:pPr marL="914400" lvl="1" indent="-514350">
              <a:buFont typeface="+mj-lt"/>
              <a:buAutoNum type="alphaLcPeriod"/>
            </a:pPr>
            <a:r>
              <a:rPr lang="tr-TR" dirty="0" smtClean="0"/>
              <a:t>Gelişim dosyalarının içeriğinin belirlenmesi</a:t>
            </a:r>
          </a:p>
          <a:p>
            <a:pPr marL="914400" lvl="1" indent="-514350">
              <a:buFont typeface="+mj-lt"/>
              <a:buAutoNum type="alphaLcPeriod"/>
            </a:pPr>
            <a:r>
              <a:rPr lang="tr-TR" dirty="0" smtClean="0"/>
              <a:t>Değerlendirmenin sıklığına karar verilmesi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assessment child art portfolio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6" y="1598871"/>
            <a:ext cx="4278548" cy="240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77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Gelişim dosyası değerlendirilmesinde aşamalar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6" y="3626708"/>
            <a:ext cx="8229600" cy="280704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tr-TR" dirty="0" smtClean="0">
                <a:solidFill>
                  <a:srgbClr val="FFFF00"/>
                </a:solidFill>
              </a:rPr>
              <a:t>Gelişim dosyası çözümlenmesinin tasarlanması</a:t>
            </a:r>
          </a:p>
          <a:p>
            <a:pPr marL="914400" lvl="1" indent="-514350">
              <a:buFont typeface="+mj-lt"/>
              <a:buAutoNum type="alphaLcPeriod"/>
            </a:pPr>
            <a:r>
              <a:rPr lang="tr-TR" dirty="0" smtClean="0"/>
              <a:t>Standart ve ölçütlerinin oluşturulması</a:t>
            </a:r>
          </a:p>
          <a:p>
            <a:pPr marL="914400" lvl="1" indent="-514350">
              <a:buFont typeface="+mj-lt"/>
              <a:buAutoNum type="alphaLcPeriod"/>
            </a:pPr>
            <a:r>
              <a:rPr lang="tr-TR" dirty="0" smtClean="0"/>
              <a:t>Bilgilerin birleştirilmesine yönelik işlemlerin belirlenmesi</a:t>
            </a:r>
          </a:p>
          <a:p>
            <a:pPr marL="914400" lvl="1" indent="-514350">
              <a:buFont typeface="+mj-lt"/>
              <a:buAutoNum type="alphaLcPeriod"/>
            </a:pPr>
            <a:r>
              <a:rPr lang="tr-TR" dirty="0" smtClean="0"/>
              <a:t>Çözümleme için personel sorumluluklarının programlanması</a:t>
            </a:r>
          </a:p>
          <a:p>
            <a:endParaRPr lang="en-US" dirty="0"/>
          </a:p>
        </p:txBody>
      </p:sp>
      <p:pic>
        <p:nvPicPr>
          <p:cNvPr id="11266" name="Picture 2" descr="creative portfolio child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61" y="1300294"/>
            <a:ext cx="3122655" cy="20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reative portfolio child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0" y="1613299"/>
            <a:ext cx="2512124" cy="18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1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Gelişim dosyası değerlendirilmesinde aşamalar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43" y="2968788"/>
            <a:ext cx="8124738" cy="163805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tr-TR" dirty="0" smtClean="0">
                <a:solidFill>
                  <a:srgbClr val="FFFF00"/>
                </a:solidFill>
              </a:rPr>
              <a:t>Öğretime hazırlanma</a:t>
            </a:r>
          </a:p>
          <a:p>
            <a:pPr marL="914400" lvl="1" indent="-514350">
              <a:buFont typeface="+mj-lt"/>
              <a:buAutoNum type="alphaLcPeriod"/>
            </a:pPr>
            <a:r>
              <a:rPr lang="tr-TR" dirty="0" err="1" smtClean="0"/>
              <a:t>Öğretimsel</a:t>
            </a:r>
            <a:r>
              <a:rPr lang="tr-TR" dirty="0" smtClean="0"/>
              <a:t> kullanımı planlama</a:t>
            </a:r>
          </a:p>
          <a:p>
            <a:pPr marL="914400" lvl="1" indent="-514350">
              <a:buFont typeface="+mj-lt"/>
              <a:buAutoNum type="alphaLcPeriod"/>
            </a:pPr>
            <a:r>
              <a:rPr lang="tr-TR" dirty="0" smtClean="0"/>
              <a:t>Çocuklara ve ailelere geri dönütü planlama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920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GELİŞİM DOSYA (PORTFOLYOLAR)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8428"/>
            <a:ext cx="8229600" cy="327660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Gelişim dosyaları; </a:t>
            </a:r>
            <a:r>
              <a:rPr lang="tr-TR" dirty="0" smtClean="0"/>
              <a:t>çocuğun </a:t>
            </a:r>
            <a:r>
              <a:rPr lang="tr-TR" dirty="0"/>
              <a:t>çabasını, ilerlemesini, gelişimini gösteren çalışma örneklerinin toplandığı dosyalardır. 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Gelişim dosyaları, </a:t>
            </a:r>
            <a:r>
              <a:rPr lang="tr-TR" dirty="0" smtClean="0"/>
              <a:t>gelişimdeki ilerlemeyi görmeyi sağlamak için çocukların çalışmalarının sistematik olarak toplanıp organize edilmesini anlamına gelir. 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1030" name="Picture 6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72" y="1355790"/>
            <a:ext cx="2497046" cy="202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ld portfolio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1485"/>
            <a:ext cx="2116695" cy="21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Gelişim dosyası değerlendirme sürecindeki aşamalar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5173362"/>
            <a:ext cx="8229600" cy="952801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tr-TR" dirty="0">
                <a:solidFill>
                  <a:srgbClr val="FFFF00"/>
                </a:solidFill>
              </a:rPr>
              <a:t>Gelişim dosyası sürecinin değerlendirilmesi</a:t>
            </a:r>
          </a:p>
          <a:p>
            <a:endParaRPr lang="tr-TR" dirty="0"/>
          </a:p>
        </p:txBody>
      </p:sp>
      <p:pic>
        <p:nvPicPr>
          <p:cNvPr id="1331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35" y="2127552"/>
            <a:ext cx="4158907" cy="23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2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76" y="274638"/>
            <a:ext cx="7451124" cy="1143000"/>
          </a:xfrm>
        </p:spPr>
        <p:txBody>
          <a:bodyPr/>
          <a:lstStyle/>
          <a:p>
            <a:r>
              <a:rPr lang="tr-TR" dirty="0" smtClean="0"/>
              <a:t>Gelişim dosyası çeşitleri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077" y="1484870"/>
            <a:ext cx="7455242" cy="500654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Organizasyonu açısından gelişim dosyaları</a:t>
            </a:r>
          </a:p>
          <a:p>
            <a:pPr lvl="1"/>
            <a:r>
              <a:rPr lang="tr-TR" dirty="0" smtClean="0"/>
              <a:t>Eğitimci organizasyonlu gelişim dosyaları</a:t>
            </a:r>
          </a:p>
          <a:p>
            <a:pPr lvl="1"/>
            <a:r>
              <a:rPr lang="tr-TR" dirty="0" smtClean="0"/>
              <a:t>Çocuk organizasyonlu gelişim dosyaları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İçeriğine göre gelişim dosyaları </a:t>
            </a:r>
          </a:p>
          <a:p>
            <a:pPr lvl="1"/>
            <a:r>
              <a:rPr lang="tr-TR" dirty="0" smtClean="0"/>
              <a:t>Gösteri gelişim dosyası</a:t>
            </a:r>
          </a:p>
          <a:p>
            <a:pPr lvl="1"/>
            <a:r>
              <a:rPr lang="tr-TR" dirty="0" smtClean="0"/>
              <a:t>Süreç gelişim dosyası</a:t>
            </a:r>
          </a:p>
          <a:p>
            <a:pPr lvl="1"/>
            <a:r>
              <a:rPr lang="tr-TR" dirty="0" smtClean="0"/>
              <a:t>Arşiv / </a:t>
            </a:r>
            <a:r>
              <a:rPr lang="tr-TR" dirty="0" err="1" smtClean="0"/>
              <a:t>arşiv</a:t>
            </a:r>
            <a:r>
              <a:rPr lang="tr-TR" dirty="0" err="1" smtClean="0">
                <a:solidFill>
                  <a:srgbClr val="FFFF00"/>
                </a:solidFill>
              </a:rPr>
              <a:t>sel</a:t>
            </a:r>
            <a:r>
              <a:rPr lang="tr-TR" dirty="0" smtClean="0"/>
              <a:t> gelişim dosyası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Etkisi açısından gelişim dosyaları</a:t>
            </a:r>
          </a:p>
          <a:p>
            <a:pPr lvl="1"/>
            <a:r>
              <a:rPr lang="tr-TR" dirty="0" smtClean="0"/>
              <a:t>Yıllık gelişim dosyası</a:t>
            </a:r>
          </a:p>
          <a:p>
            <a:pPr lvl="1"/>
            <a:r>
              <a:rPr lang="tr-TR" dirty="0" smtClean="0"/>
              <a:t>Kalıcı gelişim dosyası</a:t>
            </a:r>
          </a:p>
          <a:p>
            <a:pPr lvl="1"/>
            <a:r>
              <a:rPr lang="tr-TR" dirty="0" smtClean="0"/>
              <a:t>Değerlendirme gelişim dosyası</a:t>
            </a:r>
          </a:p>
          <a:p>
            <a:pPr lvl="1"/>
            <a:r>
              <a:rPr lang="tr-TR" smtClean="0"/>
              <a:t>İşleyen </a:t>
            </a:r>
            <a:r>
              <a:rPr lang="tr-TR" dirty="0" smtClean="0"/>
              <a:t>gelişim dosyası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3273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0612" y="2793395"/>
            <a:ext cx="5793971" cy="1205027"/>
          </a:xfrm>
        </p:spPr>
        <p:txBody>
          <a:bodyPr/>
          <a:lstStyle/>
          <a:p>
            <a:r>
              <a:rPr lang="tr-TR" dirty="0" smtClean="0"/>
              <a:t>Bugünlük bu kadar </a:t>
            </a:r>
            <a:r>
              <a:rPr lang="tr-TR" dirty="0" smtClean="0">
                <a:sym typeface="Wingdings" panose="05000000000000000000" pitchFamily="2" charset="2"/>
              </a:rPr>
              <a:t>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649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GELİŞİM DOSYA (PORTFOLYOLAR)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916" y="2519243"/>
            <a:ext cx="7887730" cy="2518719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Gelişim dosyaları;</a:t>
            </a:r>
          </a:p>
          <a:p>
            <a:pPr lvl="1"/>
            <a:r>
              <a:rPr lang="tr-TR" dirty="0" smtClean="0"/>
              <a:t>çocuğun gelişimini değerlendirmek, </a:t>
            </a:r>
          </a:p>
          <a:p>
            <a:pPr lvl="1"/>
            <a:r>
              <a:rPr lang="tr-TR" dirty="0" smtClean="0"/>
              <a:t>gelişimsel düzeyini belirlemek, </a:t>
            </a:r>
          </a:p>
          <a:p>
            <a:pPr lvl="1"/>
            <a:r>
              <a:rPr lang="tr-TR" dirty="0" smtClean="0"/>
              <a:t>çocuğun </a:t>
            </a:r>
            <a:r>
              <a:rPr lang="tr-TR" dirty="0" smtClean="0"/>
              <a:t>gelişimini desteklemek </a:t>
            </a:r>
            <a:r>
              <a:rPr lang="tr-TR" dirty="0" smtClean="0"/>
              <a:t>ve ilgisini artıracak planlamalar yapmak için kullanılan </a:t>
            </a:r>
            <a:r>
              <a:rPr lang="tr-TR" dirty="0" smtClean="0">
                <a:solidFill>
                  <a:srgbClr val="92D050"/>
                </a:solidFill>
              </a:rPr>
              <a:t>alternatif değerlendirme yöntemlerinden biridir. </a:t>
            </a:r>
          </a:p>
        </p:txBody>
      </p:sp>
    </p:spTree>
    <p:extLst>
      <p:ext uri="{BB962C8B-B14F-4D97-AF65-F5344CB8AC3E}">
        <p14:creationId xmlns:p14="http://schemas.microsoft.com/office/powerpoint/2010/main" val="22572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GELİŞİM DOSYA (PORTFOLYOLAR)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8773" y="4849513"/>
            <a:ext cx="7566454" cy="1439562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«Gelişim </a:t>
            </a:r>
            <a:r>
              <a:rPr lang="tr-TR" dirty="0"/>
              <a:t>dosyaları; çocukların çalışmalarının bir araya gelmesinden çok da önemli bir almam ifade etmektedir</a:t>
            </a:r>
            <a:r>
              <a:rPr lang="tr-TR" dirty="0" smtClean="0"/>
              <a:t>.»</a:t>
            </a:r>
            <a:endParaRPr lang="tr-TR" dirty="0"/>
          </a:p>
        </p:txBody>
      </p:sp>
      <p:pic>
        <p:nvPicPr>
          <p:cNvPr id="2050" name="Picture 2" descr="child portfolio checklis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25" y="1599171"/>
            <a:ext cx="5110371" cy="28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GELİŞİM DOSYA (PORTFOLYOLAR)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210" y="1974685"/>
            <a:ext cx="7572895" cy="3071140"/>
          </a:xfrm>
        </p:spPr>
        <p:txBody>
          <a:bodyPr>
            <a:normAutofit/>
          </a:bodyPr>
          <a:lstStyle/>
          <a:p>
            <a:r>
              <a:rPr lang="tr-TR" dirty="0" smtClean="0"/>
              <a:t>Gelişim dosyaları ayrıca;</a:t>
            </a:r>
          </a:p>
          <a:p>
            <a:pPr lvl="1"/>
            <a:r>
              <a:rPr lang="tr-TR" dirty="0" smtClean="0"/>
              <a:t>desteğe ihtiyaç duyulan alanların belirlenip hedeflerin oluşturulması,</a:t>
            </a:r>
          </a:p>
          <a:p>
            <a:pPr lvl="1"/>
            <a:r>
              <a:rPr lang="tr-TR" dirty="0" smtClean="0"/>
              <a:t>ve uzmanın karar verme sürecini etkilemesi açısından da önem taşır. </a:t>
            </a:r>
          </a:p>
        </p:txBody>
      </p:sp>
    </p:spTree>
    <p:extLst>
      <p:ext uri="{BB962C8B-B14F-4D97-AF65-F5344CB8AC3E}">
        <p14:creationId xmlns:p14="http://schemas.microsoft.com/office/powerpoint/2010/main" val="33308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GELİŞİM DOSYA (PORTFOLYOLAR)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955811"/>
            <a:ext cx="8229600" cy="116698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«Gelişim </a:t>
            </a:r>
            <a:r>
              <a:rPr lang="tr-TR" dirty="0"/>
              <a:t>dosyaların oluşturulmasında amacın belirlemesi önemlidir</a:t>
            </a:r>
            <a:r>
              <a:rPr lang="tr-TR" dirty="0" smtClean="0"/>
              <a:t>.» 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56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GELİŞİM DOSYA (PORTFOLYOLAR)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48" y="1724891"/>
            <a:ext cx="7780712" cy="3861262"/>
          </a:xfrm>
        </p:spPr>
        <p:txBody>
          <a:bodyPr/>
          <a:lstStyle/>
          <a:p>
            <a:r>
              <a:rPr lang="tr-TR" dirty="0" smtClean="0"/>
              <a:t>Gelişim dosyaları;</a:t>
            </a:r>
          </a:p>
          <a:p>
            <a:pPr lvl="1">
              <a:buFont typeface="Courier New"/>
              <a:buChar char="o"/>
            </a:pPr>
            <a:r>
              <a:rPr lang="tr-TR" dirty="0" smtClean="0"/>
              <a:t>Çocukların birbirleri ile kıyaslanmasının önüne geçer.</a:t>
            </a:r>
          </a:p>
          <a:p>
            <a:pPr lvl="1">
              <a:buFont typeface="Courier New"/>
              <a:buChar char="o"/>
            </a:pPr>
            <a:r>
              <a:rPr lang="tr-TR" dirty="0" smtClean="0"/>
              <a:t>Her bir çocuğun zaman içinde nasıl değiştiğine odaklanır. </a:t>
            </a:r>
          </a:p>
          <a:p>
            <a:pPr lvl="1">
              <a:buFont typeface="Courier New"/>
              <a:buChar char="o"/>
            </a:pPr>
            <a:r>
              <a:rPr lang="tr-TR" dirty="0" smtClean="0"/>
              <a:t>Çocuktaki gelişmeyi çocukla çalışan meslek elemanları ile paylaşırken somut ve anlamlı bilgiler sunar.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24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GELİŞİM DOSYA (PORTFOLYOLAR)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08" y="1911927"/>
            <a:ext cx="7963592" cy="4422970"/>
          </a:xfrm>
        </p:spPr>
        <p:txBody>
          <a:bodyPr/>
          <a:lstStyle/>
          <a:p>
            <a:r>
              <a:rPr lang="tr-TR" dirty="0" smtClean="0"/>
              <a:t>Gelişim dosyaları;</a:t>
            </a:r>
          </a:p>
          <a:p>
            <a:pPr lvl="1">
              <a:buFont typeface="Courier New"/>
              <a:buChar char="o"/>
            </a:pPr>
            <a:r>
              <a:rPr lang="tr-TR" dirty="0" smtClean="0"/>
              <a:t>Uzmanların çocukların gelişimlerini görmelerini sağlar. </a:t>
            </a:r>
          </a:p>
          <a:p>
            <a:pPr lvl="1">
              <a:buFont typeface="Courier New"/>
              <a:buChar char="o"/>
            </a:pPr>
            <a:r>
              <a:rPr lang="tr-TR" dirty="0" smtClean="0"/>
              <a:t>Çocuklara kendi gelişimlerini ile ilgili </a:t>
            </a:r>
            <a:r>
              <a:rPr lang="tr-TR" dirty="0" smtClean="0">
                <a:solidFill>
                  <a:srgbClr val="FFFF00"/>
                </a:solidFill>
              </a:rPr>
              <a:t>düşünmeleri için fırsat verir</a:t>
            </a:r>
            <a:r>
              <a:rPr lang="tr-TR" dirty="0" smtClean="0"/>
              <a:t>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dirty="0" smtClean="0"/>
              <a:t>Çocuklar dosyaya konulacak olan materyalleri seçerken aktif olur.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dirty="0" smtClean="0"/>
              <a:t>Böylece kendi yaptığı materyaller hakkında düşünür, ürünlerinin niteliğini değerlendirmiş olur. </a:t>
            </a:r>
          </a:p>
        </p:txBody>
      </p:sp>
    </p:spTree>
    <p:extLst>
      <p:ext uri="{BB962C8B-B14F-4D97-AF65-F5344CB8AC3E}">
        <p14:creationId xmlns:p14="http://schemas.microsoft.com/office/powerpoint/2010/main" val="3468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GELİŞİM DOSYA (PORTFOLYOLAR)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30" y="2118136"/>
            <a:ext cx="6627340" cy="3152133"/>
          </a:xfrm>
        </p:spPr>
        <p:txBody>
          <a:bodyPr>
            <a:normAutofit/>
          </a:bodyPr>
          <a:lstStyle/>
          <a:p>
            <a:r>
              <a:rPr lang="tr-TR" dirty="0" smtClean="0"/>
              <a:t>Gelişim dosyalarında nelerin olacağı değişiklik gösterebilir; </a:t>
            </a:r>
          </a:p>
          <a:p>
            <a:pPr marL="742950" lvl="2" indent="-342900">
              <a:buFont typeface="Courier New"/>
              <a:buChar char="o"/>
            </a:pPr>
            <a:r>
              <a:rPr lang="tr-TR" sz="2800" dirty="0" smtClean="0"/>
              <a:t>ancak aynı grupta olan tüm çocuklar için hazırlanana gelişim dosyaları bir tutarlılık göstermelidir. </a:t>
            </a:r>
          </a:p>
          <a:p>
            <a:pPr marL="742950" lvl="2" indent="-342900">
              <a:buFont typeface="Courier New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92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571</Words>
  <Application>Microsoft Office PowerPoint</Application>
  <PresentationFormat>Ekran Gösterisi (4:3)</PresentationFormat>
  <Paragraphs>100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Five Rules</vt:lpstr>
      <vt:lpstr>PowerPoint Sunusu</vt:lpstr>
      <vt:lpstr>GELİŞİM DOSYA (PORTFOLYOLAR)</vt:lpstr>
      <vt:lpstr>GELİŞİM DOSYA (PORTFOLYOLAR)</vt:lpstr>
      <vt:lpstr>GELİŞİM DOSYA (PORTFOLYOLAR)</vt:lpstr>
      <vt:lpstr>GELİŞİM DOSYA (PORTFOLYOLAR)</vt:lpstr>
      <vt:lpstr>GELİŞİM DOSYA (PORTFOLYOLAR)</vt:lpstr>
      <vt:lpstr>GELİŞİM DOSYA (PORTFOLYOLAR)</vt:lpstr>
      <vt:lpstr>GELİŞİM DOSYA (PORTFOLYOLAR)</vt:lpstr>
      <vt:lpstr>GELİŞİM DOSYA (PORTFOLYOLAR)</vt:lpstr>
      <vt:lpstr>GELİŞİM DOSYA (PORTFOLYOLAR)</vt:lpstr>
      <vt:lpstr>Gelişim dosyalarının içinde bulunması gereken ürünler;</vt:lpstr>
      <vt:lpstr>GELİŞİM DOSYA (PORTFOLYOLAR)</vt:lpstr>
      <vt:lpstr>Gelişim dosyası değerlendirilmesi</vt:lpstr>
      <vt:lpstr>Gelişim dosyası değerlendirilmesi</vt:lpstr>
      <vt:lpstr>Gelişim dosyası değerlendirilmesinde aşamalar </vt:lpstr>
      <vt:lpstr>Gelişim dosyası değerlendirilmesinde aşamalar</vt:lpstr>
      <vt:lpstr>Gelişim dosyası değerlendirilmesinde aşamalar</vt:lpstr>
      <vt:lpstr>Gelişim dosyası değerlendirilmesinde aşamalar</vt:lpstr>
      <vt:lpstr>Gelişim dosyası değerlendirilmesinde aşamalar</vt:lpstr>
      <vt:lpstr>Gelişim dosyası değerlendirme sürecindeki aşamalar</vt:lpstr>
      <vt:lpstr>Gelişim dosyası çeşitleri</vt:lpstr>
      <vt:lpstr>Bugünlük bu kadar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2020-12-24T13:02:41Z</dcterms:modified>
</cp:coreProperties>
</file>