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</p:sldMasterIdLst>
  <p:sldIdLst>
    <p:sldId id="256" r:id="rId3"/>
    <p:sldId id="309" r:id="rId4"/>
    <p:sldId id="350" r:id="rId5"/>
    <p:sldId id="353" r:id="rId6"/>
    <p:sldId id="356" r:id="rId7"/>
    <p:sldId id="358" r:id="rId8"/>
    <p:sldId id="351" r:id="rId9"/>
    <p:sldId id="391" r:id="rId10"/>
    <p:sldId id="392" r:id="rId11"/>
    <p:sldId id="393" r:id="rId12"/>
    <p:sldId id="396" r:id="rId13"/>
    <p:sldId id="397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8" r:id="rId22"/>
    <p:sldId id="410" r:id="rId23"/>
    <p:sldId id="411" r:id="rId24"/>
    <p:sldId id="414" r:id="rId25"/>
    <p:sldId id="413" r:id="rId26"/>
    <p:sldId id="418" r:id="rId27"/>
    <p:sldId id="322" r:id="rId28"/>
  </p:sldIdLst>
  <p:sldSz cx="12192000" cy="6858000"/>
  <p:notesSz cx="12192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5CE8"/>
    <a:srgbClr val="EB5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2"/>
    <p:restoredTop sz="76667"/>
  </p:normalViewPr>
  <p:slideViewPr>
    <p:cSldViewPr>
      <p:cViewPr varScale="1">
        <p:scale>
          <a:sx n="47" d="100"/>
          <a:sy n="47" d="100"/>
        </p:scale>
        <p:origin x="1432" y="20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88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701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0743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701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9187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280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8479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938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3651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323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606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620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983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839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8847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183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528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0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61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12769" y="850899"/>
            <a:ext cx="556646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3886" y="2187955"/>
            <a:ext cx="10984227" cy="3796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098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btecer@ankara.edu.t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4881" y="1415897"/>
            <a:ext cx="8597265" cy="1319530"/>
          </a:xfrm>
          <a:custGeom>
            <a:avLst/>
            <a:gdLst/>
            <a:ahLst/>
            <a:cxnLst/>
            <a:rect l="l" t="t" r="r" b="b"/>
            <a:pathLst>
              <a:path w="8597265" h="1319530">
                <a:moveTo>
                  <a:pt x="0" y="219862"/>
                </a:moveTo>
                <a:lnTo>
                  <a:pt x="4466" y="175552"/>
                </a:lnTo>
                <a:lnTo>
                  <a:pt x="17277" y="134281"/>
                </a:lnTo>
                <a:lnTo>
                  <a:pt x="37548" y="96935"/>
                </a:lnTo>
                <a:lnTo>
                  <a:pt x="64396" y="64396"/>
                </a:lnTo>
                <a:lnTo>
                  <a:pt x="96935" y="37549"/>
                </a:lnTo>
                <a:lnTo>
                  <a:pt x="134281" y="17277"/>
                </a:lnTo>
                <a:lnTo>
                  <a:pt x="175552" y="4466"/>
                </a:lnTo>
                <a:lnTo>
                  <a:pt x="219862" y="0"/>
                </a:lnTo>
                <a:lnTo>
                  <a:pt x="8376814" y="0"/>
                </a:lnTo>
                <a:lnTo>
                  <a:pt x="8421122" y="4466"/>
                </a:lnTo>
                <a:lnTo>
                  <a:pt x="8462392" y="17277"/>
                </a:lnTo>
                <a:lnTo>
                  <a:pt x="8499738" y="37549"/>
                </a:lnTo>
                <a:lnTo>
                  <a:pt x="8532277" y="64396"/>
                </a:lnTo>
                <a:lnTo>
                  <a:pt x="8559124" y="96935"/>
                </a:lnTo>
                <a:lnTo>
                  <a:pt x="8579396" y="134281"/>
                </a:lnTo>
                <a:lnTo>
                  <a:pt x="8592207" y="175552"/>
                </a:lnTo>
                <a:lnTo>
                  <a:pt x="8596674" y="219862"/>
                </a:lnTo>
                <a:lnTo>
                  <a:pt x="8596674" y="1099310"/>
                </a:lnTo>
                <a:lnTo>
                  <a:pt x="8592207" y="1143621"/>
                </a:lnTo>
                <a:lnTo>
                  <a:pt x="8579396" y="1184893"/>
                </a:lnTo>
                <a:lnTo>
                  <a:pt x="8559124" y="1222241"/>
                </a:lnTo>
                <a:lnTo>
                  <a:pt x="8532277" y="1254781"/>
                </a:lnTo>
                <a:lnTo>
                  <a:pt x="8499738" y="1281630"/>
                </a:lnTo>
                <a:lnTo>
                  <a:pt x="8462392" y="1301902"/>
                </a:lnTo>
                <a:lnTo>
                  <a:pt x="8421122" y="1314713"/>
                </a:lnTo>
                <a:lnTo>
                  <a:pt x="8376814" y="1319180"/>
                </a:lnTo>
                <a:lnTo>
                  <a:pt x="219862" y="1319180"/>
                </a:lnTo>
                <a:lnTo>
                  <a:pt x="175552" y="1314713"/>
                </a:lnTo>
                <a:lnTo>
                  <a:pt x="134281" y="1301902"/>
                </a:lnTo>
                <a:lnTo>
                  <a:pt x="96935" y="1281630"/>
                </a:lnTo>
                <a:lnTo>
                  <a:pt x="64396" y="1254781"/>
                </a:lnTo>
                <a:lnTo>
                  <a:pt x="37548" y="1222241"/>
                </a:lnTo>
                <a:lnTo>
                  <a:pt x="17277" y="1184893"/>
                </a:lnTo>
                <a:lnTo>
                  <a:pt x="4466" y="1143621"/>
                </a:lnTo>
                <a:lnTo>
                  <a:pt x="0" y="1099310"/>
                </a:lnTo>
                <a:lnTo>
                  <a:pt x="0" y="219862"/>
                </a:lnTo>
                <a:close/>
              </a:path>
            </a:pathLst>
          </a:custGeom>
          <a:ln w="12700">
            <a:solidFill>
              <a:srgbClr val="FE80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31466" y="1602231"/>
            <a:ext cx="8688934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spc="-225" dirty="0">
                <a:solidFill>
                  <a:srgbClr val="92D050"/>
                </a:solidFill>
              </a:rPr>
              <a:t>GENEL</a:t>
            </a:r>
            <a:r>
              <a:rPr sz="5500" spc="-465" dirty="0">
                <a:solidFill>
                  <a:srgbClr val="92D050"/>
                </a:solidFill>
              </a:rPr>
              <a:t> </a:t>
            </a:r>
            <a:r>
              <a:rPr sz="5500" spc="-280" dirty="0">
                <a:solidFill>
                  <a:srgbClr val="92D050"/>
                </a:solidFill>
              </a:rPr>
              <a:t>MİKROBİYOLOJİ</a:t>
            </a:r>
            <a:endParaRPr sz="5500" dirty="0"/>
          </a:p>
        </p:txBody>
      </p:sp>
      <p:sp>
        <p:nvSpPr>
          <p:cNvPr id="6" name="object 6"/>
          <p:cNvSpPr txBox="1"/>
          <p:nvPr/>
        </p:nvSpPr>
        <p:spPr>
          <a:xfrm>
            <a:off x="3011296" y="3429000"/>
            <a:ext cx="6166359" cy="246507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70"/>
              </a:spcBef>
            </a:pPr>
            <a:r>
              <a:rPr sz="3600" spc="-175" dirty="0">
                <a:solidFill>
                  <a:srgbClr val="FFFFFF"/>
                </a:solidFill>
                <a:latin typeface="Verdana"/>
                <a:cs typeface="Verdana"/>
              </a:rPr>
              <a:t>NİLGÜN </a:t>
            </a:r>
            <a:r>
              <a:rPr sz="3600" spc="-215" dirty="0">
                <a:solidFill>
                  <a:srgbClr val="FFFFFF"/>
                </a:solidFill>
                <a:latin typeface="Verdana"/>
                <a:cs typeface="Verdana"/>
              </a:rPr>
              <a:t>BAŞAK</a:t>
            </a:r>
            <a:r>
              <a:rPr sz="3600" spc="-4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60" dirty="0">
                <a:solidFill>
                  <a:srgbClr val="FFFFFF"/>
                </a:solidFill>
                <a:latin typeface="Verdana"/>
                <a:cs typeface="Verdana"/>
              </a:rPr>
              <a:t>TECER</a:t>
            </a:r>
            <a:endParaRPr sz="3600" dirty="0"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ÖĞRETİM 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GÖREVLİSİ  </a:t>
            </a:r>
            <a:endParaRPr lang="tr-TR" sz="2200" spc="-16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ANKARA</a:t>
            </a:r>
            <a:r>
              <a:rPr sz="22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ÜNİVERSİTESİ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2200" spc="-135" dirty="0">
                <a:solidFill>
                  <a:srgbClr val="FFFFFF"/>
                </a:solidFill>
                <a:latin typeface="Verdana"/>
                <a:cs typeface="Verdana"/>
              </a:rPr>
              <a:t>KALECİK </a:t>
            </a:r>
            <a:r>
              <a:rPr sz="2200" spc="-190" dirty="0">
                <a:solidFill>
                  <a:srgbClr val="FFFFFF"/>
                </a:solidFill>
                <a:latin typeface="Verdana"/>
                <a:cs typeface="Verdana"/>
              </a:rPr>
              <a:t>MESLEK</a:t>
            </a:r>
            <a:r>
              <a:rPr sz="22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YÜKSEKOKULU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E-posta: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nbtecer@ankara.edu.tr</a:t>
            </a:r>
            <a:endParaRPr sz="2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D12647-089B-4646-9B24-EEC9760DC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Patojen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özelliğe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sahip olabilmektedirler. Bazı küfler insan, hayvan ve bitkilerde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önemli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patojenlerdir (hastalık yapıcı etmen). </a:t>
            </a: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Zehirli maddeler (</a:t>
            </a:r>
            <a:r>
              <a:rPr 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mikotoksin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oluştururlar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Rutubetli yerlerde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kumas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̧, deri,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ağac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̧, kereste gibi organik maddelerin yapılarını bozarlar. </a:t>
            </a: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Besin maddelerinin bozulmasına sebep olurlar. </a:t>
            </a:r>
          </a:p>
          <a:p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1">
            <a:extLst>
              <a:ext uri="{FF2B5EF4-FFF2-40B4-BE49-F238E27FC236}">
                <a16:creationId xmlns:a16="http://schemas.microsoft.com/office/drawing/2014/main" id="{FB1E77E3-1979-C545-BCD5-0AAA92D1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KÜFLERİN ZARARLARI</a:t>
            </a:r>
          </a:p>
        </p:txBody>
      </p:sp>
    </p:spTree>
    <p:extLst>
      <p:ext uri="{BB962C8B-B14F-4D97-AF65-F5344CB8AC3E}">
        <p14:creationId xmlns:p14="http://schemas.microsoft.com/office/powerpoint/2010/main" val="1245140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FDC4D05-EDAA-6D43-8886-F28E32652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981200" y="152400"/>
            <a:ext cx="14388487" cy="625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63062" tIns="160287" rIns="207897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lang="tr-TR" altLang="tr-TR" sz="2400" b="1" u="sng" dirty="0">
                <a:solidFill>
                  <a:schemeClr val="bg1"/>
                </a:solidFill>
                <a:cs typeface="Arial" panose="020B0604020202020204" pitchFamily="34" charset="0"/>
              </a:rPr>
              <a:t>KÜFLERİN </a:t>
            </a:r>
            <a:r>
              <a:rPr lang="tr-TR" sz="2400" b="1" u="sng" dirty="0">
                <a:solidFill>
                  <a:schemeClr val="bg1"/>
                </a:solidFill>
                <a:cs typeface="Arial" panose="020B0604020202020204" pitchFamily="34" charset="0"/>
              </a:rPr>
              <a:t>FİZYOLOJİK ÖZELLİKLERİ</a:t>
            </a:r>
          </a:p>
          <a:p>
            <a:r>
              <a:rPr lang="tr-TR" b="1" dirty="0">
                <a:solidFill>
                  <a:schemeClr val="bg1"/>
                </a:solidFill>
                <a:cs typeface="Arial" panose="020B0604020202020204" pitchFamily="34" charset="0"/>
              </a:rPr>
              <a:t> </a:t>
            </a:r>
            <a:endParaRPr lang="tr-TR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lvl="1" algn="just"/>
            <a:r>
              <a:rPr lang="tr-TR" sz="2200" b="1" u="sng" dirty="0">
                <a:solidFill>
                  <a:schemeClr val="bg1"/>
                </a:solidFill>
                <a:cs typeface="Arial" panose="020B0604020202020204" pitchFamily="34" charset="0"/>
              </a:rPr>
              <a:t>Nem: 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Bakteriler ve mayalar kadar olmamakla beraber küflerin de gelişebilmeleri için neme ihtiyacı vardır. Nem oranının % 10-13’ün altına düştüğü ortamlarda üreyemez.</a:t>
            </a:r>
          </a:p>
          <a:p>
            <a:pPr lvl="1" algn="just"/>
            <a:r>
              <a:rPr lang="tr-TR" sz="2200" b="1" u="sng" dirty="0">
                <a:solidFill>
                  <a:schemeClr val="bg1"/>
                </a:solidFill>
                <a:cs typeface="Arial" panose="020B0604020202020204" pitchFamily="34" charset="0"/>
              </a:rPr>
              <a:t>Sıcaklık: 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Küflerin gelişmesinde en önemli etkendir. En düşük gelişme sıcaklığı 8º C olarak verilse de 0º C gelişen küfler özellikle buzdolabında saklanan besinlere zarar vermeleri mümkündür. En iyi gelişmeleri 20-30º C arasında görülür. Bunun için gıdalar oda sıcaklığında saklanmamalıdır.</a:t>
            </a:r>
          </a:p>
          <a:p>
            <a:pPr lvl="1" algn="just"/>
            <a:r>
              <a:rPr lang="tr-TR" sz="2200" b="1" u="sng" dirty="0" err="1">
                <a:solidFill>
                  <a:schemeClr val="bg1"/>
                </a:solidFill>
                <a:cs typeface="Arial" panose="020B0604020202020204" pitchFamily="34" charset="0"/>
              </a:rPr>
              <a:t>pH</a:t>
            </a:r>
            <a:r>
              <a:rPr lang="tr-TR" sz="2200" b="1" u="sng" dirty="0">
                <a:solidFill>
                  <a:schemeClr val="bg1"/>
                </a:solidFill>
                <a:cs typeface="Arial" panose="020B0604020202020204" pitchFamily="34" charset="0"/>
              </a:rPr>
              <a:t>: </a:t>
            </a:r>
            <a:r>
              <a:rPr lang="tr-TR" sz="2200" dirty="0" err="1">
                <a:solidFill>
                  <a:schemeClr val="bg1"/>
                </a:solidFill>
                <a:cs typeface="Arial" panose="020B0604020202020204" pitchFamily="34" charset="0"/>
              </a:rPr>
              <a:t>pH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 değerleri çok geniştir. Örneğin, 1,3 – 9,6 </a:t>
            </a:r>
            <a:r>
              <a:rPr lang="tr-TR" sz="2200" dirty="0" err="1">
                <a:solidFill>
                  <a:schemeClr val="bg1"/>
                </a:solidFill>
                <a:cs typeface="Arial" panose="020B0604020202020204" pitchFamily="34" charset="0"/>
              </a:rPr>
              <a:t>pH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’ </a:t>
            </a:r>
            <a:r>
              <a:rPr lang="tr-TR" sz="2200" dirty="0" err="1">
                <a:solidFill>
                  <a:schemeClr val="bg1"/>
                </a:solidFill>
                <a:cs typeface="Arial" panose="020B0604020202020204" pitchFamily="34" charset="0"/>
              </a:rPr>
              <a:t>lar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 arasında faaliyet gösterebilir. Optimum gelişme </a:t>
            </a:r>
            <a:r>
              <a:rPr lang="tr-TR" sz="2200" dirty="0" err="1">
                <a:solidFill>
                  <a:schemeClr val="bg1"/>
                </a:solidFill>
                <a:cs typeface="Arial" panose="020B0604020202020204" pitchFamily="34" charset="0"/>
              </a:rPr>
              <a:t>pH’ları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 5-6 olan hafif asitli ortamlarda daha iyi gelişir.</a:t>
            </a:r>
          </a:p>
          <a:p>
            <a:pPr lvl="1" algn="just"/>
            <a:r>
              <a:rPr lang="tr-TR" sz="2200" b="1" u="sng" dirty="0">
                <a:solidFill>
                  <a:schemeClr val="bg1"/>
                </a:solidFill>
                <a:cs typeface="Arial" panose="020B0604020202020204" pitchFamily="34" charset="0"/>
              </a:rPr>
              <a:t>Oksijen: 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Küfler </a:t>
            </a:r>
            <a:r>
              <a:rPr lang="tr-TR" sz="2200" b="1" dirty="0" err="1">
                <a:solidFill>
                  <a:schemeClr val="bg1"/>
                </a:solidFill>
                <a:cs typeface="Arial" panose="020B0604020202020204" pitchFamily="34" charset="0"/>
              </a:rPr>
              <a:t>aerob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 ya da </a:t>
            </a:r>
            <a:r>
              <a:rPr lang="tr-TR" sz="2200" dirty="0" err="1">
                <a:solidFill>
                  <a:schemeClr val="bg1"/>
                </a:solidFill>
                <a:cs typeface="Arial" panose="020B0604020202020204" pitchFamily="34" charset="0"/>
              </a:rPr>
              <a:t>fakültatif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tr-TR" sz="2200" dirty="0" err="1">
                <a:solidFill>
                  <a:schemeClr val="bg1"/>
                </a:solidFill>
                <a:cs typeface="Arial" panose="020B0604020202020204" pitchFamily="34" charset="0"/>
              </a:rPr>
              <a:t>anaerob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 mikroorganizmalardır. Bu nedenle daha çok yüzeyde gelişme gösterir. Küflenmeyi engelleyebilmek için gıda maddelerinin hava ile temas etmeyecek şekilde ambalajlanması gerekir.</a:t>
            </a:r>
          </a:p>
          <a:p>
            <a:pPr lvl="1" algn="just"/>
            <a:r>
              <a:rPr lang="tr-TR" sz="2200" b="1" u="sng" dirty="0">
                <a:solidFill>
                  <a:schemeClr val="bg1"/>
                </a:solidFill>
                <a:cs typeface="Arial" panose="020B0604020202020204" pitchFamily="34" charset="0"/>
              </a:rPr>
              <a:t>Işık: </a:t>
            </a:r>
            <a:r>
              <a:rPr lang="tr-TR" sz="2200" dirty="0">
                <a:solidFill>
                  <a:schemeClr val="bg1"/>
                </a:solidFill>
                <a:cs typeface="Arial" panose="020B0604020202020204" pitchFamily="34" charset="0"/>
              </a:rPr>
              <a:t>Küflerle yapılan çalışmalarda, bazı cinslerin belirli dönemlerin dışında gelişmelerini karanlıkta sürdürdüğü belirtilmiştir.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endParaRPr kumimoji="0" lang="tr-TR" altLang="tr-T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468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32257C-8370-2040-9BE9-CF385DC3E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295400"/>
            <a:ext cx="112014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hücreleri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bakteriler gibi tek bir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olmayıp çok hücreli canlılardır.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altLang="tr-TR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denilen bir yapı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oluştururlar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hücresinin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yapısında;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duvarı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zarı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Sitoplazma ve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organeller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(mitokondri, </a:t>
            </a:r>
            <a:r>
              <a:rPr lang="tr-TR" altLang="tr-TR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endoplazmik</a:t>
            </a:r>
            <a:r>
              <a:rPr lang="tr-TR" alt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retikulum</a:t>
            </a:r>
            <a:r>
              <a:rPr lang="tr-TR" alt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golgi</a:t>
            </a:r>
            <a:r>
              <a:rPr lang="tr-TR" alt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aygıtı…)</a:t>
            </a:r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Çekirdek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(zarla çevrili) 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yer alır.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30FF5C0-9401-7444-AD79-39DCE69D9877}"/>
              </a:ext>
            </a:extLst>
          </p:cNvPr>
          <p:cNvSpPr/>
          <p:nvPr/>
        </p:nvSpPr>
        <p:spPr>
          <a:xfrm>
            <a:off x="3810000" y="381000"/>
            <a:ext cx="5213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KÜFLERİN HÜCRE YAPILARI </a:t>
            </a:r>
          </a:p>
        </p:txBody>
      </p:sp>
    </p:spTree>
    <p:extLst>
      <p:ext uri="{BB962C8B-B14F-4D97-AF65-F5344CB8AC3E}">
        <p14:creationId xmlns:p14="http://schemas.microsoft.com/office/powerpoint/2010/main" val="2585965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7FACFCA-3650-CE42-BB97-48CE0F47985D}"/>
              </a:ext>
            </a:extLst>
          </p:cNvPr>
          <p:cNvSpPr/>
          <p:nvPr/>
        </p:nvSpPr>
        <p:spPr>
          <a:xfrm>
            <a:off x="762000" y="685800"/>
            <a:ext cx="10287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lang="tr-TR" altLang="tr-T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hücresinin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etrafında iyi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gelişmis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̧ bir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 bulunur. Bu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duvarı;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selüloz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kitin veya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selüloz-kitin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karışımı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yapıda olabilmektedir. Her ne kadar bitki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duvarlarının yapısında bulunan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selüloz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duvarında bulunsa da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çoğunda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esas yapı maddesi kitindir.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duvarlarının bu kadar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sağlam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yapıda olması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küflerin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değişik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çevre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ortamlarında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yaşamalarına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olanak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sağlar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lang="tr-TR" altLang="tr-T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Zarı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Çift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katlı bir yapıdadır.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Seçici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geçirgen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yapısı ile besin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alışverişinde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madde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taşınmasında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alır. Sitoplazmayı sararak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bütünlüğünu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̈ </a:t>
            </a:r>
            <a:r>
              <a:rPr lang="tr-TR" altLang="tr-TR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sağlar</a:t>
            </a:r>
            <a:r>
              <a:rPr lang="tr-TR" altLang="tr-T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213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83D2169-D8A0-D14C-B9CB-A647FF2C4CCF}"/>
              </a:ext>
            </a:extLst>
          </p:cNvPr>
          <p:cNvSpPr/>
          <p:nvPr/>
        </p:nvSpPr>
        <p:spPr>
          <a:xfrm>
            <a:off x="838200" y="152400"/>
            <a:ext cx="102108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 ve </a:t>
            </a:r>
            <a:r>
              <a:rPr lang="tr-TR" altLang="tr-TR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Organeller</a:t>
            </a:r>
            <a:endParaRPr lang="tr-TR" altLang="tr-T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akışkan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yapıdadır.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Sitolazmanın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içerisinde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mitokondri,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golgi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ribozom gibi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ökaryotik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hücrelerde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alan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organeller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bulunur.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Septasız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hiflerde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sitoplazma bir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bütündür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Septalı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hiflerde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sitoplazma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geçişi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porlardan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sağlanır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Çekirdek</a:t>
            </a:r>
            <a:endParaRPr lang="tr-TR" altLang="tr-T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Üc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̧ kısımdan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oluşur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Çekirdek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zarı,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çekirdekçik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kromozom.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endParaRPr lang="tr-TR" altLang="tr-T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Enine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bölmeli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hiflerde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verilen bu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boşluklardan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hiflerin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sitoplazmaları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birinden </a:t>
            </a:r>
            <a:r>
              <a:rPr lang="tr-TR" altLang="tr-TR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diğerine</a:t>
            </a: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aktarılabilmektedir.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Misel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Hif</a:t>
            </a:r>
            <a:r>
              <a:rPr lang="tr-TR" altLang="tr-T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7005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FBB03FA-73CE-6A4C-B97A-29ADD2FECE49}"/>
              </a:ext>
            </a:extLst>
          </p:cNvPr>
          <p:cNvSpPr/>
          <p:nvPr/>
        </p:nvSpPr>
        <p:spPr>
          <a:xfrm>
            <a:off x="361950" y="685800"/>
            <a:ext cx="11068050" cy="1845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3060" marR="163195" algn="just">
              <a:lnSpc>
                <a:spcPct val="121000"/>
              </a:lnSpc>
              <a:spcAft>
                <a:spcPts val="0"/>
              </a:spcAft>
            </a:pP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Küf</a:t>
            </a:r>
            <a:r>
              <a:rPr lang="tr-TR" sz="2000" b="1" spc="-9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hücreleri</a:t>
            </a:r>
            <a:r>
              <a:rPr lang="tr-TR" sz="2000" b="1" spc="-9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ard</a:t>
            </a:r>
            <a:r>
              <a:rPr lang="tr-TR" sz="2000" b="1" spc="-9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arda</a:t>
            </a:r>
            <a:r>
              <a:rPr lang="tr-TR" sz="2000" b="1" spc="-9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dizilerek</a:t>
            </a:r>
            <a:r>
              <a:rPr lang="tr-TR" sz="2000" b="1" spc="-8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leri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2000" b="1" spc="-8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hifler</a:t>
            </a:r>
            <a:r>
              <a:rPr lang="tr-TR" sz="2000" b="1" spc="-9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ise</a:t>
            </a:r>
            <a:r>
              <a:rPr lang="tr-TR" sz="2000" b="1" spc="-8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çeşitli</a:t>
            </a:r>
            <a:r>
              <a:rPr lang="tr-TR" sz="2000" b="1" spc="-9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şekillerde</a:t>
            </a:r>
            <a:r>
              <a:rPr lang="tr-TR" sz="2000" b="1" spc="-9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dallanma</a:t>
            </a:r>
            <a:r>
              <a:rPr lang="tr-TR" sz="2000" b="1" spc="-9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yaparak</a:t>
            </a:r>
            <a:r>
              <a:rPr lang="tr-TR" sz="2000" b="1" spc="-8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</a:t>
            </a:r>
            <a:r>
              <a:rPr lang="tr-TR" sz="2000" b="1" spc="-8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topluluğunu</a:t>
            </a:r>
            <a:r>
              <a:rPr lang="tr-TR" sz="2000" b="1" spc="-9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oluşturur. Bu 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topluluğuna </a:t>
            </a:r>
            <a:r>
              <a:rPr lang="tr-TR" sz="28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miselyum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denir. 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Hifler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bölmeli (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septa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 veya 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bölmesiz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septasız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 olur. </a:t>
            </a:r>
            <a:r>
              <a:rPr lang="tr-TR" sz="2000" b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olarak isimlendirilen</a:t>
            </a:r>
            <a:r>
              <a:rPr lang="tr-TR" sz="2000" b="1" spc="-14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ipliksi</a:t>
            </a:r>
            <a:r>
              <a:rPr lang="tr-TR" sz="2000" b="1" spc="-14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yapıdaki</a:t>
            </a:r>
            <a:r>
              <a:rPr lang="tr-TR" sz="2000" b="1" spc="-14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oluşumlar</a:t>
            </a:r>
            <a:r>
              <a:rPr lang="tr-TR" sz="2000" b="1" spc="-13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çıplak</a:t>
            </a:r>
            <a:r>
              <a:rPr lang="tr-TR" sz="2000" b="1" spc="-14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gözle</a:t>
            </a:r>
            <a:r>
              <a:rPr lang="tr-TR" sz="2000" b="1" spc="-14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tr-TR" sz="2000" b="1" spc="-13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kolayca</a:t>
            </a:r>
            <a:r>
              <a:rPr lang="tr-TR" sz="2000" b="1" spc="-14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görülür.</a:t>
            </a:r>
            <a:r>
              <a:rPr lang="tr-TR" sz="2000" b="1" spc="-13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b="1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653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7B52946-9D88-7442-B674-7328B7237DB9}"/>
              </a:ext>
            </a:extLst>
          </p:cNvPr>
          <p:cNvSpPr/>
          <p:nvPr/>
        </p:nvSpPr>
        <p:spPr>
          <a:xfrm>
            <a:off x="838200" y="1066800"/>
            <a:ext cx="1051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Miselin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geliştiği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maddeye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nüfuz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eden ve yiyecek emilimini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gerçekleştiren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kısmına </a:t>
            </a:r>
            <a:r>
              <a:rPr lang="tr-TR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vejetatif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misel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denir.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Küflerin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üredikleri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yerden yukarıya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doğru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uzanan kısımlarına ise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 miseli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denir. Hava miselleri koloninin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görünen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kısmını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oluşturur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3174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C6564E2-2455-5C4B-B296-C7953DC7BC56}"/>
              </a:ext>
            </a:extLst>
          </p:cNvPr>
          <p:cNvSpPr/>
          <p:nvPr/>
        </p:nvSpPr>
        <p:spPr>
          <a:xfrm>
            <a:off x="1371600" y="838200"/>
            <a:ext cx="9829800" cy="107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3060" marR="158115">
              <a:lnSpc>
                <a:spcPct val="122000"/>
              </a:lnSpc>
              <a:spcBef>
                <a:spcPts val="295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Sporlar</a:t>
            </a:r>
            <a:r>
              <a:rPr lang="tr-TR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kesede</a:t>
            </a:r>
            <a:r>
              <a:rPr lang="tr-TR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veya</a:t>
            </a:r>
            <a:r>
              <a:rPr lang="tr-TR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açıkta</a:t>
            </a:r>
            <a:r>
              <a:rPr lang="tr-TR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oluşur.</a:t>
            </a:r>
            <a:r>
              <a:rPr lang="tr-TR" spc="-12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Açıkta</a:t>
            </a:r>
            <a:r>
              <a:rPr lang="tr-TR" spc="-13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oluşan</a:t>
            </a:r>
            <a:r>
              <a:rPr lang="tr-TR" spc="-12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sporlara</a:t>
            </a:r>
            <a:r>
              <a:rPr lang="tr-TR" spc="-11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b="1" u="sng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konidi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,</a:t>
            </a:r>
            <a:r>
              <a:rPr lang="tr-TR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bunu</a:t>
            </a:r>
            <a:r>
              <a:rPr lang="tr-TR" spc="-12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taşıyan</a:t>
            </a:r>
            <a:r>
              <a:rPr lang="tr-TR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hife</a:t>
            </a:r>
            <a:r>
              <a:rPr lang="tr-TR" spc="-12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de</a:t>
            </a:r>
            <a:r>
              <a:rPr lang="tr-TR" spc="-12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b="1" u="sng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konidifor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,</a:t>
            </a:r>
            <a:r>
              <a:rPr lang="tr-TR" spc="-12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spor kesesine</a:t>
            </a:r>
            <a:r>
              <a:rPr lang="tr-TR" spc="-11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b="1" u="sng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sporangium</a:t>
            </a:r>
            <a:r>
              <a:rPr lang="tr-TR" b="1" spc="-11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ve</a:t>
            </a:r>
            <a:r>
              <a:rPr lang="tr-TR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spor</a:t>
            </a:r>
            <a:r>
              <a:rPr lang="tr-TR" spc="-11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keselerini</a:t>
            </a:r>
            <a:r>
              <a:rPr lang="tr-TR" spc="-11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taşıyan</a:t>
            </a:r>
            <a:r>
              <a:rPr lang="tr-TR" spc="-11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hiflere</a:t>
            </a:r>
            <a:r>
              <a:rPr lang="tr-TR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de</a:t>
            </a:r>
            <a:r>
              <a:rPr lang="tr-TR" spc="-1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b="1" u="sng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sporangifor</a:t>
            </a:r>
            <a:r>
              <a:rPr lang="tr-TR" b="1" spc="-10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denir.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B28F800-8B70-7249-8448-806BB14BFEA8}"/>
              </a:ext>
            </a:extLst>
          </p:cNvPr>
          <p:cNvSpPr/>
          <p:nvPr/>
        </p:nvSpPr>
        <p:spPr>
          <a:xfrm>
            <a:off x="5410200" y="320138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ÜREME</a:t>
            </a:r>
          </a:p>
        </p:txBody>
      </p:sp>
    </p:spTree>
    <p:extLst>
      <p:ext uri="{BB962C8B-B14F-4D97-AF65-F5344CB8AC3E}">
        <p14:creationId xmlns:p14="http://schemas.microsoft.com/office/powerpoint/2010/main" val="4027752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012F1E6D-82A9-E442-9AAA-F3747F57A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5028"/>
            <a:ext cx="11843778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33232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tr-TR" altLang="tr-TR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kumimoji="0" lang="tr-TR" altLang="tr-TR" sz="2000" b="1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Konidiospor</a:t>
            </a:r>
            <a:r>
              <a:rPr kumimoji="0" lang="tr-TR" altLang="tr-TR" sz="20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üzerindeki dallanmış halde olan ve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konidiofor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denilen yapıların ucunda tek tek,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küme veya zincir halinde meydana gelen sporlardır.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FAFAD8B-3ADF-EB4B-9C8A-F709D1E7D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14" y="1407007"/>
            <a:ext cx="910563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kumimoji="0" lang="tr-TR" altLang="tr-TR" sz="2000" b="1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Sporangiospor</a:t>
            </a:r>
            <a:r>
              <a:rPr kumimoji="0" lang="tr-TR" altLang="tr-TR" sz="20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Sporangium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(spor kesesi) içinde meydana gelen spor tipidir.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3884339A-0DF0-4041-B572-5C834B31B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14" y="1295970"/>
            <a:ext cx="1081578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kumimoji="0" lang="tr-TR" altLang="tr-TR" sz="2000" b="1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Artrospor</a:t>
            </a:r>
            <a:r>
              <a:rPr kumimoji="0" lang="tr-TR" altLang="tr-TR" sz="20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Bölmeli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hiflerde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bulunan hücreler arası bölmenin kalınlaşması sonucu hücrelerin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birbirinden ayrılması ile meydana gelir.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2F4936C-7C1D-2649-A676-153293010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408" y="2730446"/>
            <a:ext cx="1160606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kumimoji="0" lang="tr-TR" altLang="tr-TR" sz="2000" b="1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Klamidospor</a:t>
            </a:r>
            <a:r>
              <a:rPr kumimoji="0" lang="tr-TR" altLang="tr-TR" sz="20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tr-TR" altLang="tr-TR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Hiflerin</a:t>
            </a: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uç veya ara kısımlarında çeper kalınlaşması, besin maddesi ve protoplazma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yoğunlaşması ile oluşan spor yapısıdır.</a:t>
            </a: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827A4CC-C7E7-4B4D-BE20-0B0E8DAFF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057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kumimoji="0" lang="tr-TR" altLang="tr-T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F7C2446E-457D-0D41-B283-E173491AD6DC}"/>
              </a:ext>
            </a:extLst>
          </p:cNvPr>
          <p:cNvSpPr/>
          <p:nvPr/>
        </p:nvSpPr>
        <p:spPr>
          <a:xfrm>
            <a:off x="5182953" y="69441"/>
            <a:ext cx="205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EŞEYSİZ ÜREME</a:t>
            </a:r>
          </a:p>
        </p:txBody>
      </p:sp>
    </p:spTree>
    <p:extLst>
      <p:ext uri="{BB962C8B-B14F-4D97-AF65-F5344CB8AC3E}">
        <p14:creationId xmlns:p14="http://schemas.microsoft.com/office/powerpoint/2010/main" val="1548568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F697FAC-7CCE-A848-9259-981178DFFDF3}"/>
              </a:ext>
            </a:extLst>
          </p:cNvPr>
          <p:cNvSpPr/>
          <p:nvPr/>
        </p:nvSpPr>
        <p:spPr>
          <a:xfrm>
            <a:off x="1066800" y="990600"/>
            <a:ext cx="10058400" cy="446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SzPts val="1200"/>
              <a:tabLst>
                <a:tab pos="533400" algn="l"/>
              </a:tabLst>
            </a:pP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EŞEYLİ</a:t>
            </a:r>
            <a:r>
              <a:rPr lang="tr-TR" sz="2000" b="1" spc="-3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ÜREME</a:t>
            </a:r>
          </a:p>
          <a:p>
            <a:pPr>
              <a:spcAft>
                <a:spcPts val="0"/>
              </a:spcAft>
            </a:pP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tr-TR" sz="20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810260" algn="l"/>
                <a:tab pos="810895" algn="l"/>
              </a:tabLst>
            </a:pP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Askospor</a:t>
            </a:r>
          </a:p>
          <a:p>
            <a:pPr marL="742950" lvl="1" indent="-285750">
              <a:spcBef>
                <a:spcPts val="260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810260" algn="l"/>
                <a:tab pos="810895" algn="l"/>
              </a:tabLst>
            </a:pPr>
            <a:r>
              <a:rPr lang="tr-TR" sz="2000" dirty="0" err="1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Basidiospor</a:t>
            </a:r>
            <a:endParaRPr lang="tr-TR" sz="2000" dirty="0">
              <a:solidFill>
                <a:schemeClr val="bg1"/>
              </a:solidFill>
              <a:latin typeface="Arial" panose="020B0604020202020204" pitchFamily="34" charset="0"/>
              <a:ea typeface="Symbol" pitchFamily="2" charset="2"/>
              <a:cs typeface="Arial" panose="020B0604020202020204" pitchFamily="34" charset="0"/>
            </a:endParaRPr>
          </a:p>
          <a:p>
            <a:pPr marL="742950" lvl="1" indent="-285750">
              <a:spcBef>
                <a:spcPts val="265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810260" algn="l"/>
                <a:tab pos="810895" algn="l"/>
              </a:tabLst>
            </a:pPr>
            <a:r>
              <a:rPr lang="tr-TR" sz="2000" dirty="0" err="1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Oospor</a:t>
            </a:r>
            <a:endParaRPr lang="tr-TR" sz="2000" dirty="0">
              <a:solidFill>
                <a:schemeClr val="bg1"/>
              </a:solidFill>
              <a:latin typeface="Arial" panose="020B0604020202020204" pitchFamily="34" charset="0"/>
              <a:ea typeface="Symbol" pitchFamily="2" charset="2"/>
              <a:cs typeface="Arial" panose="020B0604020202020204" pitchFamily="34" charset="0"/>
            </a:endParaRPr>
          </a:p>
          <a:p>
            <a:pPr marL="742950" lvl="1" indent="-285750">
              <a:spcBef>
                <a:spcPts val="245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810260" algn="l"/>
                <a:tab pos="810895" algn="l"/>
              </a:tabLst>
            </a:pPr>
            <a:r>
              <a:rPr lang="tr-TR" sz="2000" dirty="0" err="1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Zigospor</a:t>
            </a:r>
            <a:endParaRPr lang="tr-TR" sz="2000" dirty="0">
              <a:solidFill>
                <a:schemeClr val="bg1"/>
              </a:solidFill>
              <a:latin typeface="Arial" panose="020B0604020202020204" pitchFamily="34" charset="0"/>
              <a:ea typeface="Symbol" pitchFamily="2" charset="2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Bef>
                <a:spcPts val="20"/>
              </a:spcBef>
              <a:spcAft>
                <a:spcPts val="0"/>
              </a:spcAft>
            </a:pP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353060" marR="163195" algn="just">
              <a:lnSpc>
                <a:spcPct val="120000"/>
              </a:lnSpc>
              <a:spcAft>
                <a:spcPts val="0"/>
              </a:spcAft>
            </a:pP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Mantarların sporları bakteri sporlarının aksine mikroorganizmanın aynı zamanda üreme şekilleridir. </a:t>
            </a:r>
            <a:r>
              <a:rPr lang="tr-TR" sz="2000" i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Fungusların</a:t>
            </a:r>
            <a:r>
              <a:rPr lang="tr-TR" sz="2000" i="1" spc="-1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eşeyli</a:t>
            </a:r>
            <a:r>
              <a:rPr lang="tr-TR" sz="2000" i="1" spc="-10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sporları</a:t>
            </a:r>
            <a:r>
              <a:rPr lang="tr-TR" sz="2000" i="1" spc="-1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kuraklık,</a:t>
            </a:r>
            <a:r>
              <a:rPr lang="tr-TR" sz="2000" i="1" spc="-10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ısı,</a:t>
            </a:r>
            <a:r>
              <a:rPr lang="tr-TR" sz="2000" i="1" spc="-1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donma</a:t>
            </a:r>
            <a:r>
              <a:rPr lang="tr-TR" sz="2000" i="1" spc="-10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2000" i="1" spc="-9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bazı</a:t>
            </a:r>
            <a:r>
              <a:rPr lang="tr-TR" sz="2000" i="1" spc="-9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kimyasal</a:t>
            </a:r>
            <a:r>
              <a:rPr lang="tr-TR" sz="2000" i="1" spc="-10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aşanlara</a:t>
            </a:r>
            <a:r>
              <a:rPr lang="tr-TR" sz="2000" i="1" spc="-1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karşı</a:t>
            </a:r>
            <a:r>
              <a:rPr lang="tr-TR" sz="2000" i="1" spc="-9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dirençlidir.</a:t>
            </a:r>
            <a:r>
              <a:rPr lang="tr-TR" sz="2000" i="1" spc="-10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Ancak,</a:t>
            </a:r>
            <a:r>
              <a:rPr lang="tr-TR" sz="2000" i="1" spc="-1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fungal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eşeyli</a:t>
            </a:r>
            <a:r>
              <a:rPr lang="tr-TR" sz="2000" i="1" spc="-16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üreme</a:t>
            </a:r>
            <a:r>
              <a:rPr lang="tr-TR" sz="2000" i="1" spc="-15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sporları</a:t>
            </a:r>
            <a:r>
              <a:rPr lang="tr-TR" sz="2000" i="1" spc="-16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bakteriyal</a:t>
            </a:r>
            <a:r>
              <a:rPr lang="tr-TR" sz="2000" i="1" spc="-16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endosporlar</a:t>
            </a:r>
            <a:r>
              <a:rPr lang="tr-TR" sz="2000" i="1" spc="-16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kadar</a:t>
            </a:r>
            <a:r>
              <a:rPr lang="tr-TR" sz="2000" i="1" spc="-15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ısıya</a:t>
            </a:r>
            <a:r>
              <a:rPr lang="tr-TR" sz="2000" i="1" spc="-16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dirençli</a:t>
            </a:r>
            <a:r>
              <a:rPr lang="tr-TR" sz="2000" i="1" spc="-16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değildirler.</a:t>
            </a:r>
            <a:r>
              <a:rPr lang="tr-TR" sz="2000" i="1" spc="-15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tr-TR" sz="2000" i="1" spc="-16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fungus</a:t>
            </a:r>
            <a:r>
              <a:rPr lang="tr-TR" sz="2000" i="1" spc="-15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eşeyli</a:t>
            </a:r>
            <a:r>
              <a:rPr lang="tr-TR" sz="2000" i="1" spc="-16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tr-TR" sz="2000" i="1" spc="-16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eşeysiz sporu</a:t>
            </a:r>
            <a:r>
              <a:rPr lang="tr-TR" sz="2000" i="1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sayesinde</a:t>
            </a:r>
            <a:r>
              <a:rPr lang="tr-TR" sz="2000" i="1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çimlenebilir,</a:t>
            </a:r>
            <a:r>
              <a:rPr lang="tr-TR" sz="2000" i="1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yeni</a:t>
            </a:r>
            <a:r>
              <a:rPr lang="tr-TR" sz="2000" i="1" spc="-13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hif</a:t>
            </a:r>
            <a:r>
              <a:rPr lang="tr-TR" sz="2000" i="1" spc="-13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sz="2000" i="1" spc="-13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misel</a:t>
            </a:r>
            <a:r>
              <a:rPr lang="tr-TR" sz="2000" i="1" spc="-12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ağı</a:t>
            </a:r>
            <a:r>
              <a:rPr lang="tr-TR" sz="2000" i="1" spc="-12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oluşturabilir.</a:t>
            </a:r>
            <a:endParaRPr lang="tr-TR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533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FDC4D05-EDAA-6D43-8886-F28E32652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98174" y="690002"/>
            <a:ext cx="14388487" cy="644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63062" tIns="160287" rIns="207897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kumimoji="0" lang="tr-TR" altLang="tr-TR" sz="2400" b="1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MAYALAR</a:t>
            </a:r>
            <a:endParaRPr kumimoji="0" lang="tr-TR" altLang="tr-TR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3400" algn="l"/>
              </a:tabLst>
            </a:pPr>
            <a:r>
              <a:rPr kumimoji="0" lang="tr-TR" altLang="tr-TR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rPr>
              <a:t>MAYALARDA HÜCRE YAPISI</a:t>
            </a:r>
            <a:endParaRPr kumimoji="0" lang="tr-TR" altLang="tr-T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Mayalar, </a:t>
            </a:r>
            <a:r>
              <a:rPr kumimoji="0" lang="tr-TR" altLang="tr-TR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ökaryotik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 mikroorganizmalardandır. Gerçek bir çekirdeğe sahiptir. Tek hücrelidir.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Maya hücresi dıştan içe doğru;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lang="tr-TR" altLang="tr-TR" sz="2400" dirty="0">
                <a:solidFill>
                  <a:schemeClr val="bg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ücre zarı,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lang="tr-TR" altLang="tr-TR" sz="2400" dirty="0">
                <a:solidFill>
                  <a:schemeClr val="bg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itoplazma zarı,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lang="tr-TR" altLang="tr-TR" sz="2400" dirty="0">
                <a:solidFill>
                  <a:schemeClr val="bg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itoplazma,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lang="tr-TR" altLang="tr-TR" sz="2400" dirty="0">
                <a:solidFill>
                  <a:schemeClr val="bg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ekirdekten oluşur.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; İçerisinde mitokondri, ribozom, </a:t>
            </a:r>
            <a:r>
              <a:rPr kumimoji="0" lang="tr-TR" altLang="tr-TR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endoplazmik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tr-TR" altLang="tr-TR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retikulum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, koful ve </a:t>
            </a:r>
            <a:r>
              <a:rPr kumimoji="0" lang="tr-TR" altLang="tr-TR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golgi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 cisimciği bulunur.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Çekirdek, çok miktarda DNA (</a:t>
            </a:r>
            <a:r>
              <a:rPr kumimoji="0" lang="tr-TR" altLang="tr-TR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deoksiribonükleikasit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) ve protein içerir.</a:t>
            </a:r>
            <a:endParaRPr kumimoji="0" lang="tr-TR" altLang="tr-T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Mitokondriler: 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Çoğunlukla çekirdek etrafındadır. Solunum enzimleri burada yapılmaktadır; </a:t>
            </a:r>
            <a:r>
              <a:rPr kumimoji="0" lang="tr-TR" altLang="tr-TR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oksidasyon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 ve enerji üretimi gerçekleşmektedir.</a:t>
            </a:r>
            <a:endParaRPr kumimoji="0" lang="tr-TR" altLang="tr-T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r>
              <a:rPr kumimoji="0" lang="tr-TR" altLang="tr-TR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Koful: 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Protoplazma içinde bulunan boşluklardır. İçerisini hücre öz suyu doldurur.</a:t>
            </a:r>
            <a:endParaRPr kumimoji="0" lang="tr-TR" altLang="tr-T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</a:tabLst>
            </a:pPr>
            <a:endParaRPr kumimoji="0" lang="tr-TR" altLang="tr-T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9813FFEC-C487-3A44-A9DF-29C342307EEB}"/>
              </a:ext>
            </a:extLst>
          </p:cNvPr>
          <p:cNvSpPr/>
          <p:nvPr/>
        </p:nvSpPr>
        <p:spPr>
          <a:xfrm>
            <a:off x="4615724" y="43671"/>
            <a:ext cx="27606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</a:pPr>
            <a:r>
              <a:rPr lang="tr-TR" altLang="tr-TR" sz="3600" b="1" dirty="0">
                <a:solidFill>
                  <a:schemeClr val="bg1"/>
                </a:solidFill>
                <a:ea typeface="Arial" panose="020B0604020202020204" pitchFamily="34" charset="0"/>
                <a:cs typeface="Arial" panose="020B0604020202020204" pitchFamily="34" charset="0"/>
              </a:rPr>
              <a:t>FUNGUSLAR</a:t>
            </a:r>
          </a:p>
        </p:txBody>
      </p:sp>
    </p:spTree>
    <p:extLst>
      <p:ext uri="{BB962C8B-B14F-4D97-AF65-F5344CB8AC3E}">
        <p14:creationId xmlns:p14="http://schemas.microsoft.com/office/powerpoint/2010/main" val="3957034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2BED7C-CC12-9E4C-B633-DB014836E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824062"/>
            <a:ext cx="9613861" cy="1080938"/>
          </a:xfrm>
        </p:spPr>
        <p:txBody>
          <a:bodyPr/>
          <a:lstStyle/>
          <a:p>
            <a:r>
              <a:rPr lang="tr-TR" b="1" dirty="0"/>
              <a:t>VİRÜSLERİN GENEL ÖZELLİKLERİ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688C6B-DEB4-3049-8D35-25C5A9941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>
                <a:solidFill>
                  <a:schemeClr val="bg1"/>
                </a:solidFill>
              </a:rPr>
              <a:t> </a:t>
            </a:r>
          </a:p>
          <a:p>
            <a:pPr lvl="1"/>
            <a:r>
              <a:rPr lang="tr-TR" sz="2800" b="1" dirty="0">
                <a:solidFill>
                  <a:schemeClr val="bg1"/>
                </a:solidFill>
              </a:rPr>
              <a:t>Boyutları 20-300 </a:t>
            </a:r>
            <a:r>
              <a:rPr lang="tr-TR" sz="2800" b="1" dirty="0" err="1">
                <a:solidFill>
                  <a:schemeClr val="bg1"/>
                </a:solidFill>
              </a:rPr>
              <a:t>nm</a:t>
            </a:r>
            <a:r>
              <a:rPr lang="tr-TR" sz="2800" b="1" dirty="0">
                <a:solidFill>
                  <a:schemeClr val="bg1"/>
                </a:solidFill>
              </a:rPr>
              <a:t> arasındadır.</a:t>
            </a:r>
          </a:p>
          <a:p>
            <a:pPr lvl="1"/>
            <a:r>
              <a:rPr lang="tr-TR" sz="2800" b="1" dirty="0">
                <a:solidFill>
                  <a:schemeClr val="bg1"/>
                </a:solidFill>
              </a:rPr>
              <a:t>Elektron mikroskobu ile görülür. </a:t>
            </a:r>
          </a:p>
          <a:p>
            <a:pPr lvl="1"/>
            <a:r>
              <a:rPr lang="tr-TR" sz="2800" b="1" dirty="0">
                <a:solidFill>
                  <a:schemeClr val="bg1"/>
                </a:solidFill>
              </a:rPr>
              <a:t>Bakterilerden 10</a:t>
            </a:r>
            <a:r>
              <a:rPr lang="tr-TR" sz="2800" b="1" baseline="30000" dirty="0">
                <a:solidFill>
                  <a:schemeClr val="bg1"/>
                </a:solidFill>
              </a:rPr>
              <a:t>1</a:t>
            </a:r>
            <a:r>
              <a:rPr lang="tr-TR" sz="2800" b="1" dirty="0">
                <a:solidFill>
                  <a:schemeClr val="bg1"/>
                </a:solidFill>
              </a:rPr>
              <a:t>-10</a:t>
            </a:r>
            <a:r>
              <a:rPr lang="tr-TR" sz="2800" b="1" baseline="30000" dirty="0">
                <a:solidFill>
                  <a:schemeClr val="bg1"/>
                </a:solidFill>
              </a:rPr>
              <a:t>2</a:t>
            </a:r>
            <a:r>
              <a:rPr lang="tr-TR" sz="2800" b="1" dirty="0">
                <a:solidFill>
                  <a:schemeClr val="bg1"/>
                </a:solidFill>
              </a:rPr>
              <a:t> kat daha küçüktürler.</a:t>
            </a:r>
          </a:p>
          <a:p>
            <a:pPr lvl="1"/>
            <a:r>
              <a:rPr lang="tr-TR" sz="2800" b="1" dirty="0" err="1">
                <a:solidFill>
                  <a:schemeClr val="bg1"/>
                </a:solidFill>
              </a:rPr>
              <a:t>Organel</a:t>
            </a:r>
            <a:r>
              <a:rPr lang="tr-TR" sz="2800" b="1" dirty="0">
                <a:solidFill>
                  <a:schemeClr val="bg1"/>
                </a:solidFill>
              </a:rPr>
              <a:t> ve sitoplazması yoktur.</a:t>
            </a:r>
          </a:p>
          <a:p>
            <a:pPr lvl="1"/>
            <a:r>
              <a:rPr lang="tr-TR" sz="2800" b="1" dirty="0">
                <a:solidFill>
                  <a:schemeClr val="bg1"/>
                </a:solidFill>
              </a:rPr>
              <a:t>Zorunlu parazittirler. (Konakçı hücre olmadan yaşayamazlar.)</a:t>
            </a:r>
          </a:p>
          <a:p>
            <a:pPr lvl="1"/>
            <a:r>
              <a:rPr lang="tr-TR" sz="2800" b="1" dirty="0">
                <a:solidFill>
                  <a:schemeClr val="bg1"/>
                </a:solidFill>
              </a:rPr>
              <a:t>Büyüyemez ama çoğalırlar.</a:t>
            </a:r>
          </a:p>
          <a:p>
            <a:pPr lvl="1"/>
            <a:r>
              <a:rPr lang="tr-TR" sz="2800" b="1" dirty="0">
                <a:solidFill>
                  <a:schemeClr val="bg1"/>
                </a:solidFill>
              </a:rPr>
              <a:t>Hücre dışında kristaldirler.</a:t>
            </a:r>
          </a:p>
          <a:p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107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6B71D0-6D20-0246-A6F5-0852FD077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970" y="887070"/>
            <a:ext cx="9613861" cy="1080938"/>
          </a:xfrm>
        </p:spPr>
        <p:txBody>
          <a:bodyPr>
            <a:normAutofit fontScale="90000"/>
          </a:bodyPr>
          <a:lstStyle/>
          <a:p>
            <a:pPr>
              <a:spcBef>
                <a:spcPts val="20"/>
              </a:spcBef>
              <a:spcAft>
                <a:spcPts val="0"/>
              </a:spcAft>
            </a:pPr>
            <a:r>
              <a:rPr lang="tr-TR" b="1" dirty="0">
                <a:latin typeface="Arial" panose="020B0604020202020204" pitchFamily="34" charset="0"/>
                <a:ea typeface="Arial" panose="020B0604020202020204" pitchFamily="34" charset="0"/>
              </a:rPr>
              <a:t>NASIL</a:t>
            </a:r>
            <a:r>
              <a:rPr lang="tr-TR" b="1" spc="-4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ea typeface="Arial" panose="020B0604020202020204" pitchFamily="34" charset="0"/>
              </a:rPr>
              <a:t>YAŞARLAR ?</a:t>
            </a:r>
            <a:br>
              <a:rPr lang="tr-TR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tr-TR" b="1" dirty="0">
                <a:latin typeface="Arial" panose="020B0604020202020204" pitchFamily="34" charset="0"/>
                <a:ea typeface="Arial" panose="020B0604020202020204" pitchFamily="34" charset="0"/>
              </a:rPr>
              <a:t>DOĞADA NASIL</a:t>
            </a:r>
            <a:r>
              <a:rPr lang="tr-TR" b="1" spc="-9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ea typeface="Arial" panose="020B0604020202020204" pitchFamily="34" charset="0"/>
              </a:rPr>
              <a:t>BULUNURLAR ?</a:t>
            </a:r>
            <a:b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AD1421A-7672-E649-A4F1-E05815A3A645}"/>
              </a:ext>
            </a:extLst>
          </p:cNvPr>
          <p:cNvSpPr/>
          <p:nvPr/>
        </p:nvSpPr>
        <p:spPr>
          <a:xfrm>
            <a:off x="10886" y="2000665"/>
            <a:ext cx="7456714" cy="3965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5"/>
              </a:spcBef>
              <a:spcAft>
                <a:spcPts val="0"/>
              </a:spcAf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</a:p>
          <a:p>
            <a:pPr marL="742950" lvl="1" indent="-285750"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721995" algn="l"/>
                <a:tab pos="722630" algn="l"/>
              </a:tabLs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Zorunlu hücre içi</a:t>
            </a:r>
            <a:r>
              <a:rPr lang="tr-TR" sz="2400" b="1" spc="-21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parazitleridir.</a:t>
            </a:r>
          </a:p>
          <a:p>
            <a:pPr marL="742950" lvl="1" indent="-285750">
              <a:spcBef>
                <a:spcPts val="250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721995" algn="l"/>
                <a:tab pos="722630" algn="l"/>
              </a:tabLs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Yaşadıkları hücreye konakçı</a:t>
            </a:r>
            <a:r>
              <a:rPr lang="tr-TR" sz="2400" b="1" spc="-2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denir.</a:t>
            </a:r>
          </a:p>
          <a:p>
            <a:pPr marL="742950" lvl="1" indent="-285750">
              <a:spcBef>
                <a:spcPts val="260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721995" algn="l"/>
                <a:tab pos="722630" algn="l"/>
              </a:tabLs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Konakçının</a:t>
            </a:r>
            <a:r>
              <a:rPr lang="tr-TR" sz="2400" b="1" spc="-9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protein</a:t>
            </a:r>
            <a:r>
              <a:rPr lang="tr-TR" sz="2400" b="1" spc="-9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sentezi</a:t>
            </a:r>
            <a:r>
              <a:rPr lang="tr-TR" sz="2400" b="1" spc="-9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ve</a:t>
            </a:r>
            <a:r>
              <a:rPr lang="tr-TR" sz="2400" b="1" spc="-9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enerji</a:t>
            </a:r>
            <a:r>
              <a:rPr lang="tr-TR" sz="2400" b="1" spc="-9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metabolizmasını</a:t>
            </a:r>
            <a:r>
              <a:rPr lang="tr-TR" sz="2400" b="1" spc="-8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ele</a:t>
            </a:r>
            <a:r>
              <a:rPr lang="tr-TR" sz="2400" b="1" spc="-8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geçirir.</a:t>
            </a:r>
          </a:p>
          <a:p>
            <a:pPr marL="742950" lvl="1" indent="-285750">
              <a:spcBef>
                <a:spcPts val="245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721995" algn="l"/>
                <a:tab pos="722630" algn="l"/>
              </a:tabLs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Böylece</a:t>
            </a:r>
            <a:r>
              <a:rPr lang="tr-TR" sz="2400" b="1" spc="-9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çoğalması</a:t>
            </a:r>
            <a:r>
              <a:rPr lang="tr-TR" sz="2400" b="1" spc="-9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için</a:t>
            </a:r>
            <a:r>
              <a:rPr lang="tr-TR" sz="2400" b="1" spc="-8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gerekli</a:t>
            </a:r>
            <a:r>
              <a:rPr lang="tr-TR" sz="2400" b="1" spc="-8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enerji</a:t>
            </a:r>
            <a:r>
              <a:rPr lang="tr-TR" sz="2400" b="1" spc="-9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sağlanmış</a:t>
            </a:r>
            <a:r>
              <a:rPr lang="tr-TR" sz="2400" b="1" spc="-9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olur.</a:t>
            </a:r>
            <a:endParaRPr lang="tr-TR" sz="2400" b="1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721995" algn="l"/>
                <a:tab pos="722630" algn="l"/>
              </a:tabLs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Doğada kristal halde</a:t>
            </a:r>
            <a:r>
              <a:rPr lang="tr-TR" sz="2400" b="1" spc="-21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bulunurlar.</a:t>
            </a:r>
          </a:p>
          <a:p>
            <a:pPr marL="742950" lvl="1" indent="-285750">
              <a:spcBef>
                <a:spcPts val="265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721995" algn="l"/>
                <a:tab pos="722630" algn="l"/>
              </a:tabLs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Tuz parçası gibi</a:t>
            </a:r>
            <a:r>
              <a:rPr lang="tr-TR" sz="2400" b="1" spc="-21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görünürler.</a:t>
            </a:r>
          </a:p>
          <a:p>
            <a:pPr marL="742950" lvl="1" indent="-285750">
              <a:spcBef>
                <a:spcPts val="250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721995" algn="l"/>
                <a:tab pos="722630" algn="l"/>
              </a:tabLs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Aşırı</a:t>
            </a:r>
            <a:r>
              <a:rPr lang="tr-TR" sz="2400" b="1" spc="-7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sıcak</a:t>
            </a:r>
            <a:r>
              <a:rPr lang="tr-TR" sz="2400" b="1" spc="-8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ve</a:t>
            </a:r>
            <a:r>
              <a:rPr lang="tr-TR" sz="2400" b="1" spc="-8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soğuktan</a:t>
            </a:r>
            <a:r>
              <a:rPr lang="tr-TR" sz="2400" b="1" spc="-7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etkilenmezler.</a:t>
            </a:r>
            <a:endParaRPr lang="tr-TR" sz="2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Symbol" pitchFamily="2" charset="2"/>
              <a:cs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61697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B91B2E-1771-EA42-88D7-4708011A7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VİRÜSLERİN YAPILARI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C3B114-AA8A-FC43-B464-295BEB248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>
              <a:solidFill>
                <a:schemeClr val="bg1"/>
              </a:solidFill>
            </a:endParaRP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Dışta protein kılıf bulunur.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İçte RNA veya DNA vardır.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Konakçıda canlı, doğada cansızdır.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Baş kısımda enzim vardır.</a:t>
            </a:r>
          </a:p>
          <a:p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895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FF897ED-29CA-FE4C-933C-6F71A1BA4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VİRÜSLERİN ÇEŞİTLERİ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109F20-3F92-4645-AF39-25760ED11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bg1"/>
                </a:solidFill>
              </a:rPr>
              <a:t>- Her virüsün konakçısı farklıdır.</a:t>
            </a:r>
          </a:p>
          <a:p>
            <a:pPr marL="0" indent="0">
              <a:buNone/>
            </a:pPr>
            <a:r>
              <a:rPr lang="tr-TR" dirty="0">
                <a:solidFill>
                  <a:schemeClr val="bg1"/>
                </a:solidFill>
              </a:rPr>
              <a:t>- Taşıdıkları nükleik aside ya da bulundukları canlıya (konakçıya) göre farklı adlandırılırlar.</a:t>
            </a:r>
          </a:p>
          <a:p>
            <a:pPr marL="457200" lvl="1" indent="0">
              <a:buNone/>
            </a:pPr>
            <a:endParaRPr lang="tr-TR" dirty="0">
              <a:solidFill>
                <a:schemeClr val="bg1"/>
              </a:solidFill>
            </a:endParaRPr>
          </a:p>
          <a:p>
            <a:pPr marL="971550" lvl="1" indent="-514350">
              <a:buFont typeface="+mj-lt"/>
              <a:buAutoNum type="romanUcPeriod"/>
            </a:pPr>
            <a:r>
              <a:rPr lang="tr-TR" sz="2800" dirty="0">
                <a:solidFill>
                  <a:schemeClr val="bg1"/>
                </a:solidFill>
              </a:rPr>
              <a:t>BİTKİ VİRÜSLERİ; Sadece RNA</a:t>
            </a:r>
          </a:p>
          <a:p>
            <a:pPr marL="971550" lvl="1" indent="-514350">
              <a:buFont typeface="+mj-lt"/>
              <a:buAutoNum type="romanUcPeriod"/>
            </a:pPr>
            <a:r>
              <a:rPr lang="tr-TR" sz="2800" dirty="0">
                <a:solidFill>
                  <a:schemeClr val="bg1"/>
                </a:solidFill>
              </a:rPr>
              <a:t>HAYVAN VİRÜSLERİ; DNA ya da RNA</a:t>
            </a:r>
          </a:p>
          <a:p>
            <a:pPr marL="971550" lvl="1" indent="-514350">
              <a:buFont typeface="+mj-lt"/>
              <a:buAutoNum type="romanUcPeriod"/>
            </a:pPr>
            <a:r>
              <a:rPr lang="tr-TR" sz="2800" dirty="0">
                <a:solidFill>
                  <a:schemeClr val="bg1"/>
                </a:solidFill>
              </a:rPr>
              <a:t>BAKTERİ VİRÜSLERİ; DNA ya da RNA</a:t>
            </a:r>
          </a:p>
          <a:p>
            <a:pPr marL="457200" lvl="1" indent="0">
              <a:buNone/>
            </a:pPr>
            <a:endParaRPr lang="tr-T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088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E08C203-0663-8D4F-957D-E5660FA96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9613861" cy="1080938"/>
          </a:xfrm>
        </p:spPr>
        <p:txBody>
          <a:bodyPr/>
          <a:lstStyle/>
          <a:p>
            <a:r>
              <a:rPr lang="tr-TR" b="1" dirty="0"/>
              <a:t>VİRÜSLER DİĞER HÜCRELERE NASIL GİRER?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08B4F8-4A77-FD4E-A5AD-5DAF2CFB9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987679" cy="3835327"/>
          </a:xfrm>
        </p:spPr>
        <p:txBody>
          <a:bodyPr>
            <a:normAutofit/>
          </a:bodyPr>
          <a:lstStyle/>
          <a:p>
            <a:endParaRPr lang="tr-TR" b="1" dirty="0">
              <a:solidFill>
                <a:schemeClr val="bg1"/>
              </a:solidFill>
            </a:endParaRP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Tutunduğu hücrenin zarını enzimiyle eritir.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Nükleotidini hücrenin içine bırakır.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Hücresel yönetimi kendi lehine çevirir.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Nükleik asidi kopyalanır.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Protein kılıfını </a:t>
            </a:r>
            <a:r>
              <a:rPr lang="tr-TR" b="1" dirty="0" err="1">
                <a:solidFill>
                  <a:schemeClr val="bg1"/>
                </a:solidFill>
              </a:rPr>
              <a:t>sentezletir</a:t>
            </a:r>
            <a:r>
              <a:rPr lang="tr-TR" b="1" dirty="0">
                <a:solidFill>
                  <a:schemeClr val="bg1"/>
                </a:solidFill>
              </a:rPr>
              <a:t> ve bunları birleştirir.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Çok hızlı çoğalarak hücreyi parçalar.</a:t>
            </a:r>
          </a:p>
          <a:p>
            <a:pPr marL="0" indent="0">
              <a:buNone/>
            </a:pPr>
            <a:endParaRPr lang="tr-TR" b="1" dirty="0">
              <a:solidFill>
                <a:schemeClr val="bg1"/>
              </a:solidFill>
            </a:endParaRPr>
          </a:p>
          <a:p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221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10D242-E887-3942-9ACF-842A9AAB1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Bakteriyofajların</a:t>
            </a:r>
            <a:r>
              <a:rPr lang="tr-TR" b="1" dirty="0"/>
              <a:t> Çoğalmaları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73F399-95D6-4D4F-9596-DA3865C8A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1511679" cy="3599316"/>
          </a:xfrm>
        </p:spPr>
        <p:txBody>
          <a:bodyPr>
            <a:noAutofit/>
          </a:bodyPr>
          <a:lstStyle/>
          <a:p>
            <a:r>
              <a:rPr lang="tr-TR" sz="2800" b="1" dirty="0" err="1">
                <a:solidFill>
                  <a:schemeClr val="bg1"/>
                </a:solidFill>
              </a:rPr>
              <a:t>Bakteriyofajlar</a:t>
            </a:r>
            <a:r>
              <a:rPr lang="tr-TR" sz="2800" b="1" dirty="0">
                <a:solidFill>
                  <a:schemeClr val="bg1"/>
                </a:solidFill>
              </a:rPr>
              <a:t> konak bakteri yönünden oldukça seçicidirler.</a:t>
            </a:r>
          </a:p>
          <a:p>
            <a:r>
              <a:rPr lang="tr-TR" sz="2800" b="1" dirty="0" err="1">
                <a:solidFill>
                  <a:schemeClr val="bg1"/>
                </a:solidFill>
              </a:rPr>
              <a:t>Bakteriyofajların</a:t>
            </a:r>
            <a:r>
              <a:rPr lang="tr-TR" sz="2800" b="1" dirty="0">
                <a:solidFill>
                  <a:schemeClr val="bg1"/>
                </a:solidFill>
              </a:rPr>
              <a:t> da virüslerde olduğu gibi çoğalma safhaları bulunur.</a:t>
            </a:r>
          </a:p>
          <a:p>
            <a:r>
              <a:rPr lang="tr-TR" sz="2800" b="1" dirty="0" err="1">
                <a:solidFill>
                  <a:schemeClr val="bg1"/>
                </a:solidFill>
              </a:rPr>
              <a:t>Adsorbsiyon</a:t>
            </a:r>
            <a:endParaRPr lang="tr-TR" sz="2800" b="1" dirty="0">
              <a:solidFill>
                <a:schemeClr val="bg1"/>
              </a:solidFill>
            </a:endParaRPr>
          </a:p>
          <a:p>
            <a:pPr lvl="0"/>
            <a:r>
              <a:rPr lang="tr-TR" sz="2800" b="1" dirty="0" err="1">
                <a:solidFill>
                  <a:schemeClr val="bg1"/>
                </a:solidFill>
              </a:rPr>
              <a:t>Penetrasyon</a:t>
            </a:r>
            <a:r>
              <a:rPr lang="tr-TR" sz="2800" b="1" dirty="0">
                <a:solidFill>
                  <a:schemeClr val="bg1"/>
                </a:solidFill>
              </a:rPr>
              <a:t> ve Enjeksiyon </a:t>
            </a:r>
          </a:p>
          <a:p>
            <a:pPr lvl="0"/>
            <a:r>
              <a:rPr lang="tr-TR" sz="2800" b="1" dirty="0">
                <a:solidFill>
                  <a:schemeClr val="bg1"/>
                </a:solidFill>
              </a:rPr>
              <a:t>Bakteri içinde gelişme dönemi (</a:t>
            </a:r>
            <a:r>
              <a:rPr lang="tr-TR" sz="2800" b="1" dirty="0" err="1">
                <a:solidFill>
                  <a:schemeClr val="bg1"/>
                </a:solidFill>
              </a:rPr>
              <a:t>Latent</a:t>
            </a:r>
            <a:r>
              <a:rPr lang="tr-TR" sz="2800" b="1" dirty="0">
                <a:solidFill>
                  <a:schemeClr val="bg1"/>
                </a:solidFill>
              </a:rPr>
              <a:t> dönem; </a:t>
            </a:r>
            <a:r>
              <a:rPr lang="tr-TR" sz="2800" b="1" dirty="0" err="1">
                <a:solidFill>
                  <a:schemeClr val="bg1"/>
                </a:solidFill>
              </a:rPr>
              <a:t>Eklips</a:t>
            </a:r>
            <a:r>
              <a:rPr lang="tr-TR" sz="2800" b="1" dirty="0">
                <a:solidFill>
                  <a:schemeClr val="bg1"/>
                </a:solidFill>
              </a:rPr>
              <a:t> dönemi)</a:t>
            </a:r>
          </a:p>
          <a:p>
            <a:r>
              <a:rPr lang="tr-TR" sz="2800" b="1" dirty="0">
                <a:solidFill>
                  <a:schemeClr val="bg1"/>
                </a:solidFill>
              </a:rPr>
              <a:t>Olgun </a:t>
            </a:r>
            <a:r>
              <a:rPr lang="tr-TR" sz="2800" b="1" dirty="0" err="1">
                <a:solidFill>
                  <a:schemeClr val="bg1"/>
                </a:solidFill>
              </a:rPr>
              <a:t>fajların</a:t>
            </a:r>
            <a:r>
              <a:rPr lang="tr-TR" sz="2800" b="1" dirty="0">
                <a:solidFill>
                  <a:schemeClr val="bg1"/>
                </a:solidFill>
              </a:rPr>
              <a:t> meydana gelmesi (</a:t>
            </a:r>
            <a:r>
              <a:rPr lang="tr-TR" sz="2800" b="1" dirty="0" err="1">
                <a:solidFill>
                  <a:schemeClr val="bg1"/>
                </a:solidFill>
              </a:rPr>
              <a:t>Latent</a:t>
            </a:r>
            <a:r>
              <a:rPr lang="tr-TR" sz="2800" b="1" dirty="0">
                <a:solidFill>
                  <a:schemeClr val="bg1"/>
                </a:solidFill>
              </a:rPr>
              <a:t> dönem; Olgunlaşma-Montaj dönemi)</a:t>
            </a:r>
          </a:p>
          <a:p>
            <a:pPr lvl="0"/>
            <a:r>
              <a:rPr lang="tr-TR" sz="2800" b="1" dirty="0" err="1">
                <a:solidFill>
                  <a:schemeClr val="bg1"/>
                </a:solidFill>
              </a:rPr>
              <a:t>Fajların</a:t>
            </a:r>
            <a:r>
              <a:rPr lang="tr-TR" sz="2800" b="1" dirty="0">
                <a:solidFill>
                  <a:schemeClr val="bg1"/>
                </a:solidFill>
              </a:rPr>
              <a:t> serbest kalması (</a:t>
            </a:r>
            <a:r>
              <a:rPr lang="tr-TR" sz="2800" b="1" dirty="0" err="1">
                <a:solidFill>
                  <a:schemeClr val="bg1"/>
                </a:solidFill>
              </a:rPr>
              <a:t>Liziz</a:t>
            </a:r>
            <a:r>
              <a:rPr lang="tr-TR" sz="2800" b="1" dirty="0">
                <a:solidFill>
                  <a:schemeClr val="bg1"/>
                </a:solidFill>
              </a:rPr>
              <a:t> ve </a:t>
            </a:r>
            <a:r>
              <a:rPr lang="tr-TR" sz="2800" b="1" dirty="0" err="1">
                <a:solidFill>
                  <a:schemeClr val="bg1"/>
                </a:solidFill>
              </a:rPr>
              <a:t>Fajların</a:t>
            </a:r>
            <a:r>
              <a:rPr lang="tr-TR" sz="2800" b="1" dirty="0">
                <a:solidFill>
                  <a:schemeClr val="bg1"/>
                </a:solidFill>
              </a:rPr>
              <a:t> salınımı)</a:t>
            </a:r>
          </a:p>
          <a:p>
            <a:endParaRPr lang="tr-T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88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F71339B-3578-5C4E-A73D-C2327E1B1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895600"/>
            <a:ext cx="10984227" cy="492443"/>
          </a:xfrm>
        </p:spPr>
        <p:txBody>
          <a:bodyPr/>
          <a:lstStyle/>
          <a:p>
            <a:pPr algn="ctr"/>
            <a:r>
              <a:rPr lang="tr-TR" sz="32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350299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>
            <a:extLst>
              <a:ext uri="{FF2B5EF4-FFF2-40B4-BE49-F238E27FC236}">
                <a16:creationId xmlns:a16="http://schemas.microsoft.com/office/drawing/2014/main" id="{40C34E05-DF84-F54C-8539-9C86468A4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607641"/>
            <a:ext cx="11603562" cy="320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33232" tIns="125373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sz="3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altLang="tr-TR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MAYALARIN MORFOLOJİSİ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Mayalarda hücreler, küresel, oval, eliptik, limon, silindirik ve ipliksi görünümdedir. Mayaları morfolojik olarak birbirinden ayırmak çoğu zaman olanaksızdır. </a:t>
            </a:r>
            <a:endParaRPr kumimoji="0" lang="tr-TR" altLang="tr-TR" sz="3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091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8A70394-B154-7B4B-9DE7-D224D9981BB6}"/>
              </a:ext>
            </a:extLst>
          </p:cNvPr>
          <p:cNvSpPr/>
          <p:nvPr/>
        </p:nvSpPr>
        <p:spPr>
          <a:xfrm>
            <a:off x="0" y="457200"/>
            <a:ext cx="12115800" cy="56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200"/>
              <a:buFont typeface="Arial" panose="020B0604020202020204" pitchFamily="34" charset="0"/>
              <a:buAutoNum type="arabicPeriod"/>
              <a:tabLst>
                <a:tab pos="533400" algn="l"/>
              </a:tabLst>
            </a:pPr>
            <a:r>
              <a:rPr lang="tr-TR" sz="32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MAYALARDA</a:t>
            </a:r>
            <a:r>
              <a:rPr lang="tr-TR" sz="3200" b="1" spc="-5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ÇOĞALMA</a:t>
            </a:r>
          </a:p>
          <a:p>
            <a:pPr>
              <a:spcBef>
                <a:spcPts val="15"/>
              </a:spcBef>
              <a:spcAft>
                <a:spcPts val="0"/>
              </a:spcAft>
            </a:pPr>
            <a:r>
              <a:rPr lang="tr-TR" sz="32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tr-TR" sz="32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533400" algn="l"/>
              </a:tabLst>
            </a:pPr>
            <a:r>
              <a:rPr lang="tr-TR" sz="3200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Bölünme:</a:t>
            </a:r>
            <a:r>
              <a:rPr lang="tr-TR" sz="3200" u="sng" spc="-6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Hücreler</a:t>
            </a:r>
            <a:r>
              <a:rPr lang="tr-TR" sz="3200" spc="-7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ikiye</a:t>
            </a:r>
            <a:r>
              <a:rPr lang="tr-TR" sz="3200" spc="-7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bölünerek</a:t>
            </a:r>
            <a:r>
              <a:rPr lang="tr-TR" sz="3200" spc="-6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çoğalabilir.</a:t>
            </a:r>
          </a:p>
          <a:p>
            <a:pPr marL="742950" marR="165735" lvl="1" indent="-285750">
              <a:lnSpc>
                <a:spcPct val="118000"/>
              </a:lnSpc>
              <a:spcBef>
                <a:spcPts val="260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533400" algn="l"/>
              </a:tabLst>
            </a:pPr>
            <a:r>
              <a:rPr lang="tr-TR" sz="3200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Tomurcuklanma: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Hücrenin herhangi bir yerinden çıkan tomurcuklar gelişerek ana maya hücresinden ayrılır.</a:t>
            </a:r>
          </a:p>
          <a:p>
            <a:pPr marL="742950" marR="165100" lvl="1" indent="-285750">
              <a:lnSpc>
                <a:spcPct val="120000"/>
              </a:lnSpc>
              <a:spcBef>
                <a:spcPts val="35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533400" algn="l"/>
              </a:tabLst>
            </a:pPr>
            <a:r>
              <a:rPr lang="tr-TR" sz="3200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Sporla:</a:t>
            </a:r>
            <a:r>
              <a:rPr lang="tr-TR" sz="3200" spc="-1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Çekirdekte</a:t>
            </a:r>
            <a:r>
              <a:rPr lang="tr-TR" sz="3200" spc="-1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bölünmeler</a:t>
            </a:r>
            <a:r>
              <a:rPr lang="tr-TR" sz="3200" spc="-1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oluşur.</a:t>
            </a:r>
            <a:r>
              <a:rPr lang="tr-TR" sz="3200" spc="-10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Bölünen</a:t>
            </a:r>
            <a:r>
              <a:rPr lang="tr-TR" sz="3200" spc="-1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çekirdeklerin</a:t>
            </a:r>
            <a:r>
              <a:rPr lang="tr-TR" sz="3200" spc="-10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etrafında</a:t>
            </a:r>
            <a:r>
              <a:rPr lang="tr-TR" sz="3200" spc="-1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protoplazma</a:t>
            </a:r>
            <a:r>
              <a:rPr lang="tr-TR" sz="3200" spc="-10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yoğunlaşarak</a:t>
            </a:r>
            <a:r>
              <a:rPr lang="tr-TR" sz="3200" spc="-1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spora dönüşür.</a:t>
            </a:r>
          </a:p>
          <a:p>
            <a:pPr marL="742950" marR="165100" lvl="1" indent="-285750">
              <a:lnSpc>
                <a:spcPct val="120000"/>
              </a:lnSpc>
              <a:spcBef>
                <a:spcPts val="15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533400" algn="l"/>
              </a:tabLst>
            </a:pPr>
            <a:r>
              <a:rPr lang="tr-TR" sz="3200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Eşeyli: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İki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farklı</a:t>
            </a:r>
            <a:r>
              <a:rPr lang="tr-TR" sz="3200" spc="-15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maya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hücresi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bir</a:t>
            </a:r>
            <a:r>
              <a:rPr lang="tr-TR" sz="3200" spc="-14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araya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gelerek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kanal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oluştururlar.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Protoplazmalar</a:t>
            </a:r>
            <a:r>
              <a:rPr lang="tr-TR" sz="3200" spc="-14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bir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araya</a:t>
            </a:r>
            <a:r>
              <a:rPr lang="tr-TR" sz="3200" spc="-14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gelerek</a:t>
            </a:r>
            <a:r>
              <a:rPr lang="tr-TR" sz="32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zigotu oluşturur.</a:t>
            </a:r>
            <a:r>
              <a:rPr lang="tr-TR" sz="3200" spc="-8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Zigot</a:t>
            </a:r>
            <a:r>
              <a:rPr lang="tr-TR" sz="3200" spc="-7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içerisinde</a:t>
            </a:r>
            <a:r>
              <a:rPr lang="tr-TR" sz="3200" spc="-7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çok</a:t>
            </a:r>
            <a:r>
              <a:rPr lang="tr-TR" sz="3200" spc="-7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sayıda</a:t>
            </a:r>
            <a:r>
              <a:rPr lang="tr-TR" sz="3200" spc="-7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spor</a:t>
            </a:r>
            <a:r>
              <a:rPr lang="tr-TR" sz="3200" spc="-8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32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barındırır.</a:t>
            </a:r>
            <a:endParaRPr lang="tr-TR" sz="3200" dirty="0">
              <a:solidFill>
                <a:schemeClr val="bg1"/>
              </a:solidFill>
              <a:effectLst/>
              <a:latin typeface="Arial" panose="020B0604020202020204" pitchFamily="34" charset="0"/>
              <a:ea typeface="Symbol" pitchFamily="2" charset="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825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A3FAF41-98EB-794B-87B8-D9DAC2025392}"/>
              </a:ext>
            </a:extLst>
          </p:cNvPr>
          <p:cNvSpPr/>
          <p:nvPr/>
        </p:nvSpPr>
        <p:spPr>
          <a:xfrm>
            <a:off x="457200" y="762000"/>
            <a:ext cx="10668000" cy="4134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buSzPts val="1200"/>
              <a:tabLst>
                <a:tab pos="533400" algn="l"/>
              </a:tabLst>
            </a:pP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1. MAYALARIN FİZYOLOJİK</a:t>
            </a:r>
            <a:r>
              <a:rPr lang="tr-TR" sz="2000" b="1" spc="-10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ÖZELLİKLERİ</a:t>
            </a:r>
          </a:p>
          <a:p>
            <a:pPr>
              <a:spcBef>
                <a:spcPts val="15"/>
              </a:spcBef>
              <a:spcAft>
                <a:spcPts val="0"/>
              </a:spcAft>
            </a:pPr>
            <a:r>
              <a:rPr lang="tr-TR" sz="20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tr-TR" sz="20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marR="163195" lvl="1" indent="-285750" algn="just">
              <a:lnSpc>
                <a:spcPct val="120000"/>
              </a:lnSpc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533400" algn="l"/>
              </a:tabLst>
            </a:pPr>
            <a:r>
              <a:rPr lang="tr-TR" sz="2000" b="1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Nem:</a:t>
            </a:r>
            <a:r>
              <a:rPr lang="tr-TR" sz="2000" spc="-1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Bakterilere</a:t>
            </a:r>
            <a:r>
              <a:rPr lang="tr-TR" sz="2000" spc="-1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göre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daha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az,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küflere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göre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daha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çok</a:t>
            </a:r>
            <a:r>
              <a:rPr lang="tr-TR" sz="20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suya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ihtiyaç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duyarlar.</a:t>
            </a:r>
            <a:r>
              <a:rPr lang="tr-TR" sz="2000" spc="-12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Nem</a:t>
            </a:r>
            <a:r>
              <a:rPr lang="tr-TR" sz="20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seviyesi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düşük</a:t>
            </a:r>
            <a:r>
              <a:rPr lang="tr-TR" sz="20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ortamda ve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yüksek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kuru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maddeye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sahip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ortamda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gelişebilen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mayalara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 err="1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ozmofilik</a:t>
            </a:r>
            <a:r>
              <a:rPr lang="tr-TR" sz="2000" spc="-15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mayalar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denir.</a:t>
            </a:r>
            <a:r>
              <a:rPr lang="tr-TR" sz="2000" spc="-14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Mayalar</a:t>
            </a:r>
            <a:r>
              <a:rPr lang="tr-TR" sz="2000" spc="-15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diğer mikroorganizmalara</a:t>
            </a:r>
            <a:r>
              <a:rPr lang="tr-TR" sz="2000" spc="-1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göre</a:t>
            </a:r>
            <a:r>
              <a:rPr lang="tr-TR" sz="20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yüksek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şeker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ve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tuz</a:t>
            </a:r>
            <a:r>
              <a:rPr lang="tr-TR" sz="2000" spc="-14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konsantrasyonuna</a:t>
            </a:r>
            <a:r>
              <a:rPr lang="tr-TR" sz="2000" spc="-1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daha</a:t>
            </a:r>
            <a:r>
              <a:rPr lang="tr-TR" sz="2000" spc="-1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fazla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uyum</a:t>
            </a:r>
            <a:r>
              <a:rPr lang="tr-TR" sz="20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yeteneğine</a:t>
            </a:r>
            <a:r>
              <a:rPr lang="tr-TR" sz="2000" spc="-1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sahiptir.</a:t>
            </a:r>
          </a:p>
          <a:p>
            <a:pPr marL="742950" lvl="1" indent="-285750">
              <a:spcBef>
                <a:spcPts val="5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533400" algn="l"/>
              </a:tabLst>
            </a:pPr>
            <a:r>
              <a:rPr lang="tr-TR" sz="2000" b="1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Sıcaklık:</a:t>
            </a:r>
            <a:r>
              <a:rPr lang="tr-TR" sz="2000" b="1" u="sng" spc="-8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Optimum:</a:t>
            </a:r>
            <a:r>
              <a:rPr lang="tr-TR" sz="2000" spc="-8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25-30°C;</a:t>
            </a:r>
            <a:r>
              <a:rPr lang="tr-TR" sz="2000" spc="-7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Maksimum:</a:t>
            </a:r>
            <a:r>
              <a:rPr lang="tr-TR" sz="2000" spc="-8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35-47°C</a:t>
            </a:r>
          </a:p>
          <a:p>
            <a:pPr marL="742950" lvl="1" indent="-285750">
              <a:spcBef>
                <a:spcPts val="245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533400" algn="l"/>
              </a:tabLst>
            </a:pPr>
            <a:r>
              <a:rPr lang="tr-TR" sz="2000" b="1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Oksijen:</a:t>
            </a:r>
            <a:r>
              <a:rPr lang="tr-TR" sz="2000" b="1" u="sng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Genellikle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aerobiktirler.</a:t>
            </a:r>
            <a:r>
              <a:rPr lang="tr-TR" sz="2000" spc="-1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Ancak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 err="1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fakültatif</a:t>
            </a:r>
            <a:r>
              <a:rPr lang="tr-TR" sz="2000" spc="-14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mayalar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anaerobik</a:t>
            </a:r>
            <a:r>
              <a:rPr lang="tr-TR" sz="2000" spc="-13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ortamda</a:t>
            </a:r>
            <a:r>
              <a:rPr lang="tr-TR" sz="2000" spc="-1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da</a:t>
            </a:r>
            <a:r>
              <a:rPr lang="tr-TR" sz="2000" spc="-13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gelişebilir.</a:t>
            </a:r>
          </a:p>
          <a:p>
            <a:pPr marL="742950" lvl="1" indent="-285750">
              <a:spcBef>
                <a:spcPts val="260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533400" algn="l"/>
              </a:tabLst>
            </a:pPr>
            <a:r>
              <a:rPr lang="tr-TR" sz="2000" b="1" u="sng" dirty="0" err="1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pH</a:t>
            </a:r>
            <a:r>
              <a:rPr lang="tr-TR" sz="2000" b="1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: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Optimum</a:t>
            </a:r>
            <a:r>
              <a:rPr lang="tr-TR" sz="2000" spc="-12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4.0-6.5</a:t>
            </a:r>
          </a:p>
          <a:p>
            <a:pPr marL="742950" lvl="1" indent="-285750">
              <a:spcBef>
                <a:spcPts val="250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533400" algn="l"/>
              </a:tabLst>
            </a:pPr>
            <a:r>
              <a:rPr lang="tr-TR" sz="2000" b="1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Besin</a:t>
            </a:r>
            <a:r>
              <a:rPr lang="tr-TR" sz="2000" b="1" u="sng" spc="-11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b="1" u="sng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Kaynağı:</a:t>
            </a:r>
            <a:r>
              <a:rPr lang="tr-TR" sz="2000" b="1" u="sng" spc="-10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Şekerleri</a:t>
            </a:r>
            <a:r>
              <a:rPr lang="tr-TR" sz="2000" spc="-11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kullanarak</a:t>
            </a:r>
            <a:r>
              <a:rPr lang="tr-TR" sz="2000" spc="-10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CO</a:t>
            </a:r>
            <a:r>
              <a:rPr lang="tr-TR" sz="2000" baseline="-25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2</a:t>
            </a:r>
            <a:r>
              <a:rPr lang="tr-TR" sz="2000" spc="-11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ve</a:t>
            </a:r>
            <a:r>
              <a:rPr lang="tr-TR" sz="2000" spc="-10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alkol</a:t>
            </a:r>
            <a:r>
              <a:rPr lang="tr-TR" sz="2000" spc="-11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oluştururlar.</a:t>
            </a:r>
            <a:r>
              <a:rPr lang="tr-TR" sz="2000" spc="-11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Azot</a:t>
            </a:r>
            <a:r>
              <a:rPr lang="tr-TR" sz="2000" spc="-10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kaynaklarından</a:t>
            </a:r>
            <a:r>
              <a:rPr lang="tr-TR" sz="2000" spc="-12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da</a:t>
            </a:r>
            <a:r>
              <a:rPr lang="tr-TR" sz="2000" spc="-11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Symbol" pitchFamily="2" charset="2"/>
              </a:rPr>
              <a:t>yararlanabilirler.</a:t>
            </a:r>
            <a:endParaRPr lang="tr-TR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Symbol" pitchFamily="2" charset="2"/>
              <a:cs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22757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2B4F4C5-CE96-344B-847E-0F71D9AC7719}"/>
              </a:ext>
            </a:extLst>
          </p:cNvPr>
          <p:cNvSpPr/>
          <p:nvPr/>
        </p:nvSpPr>
        <p:spPr>
          <a:xfrm>
            <a:off x="1447800" y="304800"/>
            <a:ext cx="9144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275"/>
              </a:spcBef>
              <a:spcAft>
                <a:spcPts val="0"/>
              </a:spcAft>
              <a:buSzPts val="1200"/>
              <a:tabLst>
                <a:tab pos="533400" algn="l"/>
              </a:tabLs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ÖNEMLİ MAYA GRUPLARI ve</a:t>
            </a:r>
            <a:r>
              <a:rPr lang="tr-TR" sz="2400" b="1" spc="-18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ÖZELLİKLERİ</a:t>
            </a:r>
          </a:p>
          <a:p>
            <a:pPr>
              <a:spcBef>
                <a:spcPts val="30"/>
              </a:spcBef>
              <a:spcAft>
                <a:spcPts val="0"/>
              </a:spcAft>
            </a:pPr>
            <a:r>
              <a:rPr lang="tr-TR" sz="2400" b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53060" algn="just">
              <a:spcAft>
                <a:spcPts val="0"/>
              </a:spcAft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Mayalar</a:t>
            </a:r>
            <a:r>
              <a:rPr lang="tr-TR" sz="2400" spc="-8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çoğalmalarında</a:t>
            </a:r>
            <a:r>
              <a:rPr lang="tr-TR" sz="2400" spc="-8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tr-TR" sz="2400" spc="-7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açıklandığı</a:t>
            </a:r>
            <a:r>
              <a:rPr lang="tr-TR" sz="2400" spc="-7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gibi,</a:t>
            </a:r>
            <a:r>
              <a:rPr lang="tr-TR" sz="2400" spc="-7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eşeyli</a:t>
            </a:r>
            <a:r>
              <a:rPr lang="tr-TR" sz="2400" spc="-8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tr-TR" sz="2400" spc="-7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eşeysiz</a:t>
            </a:r>
            <a:r>
              <a:rPr lang="tr-TR" sz="2400" spc="-8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çoğalma</a:t>
            </a:r>
            <a:r>
              <a:rPr lang="tr-TR" sz="2400" spc="-7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durumlarına</a:t>
            </a:r>
            <a:r>
              <a:rPr lang="tr-TR" sz="2400" spc="-8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göre</a:t>
            </a:r>
            <a:r>
              <a:rPr lang="tr-TR" sz="2400" spc="-55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Ascomycetes</a:t>
            </a:r>
            <a:r>
              <a:rPr lang="tr-TR" sz="2400" i="1" spc="-1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2400" i="1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Deuteromycetes</a:t>
            </a:r>
            <a:r>
              <a:rPr lang="tr-TR" sz="2400" i="1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sınıfları içinde yer alan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ökaryotik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canlılardır.</a:t>
            </a:r>
          </a:p>
          <a:p>
            <a:pPr>
              <a:spcBef>
                <a:spcPts val="35"/>
              </a:spcBef>
              <a:spcAft>
                <a:spcPts val="0"/>
              </a:spcAft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742950" lvl="1" indent="-285750"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810260" algn="l"/>
                <a:tab pos="810895" algn="l"/>
              </a:tabLst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Ascomycetes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:</a:t>
            </a:r>
            <a:r>
              <a:rPr lang="tr-TR" sz="2400" spc="-7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(eşeyli)</a:t>
            </a:r>
          </a:p>
          <a:p>
            <a:pPr marL="1143000" lvl="2" indent="-228600">
              <a:spcBef>
                <a:spcPts val="275"/>
              </a:spcBef>
              <a:spcAft>
                <a:spcPts val="0"/>
              </a:spcAft>
              <a:buSzPts val="1100"/>
              <a:buFont typeface="Courier New" panose="02070309020205020404" pitchFamily="49" charset="0"/>
              <a:buChar char="o"/>
              <a:tabLst>
                <a:tab pos="1267460" algn="l"/>
                <a:tab pos="1268095" algn="l"/>
              </a:tabLst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Saccharomyces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 marL="1143000" lvl="2" indent="-228600">
              <a:spcBef>
                <a:spcPts val="185"/>
              </a:spcBef>
              <a:spcAft>
                <a:spcPts val="0"/>
              </a:spcAft>
              <a:buSzPts val="1100"/>
              <a:buFont typeface="Courier New" panose="02070309020205020404" pitchFamily="49" charset="0"/>
              <a:buChar char="o"/>
              <a:tabLst>
                <a:tab pos="1267460" algn="l"/>
                <a:tab pos="1268095" algn="l"/>
              </a:tabLst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Zygosaccharomyces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 marL="1143000" lvl="2" indent="-228600">
              <a:spcBef>
                <a:spcPts val="175"/>
              </a:spcBef>
              <a:spcAft>
                <a:spcPts val="0"/>
              </a:spcAft>
              <a:buSzPts val="1100"/>
              <a:buFont typeface="Courier New" panose="02070309020205020404" pitchFamily="49" charset="0"/>
              <a:buChar char="o"/>
              <a:tabLst>
                <a:tab pos="1267460" algn="l"/>
                <a:tab pos="1268095" algn="l"/>
              </a:tabLst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Debaromyces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170"/>
              </a:spcBef>
              <a:spcAft>
                <a:spcPts val="0"/>
              </a:spcAft>
              <a:buSzPts val="1100"/>
              <a:buFont typeface="Symbol" pitchFamily="2" charset="2"/>
              <a:buChar char=""/>
              <a:tabLst>
                <a:tab pos="810260" algn="l"/>
                <a:tab pos="810895" algn="l"/>
              </a:tabLst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Deuteromyces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:</a:t>
            </a:r>
            <a:r>
              <a:rPr lang="tr-TR" sz="2400" spc="-65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Symbol" pitchFamily="2" charset="2"/>
                <a:cs typeface="Arial" panose="020B0604020202020204" pitchFamily="34" charset="0"/>
              </a:rPr>
              <a:t>(eşeysiz)</a:t>
            </a:r>
          </a:p>
          <a:p>
            <a:pPr marL="1143000" lvl="2" indent="-228600">
              <a:spcBef>
                <a:spcPts val="275"/>
              </a:spcBef>
              <a:spcAft>
                <a:spcPts val="0"/>
              </a:spcAft>
              <a:buSzPts val="1100"/>
              <a:buFont typeface="Courier New" panose="02070309020205020404" pitchFamily="49" charset="0"/>
              <a:buChar char="o"/>
              <a:tabLst>
                <a:tab pos="1267460" algn="l"/>
                <a:tab pos="1268095" algn="l"/>
              </a:tabLst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Brettanomyces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 marL="1143000" lvl="2" indent="-228600">
              <a:spcBef>
                <a:spcPts val="175"/>
              </a:spcBef>
              <a:spcAft>
                <a:spcPts val="0"/>
              </a:spcAft>
              <a:buSzPts val="1100"/>
              <a:buFont typeface="Courier New" panose="02070309020205020404" pitchFamily="49" charset="0"/>
              <a:buChar char="o"/>
              <a:tabLst>
                <a:tab pos="1267460" algn="l"/>
                <a:tab pos="1268095" algn="l"/>
              </a:tabLst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Candida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 marL="1143000" lvl="2" indent="-228600">
              <a:spcBef>
                <a:spcPts val="185"/>
              </a:spcBef>
              <a:spcAft>
                <a:spcPts val="0"/>
              </a:spcAft>
              <a:buSzPts val="1100"/>
              <a:buFont typeface="Courier New" panose="02070309020205020404" pitchFamily="49" charset="0"/>
              <a:buChar char="o"/>
              <a:tabLst>
                <a:tab pos="1267460" algn="l"/>
                <a:tab pos="1268095" algn="l"/>
              </a:tabLst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Rhodotorula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 marL="1143000" lvl="2" indent="-228600">
              <a:spcBef>
                <a:spcPts val="200"/>
              </a:spcBef>
              <a:spcAft>
                <a:spcPts val="0"/>
              </a:spcAft>
              <a:buSzPts val="1100"/>
              <a:buFont typeface="Courier New" panose="02070309020205020404" pitchFamily="49" charset="0"/>
              <a:buChar char="o"/>
              <a:tabLst>
                <a:tab pos="1267460" algn="l"/>
                <a:tab pos="1268095" algn="l"/>
              </a:tabLst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Saccharomyces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>
              <a:spcBef>
                <a:spcPts val="35"/>
              </a:spcBef>
              <a:spcAft>
                <a:spcPts val="0"/>
              </a:spcAft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tr-TR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528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9AAC5C39-8806-954B-A02F-FA1CEDDA8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276" y="665000"/>
            <a:ext cx="242085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</a:pPr>
            <a:r>
              <a:rPr lang="tr-TR" altLang="tr-TR" sz="28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FUNGUSLAR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25B7094-28F2-2F4E-B55A-2250DBC73287}"/>
              </a:ext>
            </a:extLst>
          </p:cNvPr>
          <p:cNvSpPr/>
          <p:nvPr/>
        </p:nvSpPr>
        <p:spPr>
          <a:xfrm>
            <a:off x="506276" y="2286000"/>
            <a:ext cx="1046652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Genel </a:t>
            </a:r>
            <a:r>
              <a:rPr lang="tr-T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Özellikleri</a:t>
            </a:r>
            <a:r>
              <a:rPr lang="tr-T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Küfler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ipliksi yapıda, fotosentez yapamayan, heterotrof canlılardır.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Enerji ve karbon  üretimi için organik besinlere ihtiyaç duyarlar.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mikroorganizmalardır.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Küfler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şapkalı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mantar ve mayaların da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içinde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aldığı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mantarlar (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Fungi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âleminde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alır. 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72D9000-78E5-F040-A836-AC571932351C}"/>
              </a:ext>
            </a:extLst>
          </p:cNvPr>
          <p:cNvSpPr/>
          <p:nvPr/>
        </p:nvSpPr>
        <p:spPr>
          <a:xfrm>
            <a:off x="506276" y="1235403"/>
            <a:ext cx="1680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KÜFLER</a:t>
            </a:r>
          </a:p>
        </p:txBody>
      </p:sp>
    </p:spTree>
    <p:extLst>
      <p:ext uri="{BB962C8B-B14F-4D97-AF65-F5344CB8AC3E}">
        <p14:creationId xmlns:p14="http://schemas.microsoft.com/office/powerpoint/2010/main" val="4138420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9AAC5C39-8806-954B-A02F-FA1CEDDA8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276" y="665000"/>
            <a:ext cx="242085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</a:pPr>
            <a:r>
              <a:rPr lang="tr-TR" altLang="tr-TR" sz="28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FUNGUSLAR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25B7094-28F2-2F4E-B55A-2250DBC73287}"/>
              </a:ext>
            </a:extLst>
          </p:cNvPr>
          <p:cNvSpPr/>
          <p:nvPr/>
        </p:nvSpPr>
        <p:spPr>
          <a:xfrm>
            <a:off x="381000" y="1981200"/>
            <a:ext cx="1077132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Genel </a:t>
            </a:r>
            <a:r>
              <a:rPr lang="tr-T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Özellikleri</a:t>
            </a:r>
            <a:r>
              <a:rPr lang="tr-T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tr-T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terimi,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özellikle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2400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̧ok</a:t>
            </a:r>
            <a:r>
              <a:rPr lang="tr-TR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hücreli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flamentli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(ipliksi) mantarlara verilen genel bir tanımdır. </a:t>
            </a:r>
          </a:p>
          <a:p>
            <a:pPr algn="just"/>
            <a:endParaRPr lang="tr-T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Küfler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filamentli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mantarlar olup daha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ekmek, peynir, meyve gibi gıdaların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bulunur. Tabiatta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yaygın olup hemen her yerde bulunurlar. Gıdalar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pamuksu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görünüşleriyle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kolaylıkla tanınır.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Genellikle beyazdırlar fakat siyah,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yeşil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sarı, turuncu vb. renkli koloniler yapanları da vardır.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Mantarların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birçok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zararlı ve faydalı </a:t>
            </a:r>
            <a:r>
              <a:rPr lang="tr-T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yönleri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vardır. </a:t>
            </a:r>
            <a:endParaRPr lang="tr-TR" sz="2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72D9000-78E5-F040-A836-AC571932351C}"/>
              </a:ext>
            </a:extLst>
          </p:cNvPr>
          <p:cNvSpPr/>
          <p:nvPr/>
        </p:nvSpPr>
        <p:spPr>
          <a:xfrm>
            <a:off x="506276" y="1235403"/>
            <a:ext cx="1680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KÜFLER</a:t>
            </a:r>
          </a:p>
        </p:txBody>
      </p:sp>
    </p:spTree>
    <p:extLst>
      <p:ext uri="{BB962C8B-B14F-4D97-AF65-F5344CB8AC3E}">
        <p14:creationId xmlns:p14="http://schemas.microsoft.com/office/powerpoint/2010/main" val="2413524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476B93-7818-B14E-9590-58B171F85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KÜFLERİN YARARLARI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D12647-089B-4646-9B24-EEC9760DC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0"/>
            <a:ext cx="10825879" cy="4140127"/>
          </a:xfrm>
        </p:spPr>
        <p:txBody>
          <a:bodyPr>
            <a:normAutofit lnSpcReduction="10000"/>
          </a:bodyPr>
          <a:lstStyle/>
          <a:p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Özel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peynirlerin hazırlanmasında küflerden yararlanılır.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Örneğin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rokfor ve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camembert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peynirleri küfler kullanılarak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olgunlaştırılır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Böylece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küfler, peynirde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özel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aroma bileşenlerinin oluşmasını sağlar; son ürün farklı lezzet ve kokuya sahip olur. </a:t>
            </a: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Tıbbi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amaçla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kullanılan bazı antibiyotiklerin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üretiminde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bazı küf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türleri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önemli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rol oynar.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Örneğin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penisilin </a:t>
            </a:r>
            <a:r>
              <a:rPr lang="tr-TR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antibiyotiği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Penicillium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cinsi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mantarları tarafından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üretilir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Bazı organik asitlerin (</a:t>
            </a:r>
            <a:r>
              <a:rPr lang="tr-TR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sitrik asit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Aspergillus</a:t>
            </a:r>
            <a:r>
              <a:rPr lang="tr-TR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niger</a:t>
            </a:r>
            <a:r>
              <a:rPr lang="tr-TR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üretiminde</a:t>
            </a:r>
            <a:r>
              <a:rPr lang="tr-T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yine küflerden yararlanılmaktadır.  </a:t>
            </a:r>
          </a:p>
        </p:txBody>
      </p:sp>
    </p:spTree>
    <p:extLst>
      <p:ext uri="{BB962C8B-B14F-4D97-AF65-F5344CB8AC3E}">
        <p14:creationId xmlns:p14="http://schemas.microsoft.com/office/powerpoint/2010/main" val="1363094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1218</TotalTime>
  <Words>1728</Words>
  <Application>Microsoft Macintosh PowerPoint</Application>
  <PresentationFormat>Geniş ekran</PresentationFormat>
  <Paragraphs>200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26</vt:i4>
      </vt:variant>
    </vt:vector>
  </HeadingPairs>
  <TitlesOfParts>
    <vt:vector size="35" baseType="lpstr">
      <vt:lpstr>Arial</vt:lpstr>
      <vt:lpstr>Calibri</vt:lpstr>
      <vt:lpstr>Courier New</vt:lpstr>
      <vt:lpstr>Symbol</vt:lpstr>
      <vt:lpstr>Trebuchet MS</vt:lpstr>
      <vt:lpstr>Verdana</vt:lpstr>
      <vt:lpstr>Wingdings</vt:lpstr>
      <vt:lpstr>Office Theme</vt:lpstr>
      <vt:lpstr>Berlin</vt:lpstr>
      <vt:lpstr>GENEL MİKROBİYOLOJİ</vt:lpstr>
      <vt:lpstr>PowerPoint Sunusu</vt:lpstr>
      <vt:lpstr>PowerPoint Sunusu</vt:lpstr>
      <vt:lpstr>PowerPoint Sunusu</vt:lpstr>
      <vt:lpstr>PowerPoint Sunusu</vt:lpstr>
      <vt:lpstr>PowerPoint Sunusu</vt:lpstr>
      <vt:lpstr>FUNGUSLAR</vt:lpstr>
      <vt:lpstr>FUNGUSLAR</vt:lpstr>
      <vt:lpstr>KÜFLERİN YARARLARI</vt:lpstr>
      <vt:lpstr>KÜFLERİN ZARARLARI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VİRÜSLERİN GENEL ÖZELLİKLERİ </vt:lpstr>
      <vt:lpstr>NASIL YAŞARLAR ? DOĞADA NASIL BULUNURLAR ? </vt:lpstr>
      <vt:lpstr>VİRÜSLERİN YAPILARI </vt:lpstr>
      <vt:lpstr>VİRÜSLERİN ÇEŞİTLERİ </vt:lpstr>
      <vt:lpstr>VİRÜSLER DİĞER HÜCRELERE NASIL GİRER? </vt:lpstr>
      <vt:lpstr>Bakteriyofajların Çoğalmaları 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MİKROBİYOLOJİ</dc:title>
  <cp:lastModifiedBy>Özgür Tecer</cp:lastModifiedBy>
  <cp:revision>109</cp:revision>
  <dcterms:created xsi:type="dcterms:W3CDTF">2018-10-10T06:12:19Z</dcterms:created>
  <dcterms:modified xsi:type="dcterms:W3CDTF">2019-12-13T20:30:51Z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2018-10-10T00:00:00Z</vt:filetime>
  </property>
</Properties>
</file>