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84" r:id="rId2"/>
    <p:sldId id="300" r:id="rId3"/>
    <p:sldId id="297" r:id="rId4"/>
    <p:sldId id="259" r:id="rId5"/>
    <p:sldId id="298" r:id="rId6"/>
    <p:sldId id="296" r:id="rId7"/>
    <p:sldId id="29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16"/>
    <p:restoredTop sz="85357" autoAdjust="0"/>
  </p:normalViewPr>
  <p:slideViewPr>
    <p:cSldViewPr snapToGrid="0" snapToObjects="1">
      <p:cViewPr>
        <p:scale>
          <a:sx n="75" d="100"/>
          <a:sy n="75" d="100"/>
        </p:scale>
        <p:origin x="936" y="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58CBA-5283-1B41-8508-8867973C98DE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DF196C-5890-B345-A1C2-2687FEF4C32A}">
      <dgm:prSet phldrT="[Text]"/>
      <dgm:spPr/>
      <dgm:t>
        <a:bodyPr/>
        <a:lstStyle/>
        <a:p>
          <a:r>
            <a:rPr lang="en-US" dirty="0" smtClean="0"/>
            <a:t>Performance</a:t>
          </a:r>
          <a:endParaRPr lang="en-US" dirty="0"/>
        </a:p>
      </dgm:t>
    </dgm:pt>
    <dgm:pt modelId="{BFEDF636-0F85-0B41-BABC-2138E884F828}" type="parTrans" cxnId="{69702A2B-B8B6-9D4D-990E-C11DD9CEDC68}">
      <dgm:prSet/>
      <dgm:spPr/>
      <dgm:t>
        <a:bodyPr/>
        <a:lstStyle/>
        <a:p>
          <a:endParaRPr lang="en-US"/>
        </a:p>
      </dgm:t>
    </dgm:pt>
    <dgm:pt modelId="{C0E23FBD-91E5-8D44-82E0-461B50900815}" type="sibTrans" cxnId="{69702A2B-B8B6-9D4D-990E-C11DD9CEDC68}">
      <dgm:prSet/>
      <dgm:spPr/>
      <dgm:t>
        <a:bodyPr/>
        <a:lstStyle/>
        <a:p>
          <a:endParaRPr lang="en-US"/>
        </a:p>
      </dgm:t>
    </dgm:pt>
    <dgm:pt modelId="{A27C3423-9232-204E-B67E-4D37083D9A05}">
      <dgm:prSet phldrT="[Text]"/>
      <dgm:spPr/>
      <dgm:t>
        <a:bodyPr/>
        <a:lstStyle/>
        <a:p>
          <a:r>
            <a:rPr lang="en-US" dirty="0" smtClean="0"/>
            <a:t>Structure</a:t>
          </a:r>
          <a:endParaRPr lang="en-US" dirty="0"/>
        </a:p>
      </dgm:t>
    </dgm:pt>
    <dgm:pt modelId="{7FD0D565-E772-6443-BE3B-3084D68C2F28}" type="parTrans" cxnId="{1EB5B037-6D67-804E-A6F9-CCFC8C87DB89}">
      <dgm:prSet/>
      <dgm:spPr/>
      <dgm:t>
        <a:bodyPr/>
        <a:lstStyle/>
        <a:p>
          <a:endParaRPr lang="en-US"/>
        </a:p>
      </dgm:t>
    </dgm:pt>
    <dgm:pt modelId="{0BCD6795-CD44-244A-BEF9-1DF234BD273F}" type="sibTrans" cxnId="{1EB5B037-6D67-804E-A6F9-CCFC8C87DB89}">
      <dgm:prSet/>
      <dgm:spPr/>
      <dgm:t>
        <a:bodyPr/>
        <a:lstStyle/>
        <a:p>
          <a:endParaRPr lang="en-US"/>
        </a:p>
      </dgm:t>
    </dgm:pt>
    <dgm:pt modelId="{8A620449-07A7-3647-BF07-BD803C61B4B9}">
      <dgm:prSet phldrT="[Text]"/>
      <dgm:spPr/>
      <dgm:t>
        <a:bodyPr/>
        <a:lstStyle/>
        <a:p>
          <a:r>
            <a:rPr lang="en-US" b="1" dirty="0" smtClean="0"/>
            <a:t>Characterization</a:t>
          </a:r>
          <a:endParaRPr lang="en-US" b="1" dirty="0"/>
        </a:p>
      </dgm:t>
    </dgm:pt>
    <dgm:pt modelId="{3803F457-9E7E-374A-AC60-605CFF5E40D7}" type="parTrans" cxnId="{D9999057-DB7D-5F48-B124-66C878F845DD}">
      <dgm:prSet/>
      <dgm:spPr/>
      <dgm:t>
        <a:bodyPr/>
        <a:lstStyle/>
        <a:p>
          <a:endParaRPr lang="en-US"/>
        </a:p>
      </dgm:t>
    </dgm:pt>
    <dgm:pt modelId="{0870D9F3-FFEE-3641-8B8A-FBF7CEDBD493}" type="sibTrans" cxnId="{D9999057-DB7D-5F48-B124-66C878F845DD}">
      <dgm:prSet/>
      <dgm:spPr/>
      <dgm:t>
        <a:bodyPr/>
        <a:lstStyle/>
        <a:p>
          <a:endParaRPr lang="en-US"/>
        </a:p>
      </dgm:t>
    </dgm:pt>
    <dgm:pt modelId="{1230BA7E-C3C9-BC4B-946B-392DACC07776}">
      <dgm:prSet phldrT="[Text]"/>
      <dgm:spPr/>
      <dgm:t>
        <a:bodyPr/>
        <a:lstStyle/>
        <a:p>
          <a:r>
            <a:rPr lang="en-US" dirty="0" smtClean="0"/>
            <a:t>Properties</a:t>
          </a:r>
          <a:endParaRPr lang="en-US" dirty="0"/>
        </a:p>
      </dgm:t>
    </dgm:pt>
    <dgm:pt modelId="{34D3FBDD-7964-3E45-854F-E46733D117E3}" type="parTrans" cxnId="{41418E19-0B1A-E548-8EE0-DA0B07E50011}">
      <dgm:prSet/>
      <dgm:spPr/>
      <dgm:t>
        <a:bodyPr/>
        <a:lstStyle/>
        <a:p>
          <a:endParaRPr lang="en-US"/>
        </a:p>
      </dgm:t>
    </dgm:pt>
    <dgm:pt modelId="{C6A60A51-1393-F444-8F28-587895620592}" type="sibTrans" cxnId="{41418E19-0B1A-E548-8EE0-DA0B07E50011}">
      <dgm:prSet/>
      <dgm:spPr/>
      <dgm:t>
        <a:bodyPr/>
        <a:lstStyle/>
        <a:p>
          <a:endParaRPr lang="en-US"/>
        </a:p>
      </dgm:t>
    </dgm:pt>
    <dgm:pt modelId="{CBF83916-7246-7448-98AE-D0D9B2D899D7}">
      <dgm:prSet/>
      <dgm:spPr/>
      <dgm:t>
        <a:bodyPr/>
        <a:lstStyle/>
        <a:p>
          <a:r>
            <a:rPr lang="en-US" dirty="0" smtClean="0"/>
            <a:t>Processing</a:t>
          </a:r>
          <a:endParaRPr lang="en-US" dirty="0"/>
        </a:p>
      </dgm:t>
    </dgm:pt>
    <dgm:pt modelId="{C2AAD2F1-CBB1-384C-BE34-8D3CD8BC0EBA}" type="parTrans" cxnId="{FEB0C019-B5DD-8F4E-97AF-6EDF6BBBDB8D}">
      <dgm:prSet/>
      <dgm:spPr/>
      <dgm:t>
        <a:bodyPr/>
        <a:lstStyle/>
        <a:p>
          <a:endParaRPr lang="en-US"/>
        </a:p>
      </dgm:t>
    </dgm:pt>
    <dgm:pt modelId="{9347C000-A213-7646-ABA6-D719546E63B4}" type="sibTrans" cxnId="{FEB0C019-B5DD-8F4E-97AF-6EDF6BBBDB8D}">
      <dgm:prSet/>
      <dgm:spPr/>
      <dgm:t>
        <a:bodyPr/>
        <a:lstStyle/>
        <a:p>
          <a:endParaRPr lang="en-US"/>
        </a:p>
      </dgm:t>
    </dgm:pt>
    <dgm:pt modelId="{FCE0306F-9378-454E-A72F-F5AAA4A95039}" type="pres">
      <dgm:prSet presAssocID="{A7B58CBA-5283-1B41-8508-8867973C98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D92EEA-5DEB-E746-9BB8-C88D7D0F1B7F}" type="pres">
      <dgm:prSet presAssocID="{A7B58CBA-5283-1B41-8508-8867973C98DE}" presName="cycle" presStyleCnt="0"/>
      <dgm:spPr/>
    </dgm:pt>
    <dgm:pt modelId="{8F7BCB68-3BA5-A748-AA3F-A75861AE3FBE}" type="pres">
      <dgm:prSet presAssocID="{EFDF196C-5890-B345-A1C2-2687FEF4C32A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2EF52B-E546-6944-ACAF-70F1DAD35FBB}" type="pres">
      <dgm:prSet presAssocID="{C0E23FBD-91E5-8D44-82E0-461B50900815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85189732-3D09-4542-AD45-70DF93F10962}" type="pres">
      <dgm:prSet presAssocID="{CBF83916-7246-7448-98AE-D0D9B2D899D7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484EB-CF7C-2F46-9528-8971CD5869FC}" type="pres">
      <dgm:prSet presAssocID="{A27C3423-9232-204E-B67E-4D37083D9A05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C4527-50F9-4848-AA3D-663B3C1A84D5}" type="pres">
      <dgm:prSet presAssocID="{8A620449-07A7-3647-BF07-BD803C61B4B9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1E0D6A-4FD8-2641-BB61-847B693A8535}" type="pres">
      <dgm:prSet presAssocID="{1230BA7E-C3C9-BC4B-946B-392DACC0777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F0D42B-66C9-F145-8757-5EDA9C292312}" type="presOf" srcId="{C0E23FBD-91E5-8D44-82E0-461B50900815}" destId="{C62EF52B-E546-6944-ACAF-70F1DAD35FBB}" srcOrd="0" destOrd="0" presId="urn:microsoft.com/office/officeart/2005/8/layout/cycle3"/>
    <dgm:cxn modelId="{291F01CF-FB0C-FC47-B37A-01501D22CA6F}" type="presOf" srcId="{1230BA7E-C3C9-BC4B-946B-392DACC07776}" destId="{D61E0D6A-4FD8-2641-BB61-847B693A8535}" srcOrd="0" destOrd="0" presId="urn:microsoft.com/office/officeart/2005/8/layout/cycle3"/>
    <dgm:cxn modelId="{A505E62A-C635-C84C-87B4-4E7589C2BBCB}" type="presOf" srcId="{EFDF196C-5890-B345-A1C2-2687FEF4C32A}" destId="{8F7BCB68-3BA5-A748-AA3F-A75861AE3FBE}" srcOrd="0" destOrd="0" presId="urn:microsoft.com/office/officeart/2005/8/layout/cycle3"/>
    <dgm:cxn modelId="{D9999057-DB7D-5F48-B124-66C878F845DD}" srcId="{A7B58CBA-5283-1B41-8508-8867973C98DE}" destId="{8A620449-07A7-3647-BF07-BD803C61B4B9}" srcOrd="3" destOrd="0" parTransId="{3803F457-9E7E-374A-AC60-605CFF5E40D7}" sibTransId="{0870D9F3-FFEE-3641-8B8A-FBF7CEDBD493}"/>
    <dgm:cxn modelId="{78252377-37A7-B940-A215-D3AB20080757}" type="presOf" srcId="{A27C3423-9232-204E-B67E-4D37083D9A05}" destId="{DEB484EB-CF7C-2F46-9528-8971CD5869FC}" srcOrd="0" destOrd="0" presId="urn:microsoft.com/office/officeart/2005/8/layout/cycle3"/>
    <dgm:cxn modelId="{1EB5B037-6D67-804E-A6F9-CCFC8C87DB89}" srcId="{A7B58CBA-5283-1B41-8508-8867973C98DE}" destId="{A27C3423-9232-204E-B67E-4D37083D9A05}" srcOrd="2" destOrd="0" parTransId="{7FD0D565-E772-6443-BE3B-3084D68C2F28}" sibTransId="{0BCD6795-CD44-244A-BEF9-1DF234BD273F}"/>
    <dgm:cxn modelId="{12283D86-AEBE-B441-A75C-D78D7FE6B4D1}" type="presOf" srcId="{CBF83916-7246-7448-98AE-D0D9B2D899D7}" destId="{85189732-3D09-4542-AD45-70DF93F10962}" srcOrd="0" destOrd="0" presId="urn:microsoft.com/office/officeart/2005/8/layout/cycle3"/>
    <dgm:cxn modelId="{E90BE9D3-0111-3142-92D8-5246CF851F34}" type="presOf" srcId="{A7B58CBA-5283-1B41-8508-8867973C98DE}" destId="{FCE0306F-9378-454E-A72F-F5AAA4A95039}" srcOrd="0" destOrd="0" presId="urn:microsoft.com/office/officeart/2005/8/layout/cycle3"/>
    <dgm:cxn modelId="{5C39D99E-A67C-D443-B542-61E4CFDCAD4E}" type="presOf" srcId="{8A620449-07A7-3647-BF07-BD803C61B4B9}" destId="{411C4527-50F9-4848-AA3D-663B3C1A84D5}" srcOrd="0" destOrd="0" presId="urn:microsoft.com/office/officeart/2005/8/layout/cycle3"/>
    <dgm:cxn modelId="{FEB0C019-B5DD-8F4E-97AF-6EDF6BBBDB8D}" srcId="{A7B58CBA-5283-1B41-8508-8867973C98DE}" destId="{CBF83916-7246-7448-98AE-D0D9B2D899D7}" srcOrd="1" destOrd="0" parTransId="{C2AAD2F1-CBB1-384C-BE34-8D3CD8BC0EBA}" sibTransId="{9347C000-A213-7646-ABA6-D719546E63B4}"/>
    <dgm:cxn modelId="{69702A2B-B8B6-9D4D-990E-C11DD9CEDC68}" srcId="{A7B58CBA-5283-1B41-8508-8867973C98DE}" destId="{EFDF196C-5890-B345-A1C2-2687FEF4C32A}" srcOrd="0" destOrd="0" parTransId="{BFEDF636-0F85-0B41-BABC-2138E884F828}" sibTransId="{C0E23FBD-91E5-8D44-82E0-461B50900815}"/>
    <dgm:cxn modelId="{41418E19-0B1A-E548-8EE0-DA0B07E50011}" srcId="{A7B58CBA-5283-1B41-8508-8867973C98DE}" destId="{1230BA7E-C3C9-BC4B-946B-392DACC07776}" srcOrd="4" destOrd="0" parTransId="{34D3FBDD-7964-3E45-854F-E46733D117E3}" sibTransId="{C6A60A51-1393-F444-8F28-587895620592}"/>
    <dgm:cxn modelId="{7DD75A9B-7A32-6945-B39B-65C037797D2D}" type="presParOf" srcId="{FCE0306F-9378-454E-A72F-F5AAA4A95039}" destId="{40D92EEA-5DEB-E746-9BB8-C88D7D0F1B7F}" srcOrd="0" destOrd="0" presId="urn:microsoft.com/office/officeart/2005/8/layout/cycle3"/>
    <dgm:cxn modelId="{18B43111-A485-A040-A8C7-D102C7C2E269}" type="presParOf" srcId="{40D92EEA-5DEB-E746-9BB8-C88D7D0F1B7F}" destId="{8F7BCB68-3BA5-A748-AA3F-A75861AE3FBE}" srcOrd="0" destOrd="0" presId="urn:microsoft.com/office/officeart/2005/8/layout/cycle3"/>
    <dgm:cxn modelId="{BAD2F000-7381-094A-9DD6-AF9B7484C6F7}" type="presParOf" srcId="{40D92EEA-5DEB-E746-9BB8-C88D7D0F1B7F}" destId="{C62EF52B-E546-6944-ACAF-70F1DAD35FBB}" srcOrd="1" destOrd="0" presId="urn:microsoft.com/office/officeart/2005/8/layout/cycle3"/>
    <dgm:cxn modelId="{29EBBFB8-1C04-8949-8894-55BDC31127FB}" type="presParOf" srcId="{40D92EEA-5DEB-E746-9BB8-C88D7D0F1B7F}" destId="{85189732-3D09-4542-AD45-70DF93F10962}" srcOrd="2" destOrd="0" presId="urn:microsoft.com/office/officeart/2005/8/layout/cycle3"/>
    <dgm:cxn modelId="{DF3E1237-FCE2-414B-86D1-32A9119EC11F}" type="presParOf" srcId="{40D92EEA-5DEB-E746-9BB8-C88D7D0F1B7F}" destId="{DEB484EB-CF7C-2F46-9528-8971CD5869FC}" srcOrd="3" destOrd="0" presId="urn:microsoft.com/office/officeart/2005/8/layout/cycle3"/>
    <dgm:cxn modelId="{4BDCCAB0-74A4-D74F-B8C5-BE1472EAE54F}" type="presParOf" srcId="{40D92EEA-5DEB-E746-9BB8-C88D7D0F1B7F}" destId="{411C4527-50F9-4848-AA3D-663B3C1A84D5}" srcOrd="4" destOrd="0" presId="urn:microsoft.com/office/officeart/2005/8/layout/cycle3"/>
    <dgm:cxn modelId="{F4FD21D5-816F-5F43-97FB-7E979C007746}" type="presParOf" srcId="{40D92EEA-5DEB-E746-9BB8-C88D7D0F1B7F}" destId="{D61E0D6A-4FD8-2641-BB61-847B693A853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EF52B-E546-6944-ACAF-70F1DAD35FBB}">
      <dsp:nvSpPr>
        <dsp:cNvPr id="0" name=""/>
        <dsp:cNvSpPr/>
      </dsp:nvSpPr>
      <dsp:spPr>
        <a:xfrm>
          <a:off x="780017" y="-17949"/>
          <a:ext cx="3526592" cy="3526592"/>
        </a:xfrm>
        <a:prstGeom prst="circularArrow">
          <a:avLst>
            <a:gd name="adj1" fmla="val 5544"/>
            <a:gd name="adj2" fmla="val 330680"/>
            <a:gd name="adj3" fmla="val 13851794"/>
            <a:gd name="adj4" fmla="val 1733996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4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F7BCB68-3BA5-A748-AA3F-A75861AE3FBE}">
      <dsp:nvSpPr>
        <dsp:cNvPr id="0" name=""/>
        <dsp:cNvSpPr/>
      </dsp:nvSpPr>
      <dsp:spPr>
        <a:xfrm>
          <a:off x="1744802" y="1257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Performance</a:t>
          </a:r>
          <a:endParaRPr lang="en-US" sz="1200" kern="1200" dirty="0"/>
        </a:p>
      </dsp:txBody>
      <dsp:txXfrm>
        <a:off x="1783782" y="40237"/>
        <a:ext cx="1519062" cy="720551"/>
      </dsp:txXfrm>
    </dsp:sp>
    <dsp:sp modelId="{85189732-3D09-4542-AD45-70DF93F10962}">
      <dsp:nvSpPr>
        <dsp:cNvPr id="0" name=""/>
        <dsp:cNvSpPr/>
      </dsp:nvSpPr>
      <dsp:spPr>
        <a:xfrm>
          <a:off x="3175075" y="1040411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Processing</a:t>
          </a:r>
          <a:endParaRPr lang="en-US" sz="1200" kern="1200" dirty="0"/>
        </a:p>
      </dsp:txBody>
      <dsp:txXfrm>
        <a:off x="3214055" y="1079391"/>
        <a:ext cx="1519062" cy="720551"/>
      </dsp:txXfrm>
    </dsp:sp>
    <dsp:sp modelId="{DEB484EB-CF7C-2F46-9528-8971CD5869FC}">
      <dsp:nvSpPr>
        <dsp:cNvPr id="0" name=""/>
        <dsp:cNvSpPr/>
      </dsp:nvSpPr>
      <dsp:spPr>
        <a:xfrm>
          <a:off x="2628759" y="2721798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Structure</a:t>
          </a:r>
          <a:endParaRPr lang="en-US" sz="1200" kern="1200" dirty="0"/>
        </a:p>
      </dsp:txBody>
      <dsp:txXfrm>
        <a:off x="2667739" y="2760778"/>
        <a:ext cx="1519062" cy="720551"/>
      </dsp:txXfrm>
    </dsp:sp>
    <dsp:sp modelId="{411C4527-50F9-4848-AA3D-663B3C1A84D5}">
      <dsp:nvSpPr>
        <dsp:cNvPr id="0" name=""/>
        <dsp:cNvSpPr/>
      </dsp:nvSpPr>
      <dsp:spPr>
        <a:xfrm>
          <a:off x="860845" y="2721798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Characterization</a:t>
          </a:r>
          <a:endParaRPr lang="en-US" sz="1200" b="1" kern="1200" dirty="0"/>
        </a:p>
      </dsp:txBody>
      <dsp:txXfrm>
        <a:off x="899825" y="2760778"/>
        <a:ext cx="1519062" cy="720551"/>
      </dsp:txXfrm>
    </dsp:sp>
    <dsp:sp modelId="{D61E0D6A-4FD8-2641-BB61-847B693A8535}">
      <dsp:nvSpPr>
        <dsp:cNvPr id="0" name=""/>
        <dsp:cNvSpPr/>
      </dsp:nvSpPr>
      <dsp:spPr>
        <a:xfrm>
          <a:off x="314529" y="1040411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Properties</a:t>
          </a:r>
          <a:endParaRPr lang="en-US" sz="1200" kern="1200" dirty="0"/>
        </a:p>
      </dsp:txBody>
      <dsp:txXfrm>
        <a:off x="353509" y="1079391"/>
        <a:ext cx="1519062" cy="720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4/2/18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90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4/2/18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3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5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1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966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9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4/2/18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3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4/2/18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4/2/18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69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4/2/18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8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4/2/18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8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430"/>
            <a:ext cx="7382933" cy="49291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1" dirty="0" err="1" smtClean="0"/>
              <a:t>ChE</a:t>
            </a:r>
            <a:r>
              <a:rPr lang="en-US" sz="2000" b="1" dirty="0" smtClean="0"/>
              <a:t> 266 MATERIALS SCIENCE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1" dirty="0" smtClean="0"/>
              <a:t>Dr. Berna </a:t>
            </a:r>
            <a:r>
              <a:rPr lang="en-US" sz="2000" b="1" dirty="0" err="1" smtClean="0"/>
              <a:t>Topuz</a:t>
            </a:r>
            <a:endParaRPr lang="en-US" sz="2000" b="1" dirty="0" smtClean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/>
              <a:t>Ankara University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/>
              <a:t>Chemical Engineering Department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8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43710"/>
            <a:ext cx="8844547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MATERIALS SCIENCE 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1497"/>
            <a:ext cx="7704667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en-US" sz="20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/>
              <a:t>   OBJECTIVE:</a:t>
            </a:r>
          </a:p>
          <a:p>
            <a:pPr lvl="1" algn="just">
              <a:lnSpc>
                <a:spcPct val="120000"/>
              </a:lnSpc>
            </a:pPr>
            <a:r>
              <a:rPr lang="en-US" dirty="0" smtClean="0"/>
              <a:t> </a:t>
            </a:r>
            <a:r>
              <a:rPr lang="en-US" sz="2000" dirty="0"/>
              <a:t>T</a:t>
            </a:r>
            <a:r>
              <a:rPr lang="en-US" sz="2000" dirty="0" smtClean="0"/>
              <a:t>o understand the structure-property relation for selecting appropriate materials.</a:t>
            </a:r>
          </a:p>
          <a:p>
            <a:pPr lvl="1" algn="just">
              <a:lnSpc>
                <a:spcPct val="120000"/>
              </a:lnSpc>
            </a:pPr>
            <a:r>
              <a:rPr lang="en-US" sz="2000" dirty="0"/>
              <a:t>T</a:t>
            </a:r>
            <a:r>
              <a:rPr lang="en-US" sz="2000" dirty="0" smtClean="0"/>
              <a:t>o be able to combine a  basic understanding of the relation between structure of materials over nanometer to millimeter range scale and performance in electrical, optical, thermal and structural applications</a:t>
            </a:r>
            <a:r>
              <a:rPr lang="en-US" dirty="0" smtClean="0"/>
              <a:t>.</a:t>
            </a:r>
          </a:p>
          <a:p>
            <a:pPr lvl="1" algn="just">
              <a:lnSpc>
                <a:spcPct val="120000"/>
              </a:lnSpc>
            </a:pPr>
            <a:endParaRPr lang="en-US" dirty="0"/>
          </a:p>
          <a:p>
            <a:pPr algn="just">
              <a:lnSpc>
                <a:spcPct val="120000"/>
              </a:lnSpc>
            </a:pPr>
            <a:endParaRPr lang="en-US" sz="20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3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43710"/>
            <a:ext cx="8844547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MATERIALS SCIENCE </a:t>
            </a:r>
            <a:endParaRPr lang="en-US" sz="28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3</a:t>
            </a:fld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457200" y="949648"/>
            <a:ext cx="7653867" cy="52035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b="1" u="sng" dirty="0"/>
          </a:p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Materials</a:t>
            </a:r>
            <a:r>
              <a:rPr lang="en-US" sz="2000" dirty="0" smtClean="0"/>
              <a:t>; atoms are combined together in the solid state. 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Material </a:t>
            </a:r>
            <a:r>
              <a:rPr lang="en-US" sz="2000" b="1" u="sng" dirty="0" smtClean="0"/>
              <a:t>Science</a:t>
            </a:r>
            <a:r>
              <a:rPr lang="en-US" sz="2000" dirty="0" smtClean="0"/>
              <a:t>; </a:t>
            </a:r>
            <a:r>
              <a:rPr lang="en-US" sz="2000" dirty="0" smtClean="0"/>
              <a:t>investigates the </a:t>
            </a:r>
            <a:r>
              <a:rPr lang="en-US" sz="2000" dirty="0" smtClean="0"/>
              <a:t>relationships between the structure and properties of the materials</a:t>
            </a:r>
          </a:p>
          <a:p>
            <a:pPr lvl="1" algn="just">
              <a:lnSpc>
                <a:spcPct val="150000"/>
              </a:lnSpc>
            </a:pPr>
            <a:r>
              <a:rPr lang="en-US" sz="2000" i="1" dirty="0" smtClean="0"/>
              <a:t>Developing new materials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Materials Engineering</a:t>
            </a:r>
            <a:r>
              <a:rPr lang="en-US" sz="2000" dirty="0" smtClean="0"/>
              <a:t>; designing (engineering) the structure of a material to produce desirable properties for specific applications.</a:t>
            </a:r>
          </a:p>
          <a:p>
            <a:pPr marL="0" indent="0" algn="just">
              <a:lnSpc>
                <a:spcPct val="150000"/>
              </a:lnSpc>
              <a:buFont typeface="Arial"/>
              <a:buNone/>
            </a:pPr>
            <a:r>
              <a:rPr lang="en-US" sz="20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4553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323" y="-17348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   The Traditional Material Science </a:t>
            </a:r>
            <a:r>
              <a:rPr lang="en-US" sz="2800" dirty="0" err="1" smtClean="0"/>
              <a:t>Tedrahedron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266 Material Science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910571" y="1003380"/>
            <a:ext cx="20954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Nature Materials, 11, 560-563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08973" y="1641212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Properties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77713" y="1877074"/>
            <a:ext cx="70337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81088" y="1639825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Microstructure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91366" y="1877074"/>
            <a:ext cx="70337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6612" y="1660083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Processing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777528564"/>
              </p:ext>
            </p:extLst>
          </p:nvPr>
        </p:nvGraphicFramePr>
        <p:xfrm>
          <a:off x="1422964" y="3015229"/>
          <a:ext cx="5086627" cy="3521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9688" y="2107667"/>
            <a:ext cx="5367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Make existing materials better</a:t>
            </a:r>
          </a:p>
          <a:p>
            <a:r>
              <a:rPr lang="en-US" sz="1600" b="1" dirty="0" smtClean="0"/>
              <a:t>Develop new materials, devices and applications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2016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9446" y="1124587"/>
            <a:ext cx="7843888" cy="5157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Based on the atomic structure: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 smtClean="0"/>
              <a:t>Metals and Alloys</a:t>
            </a:r>
            <a:r>
              <a:rPr lang="en-US" sz="2000" dirty="0" smtClean="0"/>
              <a:t>; metallic elements (copper, alloy steels,….)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 smtClean="0"/>
              <a:t>Ceramics</a:t>
            </a:r>
            <a:r>
              <a:rPr lang="en-US" sz="2000" i="1" dirty="0" smtClean="0"/>
              <a:t>; </a:t>
            </a:r>
            <a:r>
              <a:rPr lang="en-US" sz="2000" dirty="0" smtClean="0"/>
              <a:t>between </a:t>
            </a:r>
            <a:r>
              <a:rPr lang="en-US" sz="2000" dirty="0" smtClean="0"/>
              <a:t>metallic and non-metallic elements (Al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O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SiO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dirty="0" err="1" smtClean="0"/>
              <a:t>MgO</a:t>
            </a:r>
            <a:r>
              <a:rPr lang="en-US" sz="2000" dirty="0" smtClean="0"/>
              <a:t>…..)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 smtClean="0"/>
              <a:t>Polymers</a:t>
            </a:r>
            <a:r>
              <a:rPr lang="en-US" sz="2000" i="1" dirty="0" smtClean="0"/>
              <a:t>; </a:t>
            </a:r>
            <a:r>
              <a:rPr lang="en-US" sz="2000" dirty="0" smtClean="0"/>
              <a:t>contain </a:t>
            </a:r>
            <a:r>
              <a:rPr lang="en-US" sz="2000" dirty="0" smtClean="0"/>
              <a:t>carbon, hydrogen, and other non-metallic elements (polyethylene, nylon, silicone rubber……)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 smtClean="0">
                <a:solidFill>
                  <a:srgbClr val="FF0000"/>
                </a:solidFill>
              </a:rPr>
              <a:t>Composites</a:t>
            </a:r>
            <a:r>
              <a:rPr lang="en-US" sz="2000" i="1" dirty="0" smtClean="0"/>
              <a:t>; </a:t>
            </a:r>
            <a:r>
              <a:rPr lang="en-US" sz="2000" dirty="0" smtClean="0"/>
              <a:t>are composed of at least two individual materials (fiberglass, graphite-epoxy……..)</a:t>
            </a:r>
            <a:endParaRPr lang="en-US" sz="2000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0" y="-345441"/>
            <a:ext cx="7269480" cy="13255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Classification of Materials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17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65578" y="1132524"/>
            <a:ext cx="7928555" cy="523441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Metals</a:t>
            </a:r>
            <a:r>
              <a:rPr lang="en-US" sz="2000" dirty="0" smtClean="0"/>
              <a:t>; strong, ductile, high density, </a:t>
            </a:r>
            <a:r>
              <a:rPr lang="en-US" sz="2000" dirty="0"/>
              <a:t>tough, stiff</a:t>
            </a:r>
            <a:r>
              <a:rPr lang="en-US" sz="2000" dirty="0" smtClean="0"/>
              <a:t>, conductors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 smtClean="0"/>
              <a:t>Polymers</a:t>
            </a:r>
            <a:r>
              <a:rPr lang="en-US" sz="2000" dirty="0" smtClean="0"/>
              <a:t>; weak, ductile, low density, insulators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Ceramics</a:t>
            </a:r>
            <a:r>
              <a:rPr lang="en-US" sz="2000" dirty="0"/>
              <a:t>; strong, brittle, low density, </a:t>
            </a:r>
            <a:r>
              <a:rPr lang="en-US" sz="2000" dirty="0" smtClean="0"/>
              <a:t>insulators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 smtClean="0">
                <a:solidFill>
                  <a:srgbClr val="FF0000"/>
                </a:solidFill>
              </a:rPr>
              <a:t>Composites</a:t>
            </a:r>
            <a:r>
              <a:rPr lang="en-US" sz="2000" dirty="0" smtClean="0"/>
              <a:t>; strong, ductile, low density, conductors</a:t>
            </a:r>
            <a:r>
              <a:rPr lang="en-US" sz="2000" smtClean="0"/>
              <a:t>, insulators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u="sng" dirty="0" smtClean="0"/>
              <a:t>Selected engineering properties are; </a:t>
            </a:r>
            <a:r>
              <a:rPr lang="en-US" sz="2000" i="1" dirty="0" smtClean="0"/>
              <a:t>electrical/thermal conductivity, stress, strain, strength, ductility, elastic modulus, hardness, toughness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1598" y="220133"/>
            <a:ext cx="7269480" cy="69225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Classification of Materials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347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5733" y="2274838"/>
            <a:ext cx="74506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 smtClean="0">
                <a:latin typeface="Cambria" charset="0"/>
                <a:ea typeface="ＭＳ 明朝" charset="-128"/>
                <a:cs typeface="Arial" charset="0"/>
              </a:rPr>
              <a:t>William 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32530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8503</TotalTime>
  <Words>330</Words>
  <Application>Microsoft Macintosh PowerPoint</Application>
  <PresentationFormat>On-screen Show (4:3)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Calibri</vt:lpstr>
      <vt:lpstr>Cambria</vt:lpstr>
      <vt:lpstr>Century Schoolbook</vt:lpstr>
      <vt:lpstr>ＭＳ 明朝</vt:lpstr>
      <vt:lpstr>Times New Roman</vt:lpstr>
      <vt:lpstr>Wingdings 2</vt:lpstr>
      <vt:lpstr>Arial</vt:lpstr>
      <vt:lpstr>View</vt:lpstr>
      <vt:lpstr>PowerPoint Presentation</vt:lpstr>
      <vt:lpstr>MATERIALS SCIENCE </vt:lpstr>
      <vt:lpstr>MATERIALS SCIENCE </vt:lpstr>
      <vt:lpstr>   The Traditional Material Science Tedrahedron</vt:lpstr>
      <vt:lpstr>Classification of Materials</vt:lpstr>
      <vt:lpstr>Classification of Materials</vt:lpstr>
      <vt:lpstr>References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171</cp:revision>
  <dcterms:created xsi:type="dcterms:W3CDTF">2014-01-14T11:21:41Z</dcterms:created>
  <dcterms:modified xsi:type="dcterms:W3CDTF">2018-04-02T17:52:30Z</dcterms:modified>
</cp:coreProperties>
</file>