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7" r:id="rId30"/>
    <p:sldId id="284" r:id="rId31"/>
    <p:sldId id="286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722C6-94A6-45F3-BD93-C47572C9D374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42ACD-102F-414B-B95F-E1EA8B900D7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örnekte  CD197 için</a:t>
            </a:r>
            <a:r>
              <a:rPr lang="tr-TR" baseline="0" dirty="0" smtClean="0"/>
              <a:t> ideal olan </a:t>
            </a:r>
            <a:r>
              <a:rPr lang="tr-TR" baseline="0" dirty="0" err="1" smtClean="0"/>
              <a:t>florokromu</a:t>
            </a:r>
            <a:r>
              <a:rPr lang="tr-TR" baseline="0" dirty="0" smtClean="0"/>
              <a:t>  düşünün  Alexafluor700 mü? PE veya PE-CFS94 mü?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42ACD-102F-414B-B95F-E1EA8B900D7D}" type="slidenum">
              <a:rPr lang="tr-TR" smtClean="0"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Negatifin </a:t>
            </a:r>
            <a:r>
              <a:rPr lang="tr-TR" baseline="0" dirty="0" smtClean="0"/>
              <a:t> köşeye yakın olduğu ayırımın en iyi olduğu voltajı seçmelisin  (bu örnekte  yeşil ile çizilen)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42ACD-102F-414B-B95F-E1EA8B900D7D}" type="slidenum">
              <a:rPr lang="tr-TR" smtClean="0"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(boş tüpteki partiküller  köşede olan , boyadığınız renk kendi kanalında parlak diğerlerde en zayıf sinyali verecek voltaj ideal, Bir </a:t>
            </a:r>
            <a:r>
              <a:rPr lang="tr-TR" dirty="0" err="1" smtClean="0"/>
              <a:t>öncek</a:t>
            </a:r>
            <a:r>
              <a:rPr lang="tr-TR" dirty="0" smtClean="0"/>
              <a:t> slayt ortadaki şekil )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42ACD-102F-414B-B95F-E1EA8B900D7D}" type="slidenum">
              <a:rPr lang="tr-TR" smtClean="0"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</a:t>
            </a:r>
            <a:r>
              <a:rPr lang="tr-TR" baseline="0" dirty="0" smtClean="0"/>
              <a:t> hücrelerde  FITC ile </a:t>
            </a:r>
            <a:r>
              <a:rPr lang="tr-TR" baseline="0" dirty="0" err="1" smtClean="0"/>
              <a:t>AmCyan</a:t>
            </a:r>
            <a:r>
              <a:rPr lang="tr-TR" baseline="0" dirty="0" smtClean="0"/>
              <a:t> birlikteliği sorun değilken  CD19 hücrelerde büyük sorun !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42ACD-102F-414B-B95F-E1EA8B900D7D}" type="slidenum">
              <a:rPr lang="tr-TR" smtClean="0"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42ACD-102F-414B-B95F-E1EA8B900D7D}" type="slidenum">
              <a:rPr lang="tr-TR" smtClean="0"/>
              <a:t>29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5D69-9314-4D8F-80D2-AF4822C28879}" type="datetimeFigureOut">
              <a:rPr lang="tr-TR" smtClean="0"/>
              <a:t>30/04/2019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9C99-8061-4F7D-AF32-4334188A9E9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Çok Renkli Panel Oluşturma </a:t>
            </a:r>
            <a:r>
              <a:rPr lang="tr-TR" dirty="0" err="1" smtClean="0"/>
              <a:t>Hk</a:t>
            </a:r>
            <a:r>
              <a:rPr lang="tr-TR" dirty="0" smtClean="0"/>
              <a:t> Notlar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KD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Antijen yoğunluğu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7" y="1762919"/>
            <a:ext cx="74009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Antijen Yoğunluğu  -Liste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92506"/>
            <a:ext cx="7920880" cy="533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8820472" cy="77809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PE boyasının Farklı antijenlerle Gösterdiği  performans !!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4298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375754" y="1916832"/>
            <a:ext cx="576824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PE bilinen en parlak </a:t>
            </a:r>
            <a:r>
              <a:rPr lang="tr-TR" dirty="0" err="1" smtClean="0"/>
              <a:t>florokromlardan</a:t>
            </a:r>
            <a:r>
              <a:rPr lang="tr-TR" dirty="0" smtClean="0"/>
              <a:t> biri</a:t>
            </a:r>
          </a:p>
          <a:p>
            <a:endParaRPr lang="tr-TR" dirty="0"/>
          </a:p>
          <a:p>
            <a:r>
              <a:rPr lang="tr-TR" dirty="0" smtClean="0"/>
              <a:t>   </a:t>
            </a:r>
          </a:p>
          <a:p>
            <a:endParaRPr lang="tr-TR" dirty="0"/>
          </a:p>
          <a:p>
            <a:r>
              <a:rPr lang="tr-TR" dirty="0" smtClean="0"/>
              <a:t>CD3, cd45, CD19  tümü hücrede fazla ifade edilen antijenler</a:t>
            </a:r>
          </a:p>
          <a:p>
            <a:r>
              <a:rPr lang="tr-TR" dirty="0" err="1" smtClean="0"/>
              <a:t>Demekk</a:t>
            </a:r>
            <a:r>
              <a:rPr lang="tr-TR" dirty="0" smtClean="0"/>
              <a:t> ki parlak bir </a:t>
            </a:r>
            <a:r>
              <a:rPr lang="tr-TR" dirty="0" err="1" smtClean="0"/>
              <a:t>florokrom</a:t>
            </a:r>
            <a:r>
              <a:rPr lang="tr-TR" dirty="0" smtClean="0"/>
              <a:t> gerektirmezler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CD80 ise zayıf ifade edilen bir antijen  demek ki </a:t>
            </a:r>
          </a:p>
          <a:p>
            <a:r>
              <a:rPr lang="tr-TR" dirty="0" smtClean="0"/>
              <a:t> negatif gruptan ayrılabilmesi için  Parlak bir </a:t>
            </a:r>
            <a:r>
              <a:rPr lang="tr-TR" dirty="0" err="1" smtClean="0"/>
              <a:t>florokroma</a:t>
            </a:r>
            <a:r>
              <a:rPr lang="tr-TR" dirty="0" smtClean="0"/>
              <a:t> </a:t>
            </a:r>
          </a:p>
          <a:p>
            <a:r>
              <a:rPr lang="tr-TR" dirty="0" smtClean="0"/>
              <a:t>ihtiyaç duyacak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Seçeneklerinizi gözden geçirin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Kullanabileceğiniz renkler neler?</a:t>
            </a:r>
          </a:p>
          <a:p>
            <a:r>
              <a:rPr lang="tr-TR" dirty="0" smtClean="0"/>
              <a:t>Olasılıkları bir tablo haline getirin</a:t>
            </a:r>
          </a:p>
          <a:p>
            <a:r>
              <a:rPr lang="tr-TR" dirty="0"/>
              <a:t> </a:t>
            </a:r>
            <a:r>
              <a:rPr lang="tr-TR" dirty="0" smtClean="0"/>
              <a:t>Nadir antijenler için antikor/</a:t>
            </a:r>
            <a:r>
              <a:rPr lang="tr-TR" dirty="0" err="1" smtClean="0"/>
              <a:t>florokrom</a:t>
            </a:r>
            <a:r>
              <a:rPr lang="tr-TR" dirty="0" smtClean="0"/>
              <a:t> </a:t>
            </a:r>
            <a:r>
              <a:rPr lang="tr-TR" dirty="0" err="1" smtClean="0"/>
              <a:t>seçeneğinzi</a:t>
            </a:r>
            <a:r>
              <a:rPr lang="tr-TR" dirty="0" smtClean="0"/>
              <a:t> az olabilir</a:t>
            </a:r>
          </a:p>
          <a:p>
            <a:r>
              <a:rPr lang="tr-TR" dirty="0" smtClean="0"/>
              <a:t>3° antijenler için  daima  parlak </a:t>
            </a:r>
            <a:r>
              <a:rPr lang="tr-TR" dirty="0" err="1" smtClean="0"/>
              <a:t>florokromları</a:t>
            </a:r>
            <a:r>
              <a:rPr lang="tr-TR" dirty="0" smtClean="0"/>
              <a:t> düşünün</a:t>
            </a:r>
          </a:p>
          <a:p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Seçeneklerinizi bilin Örneğin </a:t>
            </a:r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889709" cy="499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Seçenekleriniz?</a:t>
            </a:r>
            <a:br>
              <a:rPr lang="tr-TR" dirty="0" smtClean="0"/>
            </a:br>
            <a:r>
              <a:rPr lang="tr-TR" dirty="0" smtClean="0"/>
              <a:t>Tablo çizin  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1667669"/>
            <a:ext cx="73342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Florokromları</a:t>
            </a:r>
            <a:r>
              <a:rPr lang="tr-TR" dirty="0" smtClean="0"/>
              <a:t> seçerken  Kural !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54232"/>
            <a:ext cx="7664627" cy="487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Seçtiğiniz </a:t>
            </a:r>
            <a:r>
              <a:rPr lang="tr-TR" dirty="0" err="1" smtClean="0"/>
              <a:t>flokrom</a:t>
            </a:r>
            <a:r>
              <a:rPr lang="tr-TR" dirty="0" smtClean="0"/>
              <a:t> Anahtar öneme Sahip</a:t>
            </a:r>
            <a:endParaRPr lang="tr-T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264" y="1600200"/>
            <a:ext cx="6821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Bazı </a:t>
            </a:r>
            <a:r>
              <a:rPr lang="tr-TR" dirty="0" err="1" smtClean="0"/>
              <a:t>florokromlar</a:t>
            </a:r>
            <a:r>
              <a:rPr lang="tr-TR" dirty="0" smtClean="0"/>
              <a:t> için Parlaklık: </a:t>
            </a:r>
            <a:br>
              <a:rPr lang="tr-TR" dirty="0" smtClean="0"/>
            </a:br>
            <a:r>
              <a:rPr lang="tr-TR" dirty="0" smtClean="0"/>
              <a:t>Boyanma indeksi 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7" y="1701006"/>
            <a:ext cx="72104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Cihazın Ayarlanması renk çakışmalarının engellenmesi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600" dirty="0" smtClean="0"/>
              <a:t>Dikkat etmeniz gerekenler.</a:t>
            </a:r>
          </a:p>
          <a:p>
            <a:r>
              <a:rPr lang="tr-TR" sz="2600" dirty="0"/>
              <a:t> </a:t>
            </a:r>
            <a:r>
              <a:rPr lang="tr-TR" sz="2600" dirty="0" smtClean="0"/>
              <a:t> En iyi ayırımı sağlamak için </a:t>
            </a:r>
            <a:r>
              <a:rPr lang="tr-TR" sz="2600" dirty="0" err="1" smtClean="0"/>
              <a:t>P</a:t>
            </a:r>
            <a:r>
              <a:rPr lang="tr-TR" sz="2600" baseline="-25000" dirty="0" err="1" smtClean="0"/>
              <a:t>hoto</a:t>
            </a:r>
            <a:r>
              <a:rPr lang="tr-TR" sz="2600" dirty="0" smtClean="0"/>
              <a:t> </a:t>
            </a:r>
            <a:r>
              <a:rPr lang="tr-TR" sz="2600" dirty="0" err="1" smtClean="0"/>
              <a:t>M</a:t>
            </a:r>
            <a:r>
              <a:rPr lang="tr-TR" sz="2600" baseline="-25000" dirty="0" err="1" smtClean="0"/>
              <a:t>ultiplier</a:t>
            </a:r>
            <a:r>
              <a:rPr lang="tr-TR" sz="2600" dirty="0" err="1" smtClean="0"/>
              <a:t>T</a:t>
            </a:r>
            <a:r>
              <a:rPr lang="tr-TR" sz="2600" baseline="-25000" dirty="0" err="1" smtClean="0"/>
              <a:t>ubes</a:t>
            </a:r>
            <a:r>
              <a:rPr lang="tr-TR" sz="2600" baseline="-25000" dirty="0" smtClean="0"/>
              <a:t> </a:t>
            </a:r>
            <a:r>
              <a:rPr lang="tr-TR" sz="2600" dirty="0" smtClean="0"/>
              <a:t>PMT  değerlerini</a:t>
            </a:r>
            <a:r>
              <a:rPr lang="tr-TR" sz="2600" dirty="0" smtClean="0"/>
              <a:t> (voltaj)  ayarla</a:t>
            </a:r>
          </a:p>
          <a:p>
            <a:r>
              <a:rPr lang="tr-TR" sz="2600" dirty="0" smtClean="0"/>
              <a:t>Aynı anda hücrede ifade edilen antijenlerin </a:t>
            </a:r>
            <a:r>
              <a:rPr lang="tr-TR" sz="2600" dirty="0" err="1" smtClean="0"/>
              <a:t>florokromlarının</a:t>
            </a:r>
            <a:r>
              <a:rPr lang="tr-TR" sz="2600" dirty="0" smtClean="0"/>
              <a:t>  ayrı hücrelerdeki </a:t>
            </a:r>
            <a:r>
              <a:rPr lang="tr-TR" sz="2600" dirty="0" err="1" smtClean="0"/>
              <a:t>frokromlardan</a:t>
            </a:r>
            <a:r>
              <a:rPr lang="tr-TR" sz="2600" dirty="0" smtClean="0"/>
              <a:t> fazla birbirini etkileyebileceğini hatırla</a:t>
            </a:r>
          </a:p>
          <a:p>
            <a:r>
              <a:rPr lang="tr-TR" sz="2600" dirty="0" smtClean="0"/>
              <a:t>Birbiriyle çok etkileşen </a:t>
            </a:r>
            <a:r>
              <a:rPr lang="tr-TR" sz="2600" dirty="0" err="1" smtClean="0"/>
              <a:t>florokromları</a:t>
            </a:r>
            <a:r>
              <a:rPr lang="tr-TR" sz="2600" dirty="0" smtClean="0"/>
              <a:t> farklı hücre grupları için kullan ( ör  biri T diğeri B lenfositler; biri NK hücreler diğeri B hücreler…)</a:t>
            </a:r>
          </a:p>
          <a:p>
            <a:endParaRPr lang="tr-TR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Panel oluştururken Antikorları nasıl bir araya </a:t>
            </a:r>
            <a:r>
              <a:rPr lang="tr-TR" dirty="0" err="1" smtClean="0"/>
              <a:t>getirirz</a:t>
            </a:r>
            <a:r>
              <a:rPr lang="tr-TR" dirty="0" smtClean="0"/>
              <a:t>? 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2" y="1943894"/>
            <a:ext cx="69627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tr-TR" dirty="0" smtClean="0"/>
              <a:t>Özetle  </a:t>
            </a:r>
            <a:endParaRPr lang="tr-T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6868"/>
            <a:ext cx="7200800" cy="305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504056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1547664" y="4365104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Aynı </a:t>
            </a:r>
            <a:r>
              <a:rPr lang="tr-TR" dirty="0" err="1" smtClean="0"/>
              <a:t>hücxredeki</a:t>
            </a:r>
            <a:r>
              <a:rPr lang="tr-TR" dirty="0" smtClean="0"/>
              <a:t> </a:t>
            </a:r>
            <a:r>
              <a:rPr lang="tr-TR" dirty="0" err="1" smtClean="0"/>
              <a:t>florokramları</a:t>
            </a:r>
            <a:r>
              <a:rPr lang="tr-TR" dirty="0" smtClean="0"/>
              <a:t> birbirine etkisi %5 den az olsun</a:t>
            </a:r>
          </a:p>
          <a:p>
            <a:r>
              <a:rPr lang="tr-TR" dirty="0" smtClean="0"/>
              <a:t>Birbirine etkisi %5-20 Olanlara dikkat et </a:t>
            </a:r>
          </a:p>
          <a:p>
            <a:r>
              <a:rPr lang="tr-TR" dirty="0" smtClean="0"/>
              <a:t> Kullanmak zorundaysan mutlaka FMO kontrol tüpleri ile pozitif negatif yer ayırımını dikkatle belirle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755576" y="6206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Esas </a:t>
            </a:r>
            <a:r>
              <a:rPr lang="tr-TR" dirty="0" err="1" smtClean="0"/>
              <a:t>florokrom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123728" y="90872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Etkilenen  </a:t>
            </a:r>
            <a:r>
              <a:rPr lang="tr-TR" dirty="0" err="1" smtClean="0"/>
              <a:t>kanalllar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9 Yuvarlatılmış Dikdörtgen"/>
          <p:cNvSpPr/>
          <p:nvPr/>
        </p:nvSpPr>
        <p:spPr>
          <a:xfrm>
            <a:off x="611560" y="476672"/>
            <a:ext cx="1440160" cy="381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Hangi </a:t>
            </a:r>
            <a:r>
              <a:rPr lang="tr-TR" dirty="0" err="1" smtClean="0"/>
              <a:t>florokromlar</a:t>
            </a:r>
            <a:r>
              <a:rPr lang="tr-TR" dirty="0" smtClean="0"/>
              <a:t> birbirini nasıl etkiler? Özet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83281"/>
            <a:ext cx="8064896" cy="557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Hatırla: </a:t>
            </a:r>
            <a:r>
              <a:rPr lang="tr-TR" dirty="0" err="1" smtClean="0"/>
              <a:t>Titrasyon</a:t>
            </a:r>
            <a:r>
              <a:rPr lang="tr-TR" dirty="0" smtClean="0"/>
              <a:t> önemlidir</a:t>
            </a:r>
            <a:br>
              <a:rPr lang="tr-TR" dirty="0" smtClean="0"/>
            </a:br>
            <a:r>
              <a:rPr lang="tr-TR" dirty="0" smtClean="0"/>
              <a:t>En iyi boyanma indeksini almak için PMT voltajları dikkatle ayarlanmalıdır</a:t>
            </a:r>
            <a:endParaRPr lang="tr-T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86719"/>
            <a:ext cx="65532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Kompanzasyon</a:t>
            </a:r>
            <a:r>
              <a:rPr lang="tr-TR" dirty="0" smtClean="0"/>
              <a:t> Önemlidir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Kompanzasyonun</a:t>
            </a:r>
            <a:r>
              <a:rPr lang="tr-TR" dirty="0" smtClean="0"/>
              <a:t> iyi olması  </a:t>
            </a:r>
            <a:r>
              <a:rPr lang="tr-TR" dirty="0" err="1" smtClean="0"/>
              <a:t>Kompanzasyon</a:t>
            </a:r>
            <a:r>
              <a:rPr lang="tr-TR" dirty="0" smtClean="0"/>
              <a:t> yaparken kullandığınız kontrollerle doğrudan ilgilidir</a:t>
            </a:r>
          </a:p>
          <a:p>
            <a:r>
              <a:rPr lang="tr-TR" dirty="0" smtClean="0"/>
              <a:t>Panel oluştururken:</a:t>
            </a:r>
          </a:p>
          <a:p>
            <a:pPr lvl="1"/>
            <a:r>
              <a:rPr lang="tr-TR" dirty="0" smtClean="0"/>
              <a:t>Önce  tek </a:t>
            </a:r>
            <a:r>
              <a:rPr lang="tr-TR" dirty="0" err="1" smtClean="0"/>
              <a:t>tübe</a:t>
            </a:r>
            <a:r>
              <a:rPr lang="tr-TR" dirty="0" smtClean="0"/>
              <a:t> tek antikor gelecek şekilde  ve  bir </a:t>
            </a:r>
            <a:r>
              <a:rPr lang="tr-TR" dirty="0" err="1" smtClean="0"/>
              <a:t>tübe</a:t>
            </a:r>
            <a:r>
              <a:rPr lang="tr-TR" dirty="0" smtClean="0"/>
              <a:t> de hiç antikor eklemeden çalışma kurun ve  en iyi voltajı belirleyin</a:t>
            </a:r>
          </a:p>
          <a:p>
            <a:pPr lvl="1"/>
            <a:r>
              <a:rPr lang="tr-TR" dirty="0" smtClean="0"/>
              <a:t>Materyal olarak boncuk ya da hücre  ya da ikisini birden kullanabilirsiniz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Yayılmadan (Saçılmadan) kurtulma yolları: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r>
              <a:rPr lang="tr-TR" sz="2600" dirty="0" smtClean="0"/>
              <a:t>Çok parlak </a:t>
            </a:r>
            <a:r>
              <a:rPr lang="tr-TR" sz="2600" dirty="0" err="1" smtClean="0"/>
              <a:t>florokromları</a:t>
            </a:r>
            <a:r>
              <a:rPr lang="tr-TR" sz="2600" dirty="0" smtClean="0"/>
              <a:t> kullanmaktan kaçın</a:t>
            </a:r>
          </a:p>
          <a:p>
            <a:r>
              <a:rPr lang="tr-TR" sz="2600" dirty="0" smtClean="0"/>
              <a:t>Etkileşen </a:t>
            </a:r>
            <a:r>
              <a:rPr lang="tr-TR" sz="2600" dirty="0" err="1" smtClean="0"/>
              <a:t>florokromları</a:t>
            </a:r>
            <a:r>
              <a:rPr lang="tr-TR" sz="2600" dirty="0" smtClean="0"/>
              <a:t> ayrı hücrelerde ifade edilen antijenler için kullanmanın uygun olacağını  hatırla</a:t>
            </a:r>
          </a:p>
          <a:p>
            <a:r>
              <a:rPr lang="tr-TR" sz="2600" dirty="0"/>
              <a:t> </a:t>
            </a:r>
            <a:r>
              <a:rPr lang="tr-TR" sz="2600" dirty="0" smtClean="0"/>
              <a:t>Çevre boyanması (background) fazla olan bir ortamda zayıf şeyleri belirlemekten kaçın </a:t>
            </a:r>
          </a:p>
          <a:p>
            <a:endParaRPr lang="tr-TR"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Aynı </a:t>
            </a:r>
            <a:r>
              <a:rPr lang="tr-TR" dirty="0" err="1" smtClean="0"/>
              <a:t>florokromlar</a:t>
            </a:r>
            <a:r>
              <a:rPr lang="tr-TR" dirty="0" smtClean="0"/>
              <a:t>:</a:t>
            </a:r>
            <a:br>
              <a:rPr lang="tr-TR" dirty="0" smtClean="0"/>
            </a:br>
            <a:r>
              <a:rPr lang="tr-TR" dirty="0" smtClean="0"/>
              <a:t>  Aynı hücrede_ Farklı Hücrede Aynı mı? </a:t>
            </a:r>
            <a:endParaRPr lang="tr-T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33448"/>
            <a:ext cx="4038600" cy="365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0" y="5229200"/>
            <a:ext cx="449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Not: CD19 ve CD45 ikisi de B hücrede bulunur 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3821581" y="5949280"/>
            <a:ext cx="5322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Not: CD19 sadece B; CD3 sadece T hücrelerde bulunur </a:t>
            </a:r>
          </a:p>
          <a:p>
            <a:r>
              <a:rPr lang="tr-TR" dirty="0" smtClean="0"/>
              <a:t>İkisi aynı hücre üzerinde bulunmaz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AmCyan</a:t>
            </a:r>
            <a:r>
              <a:rPr lang="tr-TR" dirty="0" smtClean="0"/>
              <a:t> yerine farklı bir </a:t>
            </a:r>
            <a:r>
              <a:rPr lang="tr-TR" dirty="0" err="1" smtClean="0"/>
              <a:t>florokrom</a:t>
            </a:r>
            <a:r>
              <a:rPr lang="tr-TR" dirty="0" smtClean="0"/>
              <a:t> kullanmak da sorunu çözer (ör:V500)</a:t>
            </a:r>
            <a:endParaRPr lang="tr-T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1910556"/>
            <a:ext cx="71532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Bir </a:t>
            </a:r>
            <a:r>
              <a:rPr lang="tr-TR" dirty="0" err="1" smtClean="0"/>
              <a:t>florokromun</a:t>
            </a:r>
            <a:r>
              <a:rPr lang="tr-TR" dirty="0" smtClean="0"/>
              <a:t> diğer </a:t>
            </a:r>
            <a:r>
              <a:rPr lang="tr-TR" dirty="0" err="1" smtClean="0"/>
              <a:t>florokromlara</a:t>
            </a:r>
            <a:r>
              <a:rPr lang="tr-TR" dirty="0" smtClean="0"/>
              <a:t> özgün </a:t>
            </a:r>
            <a:r>
              <a:rPr lang="tr-TR" dirty="0" err="1" smtClean="0"/>
              <a:t>dedektörlerde</a:t>
            </a:r>
            <a:r>
              <a:rPr lang="tr-TR" dirty="0" smtClean="0"/>
              <a:t> de görülebildiğini(</a:t>
            </a:r>
            <a:r>
              <a:rPr lang="tr-TR" dirty="0" err="1" smtClean="0"/>
              <a:t>spillover</a:t>
            </a:r>
            <a:r>
              <a:rPr lang="tr-TR" dirty="0" smtClean="0"/>
              <a:t>) unutma!</a:t>
            </a:r>
            <a:endParaRPr lang="tr-T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7" y="1724819"/>
            <a:ext cx="7210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8002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Spilloverdan</a:t>
            </a:r>
            <a:r>
              <a:rPr lang="tr-TR" dirty="0" smtClean="0"/>
              <a:t> kurtulmak için İki </a:t>
            </a:r>
            <a:r>
              <a:rPr lang="tr-TR" dirty="0" err="1" smtClean="0"/>
              <a:t>florokromu</a:t>
            </a:r>
            <a:r>
              <a:rPr lang="tr-TR" dirty="0" smtClean="0"/>
              <a:t> farklı lazerlerle uyarmak iyi bir çözüm olabilir </a:t>
            </a:r>
            <a:endParaRPr lang="tr-T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4009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“</a:t>
            </a:r>
            <a:r>
              <a:rPr lang="tr-TR" sz="3200" dirty="0" err="1" smtClean="0"/>
              <a:t>Spillover</a:t>
            </a:r>
            <a:r>
              <a:rPr lang="tr-TR" sz="3200" dirty="0" smtClean="0"/>
              <a:t>” azaltıp </a:t>
            </a:r>
            <a:r>
              <a:rPr lang="tr-TR" sz="3200" dirty="0" err="1" smtClean="0"/>
              <a:t>rezolusyonu</a:t>
            </a:r>
            <a:r>
              <a:rPr lang="tr-TR" sz="3200" dirty="0" smtClean="0"/>
              <a:t> arttırmak için: </a:t>
            </a:r>
            <a:endParaRPr lang="tr-TR" sz="32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605756"/>
            <a:ext cx="73914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35828" y="5934670"/>
            <a:ext cx="9008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Parlak boyanan antikor(CD3) seyreltilerek kullanılabilir(a), </a:t>
            </a:r>
            <a:r>
              <a:rPr lang="tr-TR" dirty="0" smtClean="0"/>
              <a:t>zayıf olanın alanına daha az giren bir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florokrom</a:t>
            </a:r>
            <a:r>
              <a:rPr lang="tr-TR" dirty="0" smtClean="0"/>
              <a:t> seçilir( b)   veya </a:t>
            </a:r>
            <a:r>
              <a:rPr lang="tr-TR" dirty="0" smtClean="0"/>
              <a:t>soluk olan işaret için(CD6) daha parlak bir </a:t>
            </a:r>
            <a:r>
              <a:rPr lang="tr-TR" dirty="0" err="1" smtClean="0"/>
              <a:t>florokrom</a:t>
            </a:r>
            <a:r>
              <a:rPr lang="tr-TR" dirty="0" smtClean="0"/>
              <a:t> seçilebilir (c) </a:t>
            </a:r>
          </a:p>
          <a:p>
            <a:r>
              <a:rPr lang="tr-TR" dirty="0"/>
              <a:t> 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1043608" y="1916832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(a)</a:t>
            </a:r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7308304" y="184482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(c)</a:t>
            </a:r>
            <a:endParaRPr lang="tr-TR" sz="24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724128" y="4941168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(b)</a:t>
            </a:r>
            <a:endParaRPr lang="tr-T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Doğru antikor doğru </a:t>
            </a:r>
            <a:r>
              <a:rPr lang="tr-TR" sz="2800" dirty="0" err="1" smtClean="0"/>
              <a:t>florokromla</a:t>
            </a:r>
            <a:r>
              <a:rPr lang="tr-TR" sz="2800" dirty="0" smtClean="0"/>
              <a:t> işaretli olmalı</a:t>
            </a:r>
          </a:p>
          <a:p>
            <a:r>
              <a:rPr lang="tr-TR" sz="2800" dirty="0" smtClean="0"/>
              <a:t>Birlikte kullanıldığı antikorların seçimi doğru yapılmış olmalı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Hücre gruplarının birbirinden en iyi ayrılabileceği koşullar oluşturulmalı</a:t>
            </a:r>
          </a:p>
          <a:p>
            <a:r>
              <a:rPr lang="tr-TR" sz="2800" dirty="0" smtClean="0"/>
              <a:t>Çevre Kirliliği(Background)  ve ışık saçılımı </a:t>
            </a:r>
            <a:r>
              <a:rPr lang="tr-TR" sz="2800" dirty="0" err="1" smtClean="0"/>
              <a:t>wen</a:t>
            </a:r>
            <a:r>
              <a:rPr lang="tr-TR" sz="2800" dirty="0" smtClean="0"/>
              <a:t> düşük düzeylerde tutulmalı </a:t>
            </a:r>
          </a:p>
          <a:p>
            <a:endParaRPr lang="tr-T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Kompanzasyonun</a:t>
            </a:r>
            <a:r>
              <a:rPr lang="tr-TR" dirty="0" smtClean="0"/>
              <a:t> doğruluğu FMO tüpler ile kontrol edilir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128474" cy="527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95536" y="537321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Tüpte PE yokken diğer renkler PE </a:t>
            </a:r>
            <a:r>
              <a:rPr lang="tr-TR" dirty="0" err="1" smtClean="0"/>
              <a:t>yi</a:t>
            </a:r>
            <a:r>
              <a:rPr lang="tr-TR" dirty="0" smtClean="0"/>
              <a:t> nasıl etkiliyor? </a:t>
            </a:r>
          </a:p>
          <a:p>
            <a:r>
              <a:rPr lang="tr-TR" dirty="0" smtClean="0"/>
              <a:t>Tüm şekillerde Y ekseninde PE var</a:t>
            </a:r>
          </a:p>
          <a:p>
            <a:r>
              <a:rPr lang="tr-TR" dirty="0"/>
              <a:t> </a:t>
            </a:r>
            <a:r>
              <a:rPr lang="tr-TR" dirty="0" smtClean="0"/>
              <a:t>Burada koyulan </a:t>
            </a:r>
            <a:r>
              <a:rPr lang="tr-TR" dirty="0" err="1" smtClean="0"/>
              <a:t>işartler</a:t>
            </a:r>
            <a:r>
              <a:rPr lang="tr-TR" dirty="0" smtClean="0"/>
              <a:t>(yeşil, mavi,….) arka sayfaya kopyalandı  </a:t>
            </a:r>
            <a:endParaRPr lang="tr-TR" dirty="0"/>
          </a:p>
        </p:txBody>
      </p:sp>
      <p:cxnSp>
        <p:nvCxnSpPr>
          <p:cNvPr id="7" name="6 Düz Ok Bağlayıcısı"/>
          <p:cNvCxnSpPr/>
          <p:nvPr/>
        </p:nvCxnSpPr>
        <p:spPr>
          <a:xfrm flipV="1">
            <a:off x="3131840" y="3212976"/>
            <a:ext cx="115212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827584" y="3140968"/>
            <a:ext cx="14401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Bağlayıcı"/>
          <p:cNvCxnSpPr/>
          <p:nvPr/>
        </p:nvCxnSpPr>
        <p:spPr>
          <a:xfrm>
            <a:off x="3851920" y="4581128"/>
            <a:ext cx="14401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Sonra da Tüm renkler bir arada iken değerlendirme yapılır </a:t>
            </a:r>
            <a:endParaRPr lang="tr-T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460" y="1600200"/>
            <a:ext cx="71590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Düz Bağlayıcı"/>
          <p:cNvCxnSpPr/>
          <p:nvPr/>
        </p:nvCxnSpPr>
        <p:spPr>
          <a:xfrm>
            <a:off x="1259632" y="2996952"/>
            <a:ext cx="14401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>
            <a:off x="3995936" y="4293096"/>
            <a:ext cx="14401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Ortam </a:t>
            </a:r>
            <a:r>
              <a:rPr lang="tr-TR" dirty="0" err="1" smtClean="0"/>
              <a:t>floresansını</a:t>
            </a:r>
            <a:r>
              <a:rPr lang="tr-TR" dirty="0" smtClean="0"/>
              <a:t> etkileyen diğer faktörler: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dirty="0" err="1" smtClean="0"/>
              <a:t>otofloresans</a:t>
            </a:r>
            <a:r>
              <a:rPr lang="tr-TR" dirty="0" smtClean="0"/>
              <a:t>  (hücreden hücreye değişir)</a:t>
            </a:r>
          </a:p>
          <a:p>
            <a:r>
              <a:rPr lang="tr-TR" dirty="0" smtClean="0"/>
              <a:t>Özgün olmayan bağlanma</a:t>
            </a:r>
          </a:p>
          <a:p>
            <a:pPr lvl="1"/>
            <a:r>
              <a:rPr lang="tr-TR" dirty="0" smtClean="0"/>
              <a:t>FC reseptör aracılığı ile (</a:t>
            </a:r>
            <a:r>
              <a:rPr lang="tr-TR" dirty="0" err="1" smtClean="0"/>
              <a:t>monositlerde</a:t>
            </a:r>
            <a:r>
              <a:rPr lang="tr-TR" dirty="0" smtClean="0"/>
              <a:t> sık)</a:t>
            </a:r>
          </a:p>
          <a:p>
            <a:pPr lvl="2"/>
            <a:r>
              <a:rPr lang="tr-TR" dirty="0" err="1" smtClean="0"/>
              <a:t>Fc</a:t>
            </a:r>
            <a:r>
              <a:rPr lang="tr-TR" dirty="0" smtClean="0"/>
              <a:t> reseptör bloke </a:t>
            </a:r>
            <a:r>
              <a:rPr lang="tr-TR" dirty="0" err="1" smtClean="0"/>
              <a:t>edn</a:t>
            </a:r>
            <a:r>
              <a:rPr lang="tr-TR" dirty="0" smtClean="0"/>
              <a:t> reaktif kullanılabilir </a:t>
            </a:r>
          </a:p>
          <a:p>
            <a:pPr lvl="1"/>
            <a:r>
              <a:rPr lang="tr-TR" dirty="0" smtClean="0"/>
              <a:t>Diğer</a:t>
            </a:r>
          </a:p>
          <a:p>
            <a:pPr lvl="2"/>
            <a:r>
              <a:rPr lang="tr-TR" dirty="0" err="1" smtClean="0"/>
              <a:t>Cyanin</a:t>
            </a:r>
            <a:r>
              <a:rPr lang="tr-TR" dirty="0" smtClean="0"/>
              <a:t> içeren Tandem boyalar( PE-Cy5, PE-Cy5.5, PE-Cy7)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Florokromları</a:t>
            </a:r>
            <a:r>
              <a:rPr lang="tr-TR" dirty="0"/>
              <a:t> </a:t>
            </a:r>
            <a:r>
              <a:rPr lang="tr-TR" dirty="0" smtClean="0"/>
              <a:t> Cihaz donanımınızı gözeterek  seçin </a:t>
            </a:r>
          </a:p>
          <a:p>
            <a:r>
              <a:rPr lang="tr-TR" dirty="0" err="1" smtClean="0"/>
              <a:t>Florokrom</a:t>
            </a:r>
            <a:r>
              <a:rPr lang="tr-TR" dirty="0" smtClean="0"/>
              <a:t> parlaklığını antijen ifadesinin şiddetine göre seçin</a:t>
            </a:r>
          </a:p>
          <a:p>
            <a:r>
              <a:rPr lang="tr-TR" dirty="0"/>
              <a:t> </a:t>
            </a:r>
            <a:r>
              <a:rPr lang="tr-TR" dirty="0" smtClean="0"/>
              <a:t>Aynı hücrede ifade edilen şeyleri boyarken saçılma etkisini(</a:t>
            </a:r>
            <a:r>
              <a:rPr lang="tr-TR" dirty="0" err="1" smtClean="0"/>
              <a:t>spillover</a:t>
            </a:r>
            <a:r>
              <a:rPr lang="tr-TR" dirty="0" smtClean="0"/>
              <a:t>) en azda tutmaya çalışın</a:t>
            </a:r>
          </a:p>
          <a:p>
            <a:r>
              <a:rPr lang="tr-TR" dirty="0" smtClean="0"/>
              <a:t>Tandem boyaları kullanırken yalancı pozitiflik  riskini dikkate alın</a:t>
            </a:r>
          </a:p>
          <a:p>
            <a:r>
              <a:rPr lang="tr-TR" dirty="0" smtClean="0"/>
              <a:t> Mümkünse </a:t>
            </a:r>
            <a:r>
              <a:rPr lang="tr-TR" dirty="0" err="1" smtClean="0"/>
              <a:t>otofloresansı</a:t>
            </a:r>
            <a:r>
              <a:rPr lang="tr-TR" dirty="0" smtClean="0"/>
              <a:t> fazla olan hücreleri boyamak için kırmız lazer ile uyarılan </a:t>
            </a:r>
            <a:r>
              <a:rPr lang="tr-TR" dirty="0" err="1" smtClean="0"/>
              <a:t>florokromları</a:t>
            </a:r>
            <a:r>
              <a:rPr lang="tr-TR" dirty="0" smtClean="0"/>
              <a:t> tercih edin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amaca Nasıl Ulaşılır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600" dirty="0" smtClean="0"/>
              <a:t> FCM cihazınızın özelliklerini bilin (lazerler, lazerinizin gücü)</a:t>
            </a:r>
          </a:p>
          <a:p>
            <a:r>
              <a:rPr lang="tr-TR" sz="2600" dirty="0" smtClean="0"/>
              <a:t>Öncelikli “marker” </a:t>
            </a:r>
            <a:r>
              <a:rPr lang="tr-TR" sz="2600" dirty="0" err="1" smtClean="0"/>
              <a:t>ınızı</a:t>
            </a:r>
            <a:r>
              <a:rPr lang="tr-TR" sz="2600" dirty="0" smtClean="0"/>
              <a:t> seçin</a:t>
            </a:r>
          </a:p>
          <a:p>
            <a:r>
              <a:rPr lang="tr-TR" sz="2600" dirty="0" smtClean="0"/>
              <a:t>Antijenin hücredeki  yoğunlukları </a:t>
            </a:r>
            <a:r>
              <a:rPr lang="tr-TR" sz="2600" dirty="0" err="1" smtClean="0"/>
              <a:t>hk</a:t>
            </a:r>
            <a:r>
              <a:rPr lang="tr-TR" sz="2600" dirty="0" smtClean="0"/>
              <a:t> fikriniz olsun</a:t>
            </a:r>
          </a:p>
          <a:p>
            <a:r>
              <a:rPr lang="tr-TR" sz="2600" dirty="0" smtClean="0"/>
              <a:t>Antikorlarınızı titre ederek kullanın</a:t>
            </a:r>
          </a:p>
          <a:p>
            <a:r>
              <a:rPr lang="tr-TR" sz="2600" dirty="0"/>
              <a:t> </a:t>
            </a:r>
            <a:r>
              <a:rPr lang="tr-TR" sz="2600" dirty="0" smtClean="0"/>
              <a:t>Antijenleriniz için doğru </a:t>
            </a:r>
            <a:r>
              <a:rPr lang="tr-TR" sz="2600" dirty="0" err="1" smtClean="0"/>
              <a:t>florokromları</a:t>
            </a:r>
            <a:r>
              <a:rPr lang="tr-TR" sz="2600" dirty="0" smtClean="0"/>
              <a:t> seçin</a:t>
            </a:r>
          </a:p>
          <a:p>
            <a:r>
              <a:rPr lang="tr-TR" sz="2600" dirty="0" smtClean="0"/>
              <a:t>Aynı anda hücrede ifade edilen iki antijenin boyanması sırasında  birbirlerini etkiliyor olma olasılıklarını akılda tutun</a:t>
            </a:r>
          </a:p>
          <a:p>
            <a:r>
              <a:rPr lang="tr-TR" sz="2600" dirty="0" smtClean="0"/>
              <a:t> FMO tüpleri kullanarak panel başarısını kontrol edin</a:t>
            </a:r>
          </a:p>
          <a:p>
            <a:r>
              <a:rPr lang="tr-TR" sz="2600" dirty="0" smtClean="0"/>
              <a:t>Uygun örneklerle panelinizi test edin</a:t>
            </a:r>
            <a:endParaRPr lang="tr-TR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FCM ile ilgili değişkenler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smtClean="0"/>
              <a:t>Başlamadan önce kullanabileceğiniz renkleri belirleyin</a:t>
            </a:r>
          </a:p>
          <a:p>
            <a:r>
              <a:rPr lang="tr-TR" sz="2600" dirty="0" smtClean="0"/>
              <a:t>Cihazınızdaki lazerin güçlü olması iyidir. Zayıf boyanmalarda güçlü lazerlerle daha iyi bir performans alınır</a:t>
            </a:r>
          </a:p>
          <a:p>
            <a:r>
              <a:rPr lang="tr-TR" sz="2600" dirty="0"/>
              <a:t> </a:t>
            </a:r>
            <a:r>
              <a:rPr lang="tr-TR" sz="2600" dirty="0" smtClean="0"/>
              <a:t>Mevcut fitre seçeneklerinin optimum olduğundan emin olun (hedef dalga boyunu toplamaya yeterli mi?)</a:t>
            </a:r>
          </a:p>
          <a:p>
            <a:r>
              <a:rPr lang="tr-TR" sz="2600" dirty="0"/>
              <a:t> </a:t>
            </a:r>
            <a:r>
              <a:rPr lang="tr-TR" sz="2600" dirty="0" smtClean="0"/>
              <a:t> Kullanabileceğiniz </a:t>
            </a:r>
            <a:r>
              <a:rPr lang="tr-TR" sz="2600" dirty="0" err="1" smtClean="0"/>
              <a:t>florokromların</a:t>
            </a:r>
            <a:r>
              <a:rPr lang="tr-TR" sz="2600" dirty="0" smtClean="0"/>
              <a:t> Boyanma indeksleri ve  üst üste binen renkler hakkında fikriniz olsun </a:t>
            </a:r>
          </a:p>
          <a:p>
            <a:endParaRPr lang="tr-TR" sz="2600" dirty="0" smtClean="0"/>
          </a:p>
          <a:p>
            <a:endParaRPr lang="tr-TR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Sık kullanılan bazı  </a:t>
            </a:r>
            <a:r>
              <a:rPr lang="tr-TR" dirty="0" err="1" smtClean="0"/>
              <a:t>florokromların</a:t>
            </a:r>
            <a:r>
              <a:rPr lang="tr-TR" dirty="0" smtClean="0"/>
              <a:t> </a:t>
            </a:r>
            <a:r>
              <a:rPr lang="tr-TR" dirty="0" err="1" smtClean="0"/>
              <a:t>eksitasyon</a:t>
            </a:r>
            <a:r>
              <a:rPr lang="tr-TR" dirty="0" smtClean="0"/>
              <a:t> ve Emisyon dalga boyları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81240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Sahip olduğunuz cihaza göre uygun </a:t>
            </a:r>
            <a:r>
              <a:rPr lang="tr-TR" dirty="0" err="1" smtClean="0"/>
              <a:t>florokromla</a:t>
            </a:r>
            <a:r>
              <a:rPr lang="tr-TR" dirty="0" smtClean="0"/>
              <a:t> seçin  (ör </a:t>
            </a:r>
            <a:r>
              <a:rPr lang="tr-TR" dirty="0" err="1" smtClean="0"/>
              <a:t>Navios</a:t>
            </a:r>
            <a:r>
              <a:rPr lang="tr-TR" dirty="0" smtClean="0"/>
              <a:t> 4+3+3)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14513"/>
            <a:ext cx="8424936" cy="53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4716016" y="1772816"/>
            <a:ext cx="1008112" cy="4824536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635896" y="1700808"/>
            <a:ext cx="1080120" cy="4896544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6876256" y="1628800"/>
            <a:ext cx="1296144" cy="4896544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İlgilendiğiniz Antijenleri Seçin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smtClean="0"/>
              <a:t>İşaretlerinizin önceliklerini belirleyin</a:t>
            </a:r>
          </a:p>
          <a:p>
            <a:pPr lvl="1"/>
            <a:r>
              <a:rPr lang="tr-TR" sz="2600" dirty="0" smtClean="0"/>
              <a:t>Hangileri gerekli?</a:t>
            </a:r>
          </a:p>
          <a:p>
            <a:pPr lvl="1"/>
            <a:r>
              <a:rPr lang="tr-TR" sz="2600" dirty="0" smtClean="0"/>
              <a:t>Hangileri lüksünüz?</a:t>
            </a:r>
          </a:p>
          <a:p>
            <a:r>
              <a:rPr lang="tr-TR" sz="2600" dirty="0" smtClean="0"/>
              <a:t>Boşta duran bir kanalınız olsun (gerektiğinde  farklı bir renk denemek için)</a:t>
            </a:r>
          </a:p>
          <a:p>
            <a:r>
              <a:rPr lang="tr-TR" sz="2600" dirty="0" smtClean="0"/>
              <a:t>Ölü hücreleri ayırmak için  için bir işaretiniz bulunsun</a:t>
            </a:r>
          </a:p>
          <a:p>
            <a:pPr lvl="1"/>
            <a:r>
              <a:rPr lang="tr-TR" sz="2200" dirty="0" smtClean="0"/>
              <a:t>( ölü hücrelerde yalancı pozitiflik riski !!) </a:t>
            </a:r>
          </a:p>
          <a:p>
            <a:r>
              <a:rPr lang="tr-TR" sz="2600" dirty="0"/>
              <a:t> </a:t>
            </a:r>
            <a:r>
              <a:rPr lang="tr-TR" sz="2600" dirty="0" smtClean="0"/>
              <a:t>Planlama yaparken ileride  eklemeler yapabileceğiniz aklınızda olsun  zayıf işaretler için parlak, güçlü işaretler için zayıf </a:t>
            </a:r>
            <a:r>
              <a:rPr lang="tr-TR" sz="2600" dirty="0" err="1" smtClean="0"/>
              <a:t>florokromları</a:t>
            </a:r>
            <a:r>
              <a:rPr lang="tr-TR" sz="2600" dirty="0" smtClean="0"/>
              <a:t> düşünün </a:t>
            </a:r>
          </a:p>
          <a:p>
            <a:pPr lvl="1"/>
            <a:endParaRPr lang="tr-TR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388843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sz="2600" dirty="0" smtClean="0"/>
              <a:t>1°. Antijen:</a:t>
            </a:r>
            <a:r>
              <a:rPr lang="tr-TR" sz="2600" dirty="0" smtClean="0">
                <a:solidFill>
                  <a:srgbClr val="FF0000"/>
                </a:solidFill>
              </a:rPr>
              <a:t>Yüksek</a:t>
            </a:r>
            <a:r>
              <a:rPr lang="tr-TR" sz="2600" dirty="0" smtClean="0"/>
              <a:t> </a:t>
            </a:r>
            <a:r>
              <a:rPr lang="tr-TR" sz="2600" dirty="0" err="1" smtClean="0"/>
              <a:t>anijen</a:t>
            </a:r>
            <a:r>
              <a:rPr lang="tr-TR" sz="2600" dirty="0" smtClean="0"/>
              <a:t> yoğunluğu, geniş hücre gruplarında var, “</a:t>
            </a:r>
            <a:r>
              <a:rPr lang="tr-TR" sz="2600" dirty="0" err="1" smtClean="0"/>
              <a:t>gate</a:t>
            </a:r>
            <a:r>
              <a:rPr lang="tr-TR" sz="2600" dirty="0" smtClean="0"/>
              <a:t>” alırken kullanılabilir (ör: CD3, Cd4, CD8)</a:t>
            </a:r>
          </a:p>
          <a:p>
            <a:pPr marL="514350" indent="-514350">
              <a:buNone/>
            </a:pPr>
            <a:r>
              <a:rPr lang="tr-TR" sz="2600" dirty="0" smtClean="0"/>
              <a:t>2°Antijen:</a:t>
            </a:r>
            <a:r>
              <a:rPr lang="tr-TR" sz="2600" dirty="0" smtClean="0">
                <a:solidFill>
                  <a:srgbClr val="FF0000"/>
                </a:solidFill>
              </a:rPr>
              <a:t>Yüksek</a:t>
            </a:r>
            <a:r>
              <a:rPr lang="tr-TR" sz="2600" dirty="0" smtClean="0"/>
              <a:t> </a:t>
            </a:r>
            <a:r>
              <a:rPr lang="tr-TR" sz="2600" dirty="0" err="1" smtClean="0"/>
              <a:t>anijen</a:t>
            </a:r>
            <a:r>
              <a:rPr lang="tr-TR" sz="2600" dirty="0" smtClean="0"/>
              <a:t> yoğunluğu, boyanma özelliği </a:t>
            </a:r>
            <a:r>
              <a:rPr lang="tr-TR" sz="2600" dirty="0" smtClean="0">
                <a:solidFill>
                  <a:srgbClr val="FF0000"/>
                </a:solidFill>
              </a:rPr>
              <a:t>devamlılık</a:t>
            </a:r>
            <a:r>
              <a:rPr lang="tr-TR" sz="2600" dirty="0" smtClean="0"/>
              <a:t> gösterir özellikte (net bir ayırım yok) (ör CD45RA CD45RO)</a:t>
            </a:r>
          </a:p>
          <a:p>
            <a:pPr marL="514350" indent="-514350">
              <a:buNone/>
            </a:pPr>
            <a:r>
              <a:rPr lang="tr-TR" sz="2600" dirty="0" smtClean="0"/>
              <a:t>3°Antijen:</a:t>
            </a:r>
            <a:r>
              <a:rPr lang="tr-TR" sz="2600" dirty="0" smtClean="0">
                <a:solidFill>
                  <a:srgbClr val="FF0000"/>
                </a:solidFill>
              </a:rPr>
              <a:t>Düşük</a:t>
            </a:r>
            <a:r>
              <a:rPr lang="tr-TR" sz="2600" dirty="0" smtClean="0"/>
              <a:t>  </a:t>
            </a:r>
            <a:r>
              <a:rPr lang="tr-TR" sz="2600" dirty="0" err="1" smtClean="0"/>
              <a:t>anijen</a:t>
            </a:r>
            <a:r>
              <a:rPr lang="tr-TR" sz="2600" dirty="0" smtClean="0"/>
              <a:t> yoğunluğu, çok iyi tanımlanmamış, yoğunluğu bazen zayıf bazen fazla olabilir (Ör CD25 veya …)</a:t>
            </a:r>
            <a:endParaRPr lang="tr-TR" sz="26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4664" y="0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Antijenleriniz önem sırasına göre sınıflayın</a:t>
            </a: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77072"/>
            <a:ext cx="2880320" cy="214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21088"/>
            <a:ext cx="3072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942</Words>
  <Application>Microsoft Office PowerPoint</Application>
  <PresentationFormat>Ekran Gösterisi (4:3)</PresentationFormat>
  <Paragraphs>129</Paragraphs>
  <Slides>34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Çok Renkli Panel Oluşturma Hk Notlar </vt:lpstr>
      <vt:lpstr>Panel oluştururken Antikorları nasıl bir araya getirirz? </vt:lpstr>
      <vt:lpstr>Amaç</vt:lpstr>
      <vt:lpstr>Bu amaca Nasıl Ulaşılır ?</vt:lpstr>
      <vt:lpstr>FCM ile ilgili değişkenler</vt:lpstr>
      <vt:lpstr>Sık kullanılan bazı  florokromların eksitasyon ve Emisyon dalga boyları</vt:lpstr>
      <vt:lpstr>Sahip olduğunuz cihaza göre uygun florokromla seçin  (ör Navios 4+3+3)</vt:lpstr>
      <vt:lpstr>İlgilendiğiniz Antijenleri Seçin</vt:lpstr>
      <vt:lpstr>Antijenleriniz önem sırasına göre sınıflayın</vt:lpstr>
      <vt:lpstr>Antijen yoğunluğu</vt:lpstr>
      <vt:lpstr>Antijen Yoğunluğu  -Liste</vt:lpstr>
      <vt:lpstr>PE boyasının Farklı antijenlerle Gösterdiği  performans !!</vt:lpstr>
      <vt:lpstr>Seçeneklerinizi gözden geçirin </vt:lpstr>
      <vt:lpstr>Seçeneklerinizi bilin Örneğin </vt:lpstr>
      <vt:lpstr>Seçenekleriniz? Tablo çizin  </vt:lpstr>
      <vt:lpstr>Florokromları seçerken  Kural !</vt:lpstr>
      <vt:lpstr>Seçtiğiniz flokrom Anahtar öneme Sahip</vt:lpstr>
      <vt:lpstr>Bazı florokromlar için Parlaklık:  Boyanma indeksi </vt:lpstr>
      <vt:lpstr>Cihazın Ayarlanması renk çakışmalarının engellenmesi </vt:lpstr>
      <vt:lpstr>Özetle  </vt:lpstr>
      <vt:lpstr>Hangi florokromlar birbirini nasıl etkiler? Özet</vt:lpstr>
      <vt:lpstr>Hatırla: Titrasyon önemlidir En iyi boyanma indeksini almak için PMT voltajları dikkatle ayarlanmalıdır</vt:lpstr>
      <vt:lpstr>Kompanzasyon Önemlidir</vt:lpstr>
      <vt:lpstr>Yayılmadan (Saçılmadan) kurtulma yolları: </vt:lpstr>
      <vt:lpstr>Aynı florokromlar:   Aynı hücrede_ Farklı Hücrede Aynı mı? </vt:lpstr>
      <vt:lpstr>AmCyan yerine farklı bir florokrom kullanmak da sorunu çözer (ör:V500)</vt:lpstr>
      <vt:lpstr>Bir florokromun diğer florokromlara özgün dedektörlerde de görülebildiğini(spillover) unutma!</vt:lpstr>
      <vt:lpstr>Spilloverdan kurtulmak için İki florokromu farklı lazerlerle uyarmak iyi bir çözüm olabilir </vt:lpstr>
      <vt:lpstr>“Spillover” azaltıp rezolusyonu arttırmak için: </vt:lpstr>
      <vt:lpstr>Kompanzasyonun doğruluğu FMO tüpler ile kontrol edilir </vt:lpstr>
      <vt:lpstr>Sonra da Tüm renkler bir arada iken değerlendirme yapılır </vt:lpstr>
      <vt:lpstr>Slayt 32</vt:lpstr>
      <vt:lpstr>Ortam floresansını etkileyen diğer faktörler:</vt:lpstr>
      <vt:lpstr>Özet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Çok Renkli Panel Oluşturma Hk Notlar</dc:title>
  <dc:creator>user</dc:creator>
  <cp:lastModifiedBy>user</cp:lastModifiedBy>
  <cp:revision>11</cp:revision>
  <dcterms:created xsi:type="dcterms:W3CDTF">2019-04-30T10:29:30Z</dcterms:created>
  <dcterms:modified xsi:type="dcterms:W3CDTF">2019-04-30T12:16:42Z</dcterms:modified>
</cp:coreProperties>
</file>