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3345631-1124-4E48-9E99-BB38C80C4044}"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6021EA-E749-45AC-9EA2-6A43BF685B0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3345631-1124-4E48-9E99-BB38C80C4044}"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6021EA-E749-45AC-9EA2-6A43BF685B0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3345631-1124-4E48-9E99-BB38C80C4044}"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6021EA-E749-45AC-9EA2-6A43BF685B0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3345631-1124-4E48-9E99-BB38C80C4044}"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6021EA-E749-45AC-9EA2-6A43BF685B0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345631-1124-4E48-9E99-BB38C80C4044}"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86021EA-E749-45AC-9EA2-6A43BF685B0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3345631-1124-4E48-9E99-BB38C80C4044}"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86021EA-E749-45AC-9EA2-6A43BF685B0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3345631-1124-4E48-9E99-BB38C80C4044}"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86021EA-E749-45AC-9EA2-6A43BF685B0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3345631-1124-4E48-9E99-BB38C80C4044}"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86021EA-E749-45AC-9EA2-6A43BF685B0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345631-1124-4E48-9E99-BB38C80C4044}"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86021EA-E749-45AC-9EA2-6A43BF685B0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345631-1124-4E48-9E99-BB38C80C4044}"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86021EA-E749-45AC-9EA2-6A43BF685B0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345631-1124-4E48-9E99-BB38C80C4044}"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86021EA-E749-45AC-9EA2-6A43BF685B0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345631-1124-4E48-9E99-BB38C80C4044}"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6021EA-E749-45AC-9EA2-6A43BF685B0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a:t>
            </a:r>
            <a:endParaRPr lang="tr-TR" dirty="0"/>
          </a:p>
        </p:txBody>
      </p:sp>
      <p:sp>
        <p:nvSpPr>
          <p:cNvPr id="3" name="Subtitle 2"/>
          <p:cNvSpPr>
            <a:spLocks noGrp="1"/>
          </p:cNvSpPr>
          <p:nvPr>
            <p:ph type="subTitle" idx="1"/>
          </p:nvPr>
        </p:nvSpPr>
        <p:spPr/>
        <p:txBody>
          <a:bodyPr>
            <a:normAutofit fontScale="92500"/>
          </a:bodyPr>
          <a:lstStyle/>
          <a:p>
            <a:r>
              <a:rPr lang="tr-TR" dirty="0" smtClean="0"/>
              <a:t>10. HAFTA</a:t>
            </a:r>
          </a:p>
          <a:p>
            <a:r>
              <a:rPr lang="tr-TR" dirty="0" smtClean="0"/>
              <a:t>Sosyal sigorta türleri (malullük sigortası)</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Sigortalıya malûllük aylığı bağlanabilmesi için</a:t>
            </a:r>
            <a:endParaRPr lang="tr-TR" dirty="0"/>
          </a:p>
        </p:txBody>
      </p:sp>
      <p:sp>
        <p:nvSpPr>
          <p:cNvPr id="3" name="Content Placeholder 2"/>
          <p:cNvSpPr>
            <a:spLocks noGrp="1"/>
          </p:cNvSpPr>
          <p:nvPr>
            <p:ph idx="1"/>
          </p:nvPr>
        </p:nvSpPr>
        <p:spPr/>
        <p:txBody>
          <a:bodyPr/>
          <a:lstStyle/>
          <a:p>
            <a:r>
              <a:rPr lang="tr-TR" dirty="0" smtClean="0"/>
              <a:t>4 üncü maddenin birinci fıkrasının </a:t>
            </a:r>
            <a:r>
              <a:rPr lang="tr-TR" dirty="0" smtClean="0">
                <a:solidFill>
                  <a:srgbClr val="00B050"/>
                </a:solidFill>
              </a:rPr>
              <a:t>(b) bendine göre sigortalı sayılanların kendi sigortalılığı nedeniyle genel sağlık sigortası primi dahil, prim ve prime ilişkin her türlü borçlarının ödenmiş olması zorunludur</a:t>
            </a:r>
            <a:endParaRPr lang="tr-TR" dirty="0">
              <a:solidFill>
                <a:srgbClr val="00B05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MALLÜLLÜK AYLIĞI</a:t>
            </a:r>
            <a:endParaRPr lang="tr-TR" dirty="0"/>
          </a:p>
        </p:txBody>
      </p:sp>
      <p:sp>
        <p:nvSpPr>
          <p:cNvPr id="3" name="Content Placeholder 2"/>
          <p:cNvSpPr>
            <a:spLocks noGrp="1"/>
          </p:cNvSpPr>
          <p:nvPr>
            <p:ph idx="1"/>
          </p:nvPr>
        </p:nvSpPr>
        <p:spPr/>
        <p:txBody>
          <a:bodyPr/>
          <a:lstStyle/>
          <a:p>
            <a:r>
              <a:rPr lang="tr-TR" dirty="0" smtClean="0"/>
              <a:t>Malûllük aylığı; prim gün sayısı 9000 günden az olan sigortalılar için 9000 gün üzerinden, 9000 gün ve daha fazla olanlar için ise toplam prim ödeme gün sayısı üzerinden, 29 uncu madde hükümlerine göre hesaplanır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MALLÜLLÜK AYLIĞI</a:t>
            </a:r>
            <a:endParaRPr lang="tr-TR" dirty="0"/>
          </a:p>
        </p:txBody>
      </p:sp>
      <p:sp>
        <p:nvSpPr>
          <p:cNvPr id="3" name="Content Placeholder 2"/>
          <p:cNvSpPr>
            <a:spLocks noGrp="1"/>
          </p:cNvSpPr>
          <p:nvPr>
            <p:ph idx="1"/>
          </p:nvPr>
        </p:nvSpPr>
        <p:spPr/>
        <p:txBody>
          <a:bodyPr/>
          <a:lstStyle/>
          <a:p>
            <a:r>
              <a:rPr lang="tr-TR" dirty="0" smtClean="0"/>
              <a:t>Sigortalı başka birinin sürekli bakımına muhtaç ise tespit edilen aylık bağlama oranı 10 puan artırılır. Ancak, 4 üncü maddenin birinci fıkrasının (a) bendi kapsamında sigortalı sayılanlar için 9000 prim gün sayısı 7200 gün olarak uygulanır.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MALLÜLLÜK AYLIĞI</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Malûllük aylığı, 4 üncü maddenin birinci fıkrasının (a) ve (b) bentleri kapsamındaki sigortalılar ile (c) bendi kapsamında sigortalı iken görevinden ayrılmış ve daha sonra başka bir sigortalılık haline tabi olarak çalışmamış olanların; </a:t>
            </a:r>
          </a:p>
          <a:p>
            <a:r>
              <a:rPr lang="tr-TR" dirty="0" smtClean="0"/>
              <a:t>a) Malûl sayılmasına esas tutulan rapor tarihi yazılı istek tarihinden önce ise yazılı istek tarihini, </a:t>
            </a:r>
          </a:p>
          <a:p>
            <a:r>
              <a:rPr lang="tr-TR" dirty="0" smtClean="0"/>
              <a:t>b) Malûl sayılmasına esas tutulan rapor tarihi yazılı istek tarihinden sonra ise rapor tarihini,</a:t>
            </a:r>
          </a:p>
          <a:p>
            <a:r>
              <a:rPr lang="tr-TR" dirty="0" smtClean="0"/>
              <a:t> c) 4 üncü maddenin birinci fıkrasının (c) bendi kapsamında çalışmakta olanların ise, malûliyetleri sebebiyle görevlerinden ayrıldıkları tarihi, takip eden ay başından itibaren başlar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MALLÜLLÜK AYLIĞI</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Malûllük aylığı almakta iken bu Kanuna göre veya yabancı bir ülke mevzuatı kapsamında çalışmaya başlayanların malûllük aylıkları, çalışmaya başladıkları tarihi takip eden ödeme dönemi başında kesilir ve </a:t>
            </a:r>
          </a:p>
          <a:p>
            <a:r>
              <a:rPr lang="tr-TR" dirty="0" smtClean="0"/>
              <a:t>bu Kanuna tabi olarak çalıştıkları süre zarfında 80 inci maddeye göre belirlenen prime esas kazançları üzerinden 81 inci madde gereğince kısa ve uzun vadeli sigorta kolları ile genel sağlık sigortasına ait prim alınır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Malûl sayılma MADDE 25- (Değişik: 17/4/2008-5754/13 md.)</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Sigortalının veya işverenin talebi üzerine Kurumca yetkilendirilen sağlık hizmeti sunucularının sağlık kurullarınca usûlüne uygun düzenlenecek raporlar ve dayanağı tıbbî belgelerin incelenmesi sonucu, 4 üncü maddenin birinci fıkrasının</a:t>
            </a:r>
          </a:p>
          <a:p>
            <a:r>
              <a:rPr lang="tr-TR" dirty="0" smtClean="0"/>
              <a:t> (a) ve (b) bentleri kapsamındaki sigortalılar için çalışma gücünün veya iş kazası veya meslek hastalığı sonucu meslekte kazanma gücünün en az % 60'ını, </a:t>
            </a:r>
          </a:p>
          <a:p>
            <a:r>
              <a:rPr lang="tr-TR" dirty="0" smtClean="0"/>
              <a:t>(c) bendi kapsamındaki sigortalılar için çalışma gücünün en az % 60’ını veya vazifelerini yapamayacak şekilde meslekte kazanma gücünü kaybettiği Kurum Sağlık Kurulunca tespit edilen sigortalı, malûl sayılır.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Ancak, sigortalı olarak ilk defa çalışmaya başladığı tarihten önce sigortalının çalışma gücünün % 60'ını veya vazifesini yapamayacak derecede meslekte kazanma gücünü kaybettiği önceden veya sonradan tespit edilirse, sigortalı bu hastalık veya engelliliği sebebiyle malûllük aylığından yararlanamaz</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Yedek subay, yedek astsubay veya erbaş ve er olarak ya da talim, manevra, seferberlik veya harp dolayısıyla görevleri ile ilgileri kesilmeksizin silâh altına alındıkları dönemde malûl olup, bu malûllükleri asıl görevlerini veya işlerini yapmaya mani olmayanlar hakkında, bu hastalık veya engellilik hâlleri sebebiyle malûllük sigortasına ilişkin hükümler uygulanmaz</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7500" lnSpcReduction="20000"/>
          </a:bodyPr>
          <a:lstStyle/>
          <a:p>
            <a:r>
              <a:rPr lang="tr-TR" dirty="0" smtClean="0"/>
              <a:t>4 üncü maddenin birinci fıkrasının (c) bendi kapsamındaki sigortalıların yazılı talepleri halinde, haklarında bu madde hükümleri uygulanmaksızın malûllüklerinin mani olmadığı başka vazife veya sınıflara nakil suretiyle tayinleri yapılmak üzere istifa etmiş sayılırlar. Bunların, istifa etmiş sayıldıktan sonra dahi, bu Kanun hükümlerinin uygulanmasını isteme hakları mahfuzdur.</a:t>
            </a:r>
          </a:p>
          <a:p>
            <a:r>
              <a:rPr lang="tr-TR" dirty="0" smtClean="0"/>
              <a:t> Ancak, kurumlarında başka vazife ve sınıflara nakli mümkün olanlardan özel kanunlarına göre yükümlülük süresine tabi olanlar, bu yükümlülüklerini tamamlamadıkça veya malûliyetlerinin yeni vazifelerine de mani olduğuna dair usûlüne uygun yeniden rapor almadıkça bu haklarını kullanamazlar.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4 üncü maddenin birinci fıkrasının (c) bendi kapsamındaki sigortalılardan, vazifelerini yapamayacak derecede hastalığa uğrayanlar, hastalıkları kanunlarında tayin edilen sürelerden fazla devam etmesi halinde, hastalıklarının mahiyetlerine ve doğuş sebeplerine göre birinci fıkra uyarınca malûl veya 47 nci madde hükümlerine göre vazife malûlü sayılırlar.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4 üncü maddenin birinci fıkrasının (c) bendi kapsamındaki sigortalılardan; personel kanunlarına tabi olmayanların hastalık sebebiyle malûl sayılmalarına esas alınacak hastalık süresi hakkında kendi özel kanunları yürürlüğe girinceye kadar 657 sayılı Devlet Memurları Kanununun hastalık iznine ilişkin hükümleri uygulanır. Kanunlarındaki yazılı sürelerden önce geçen hastalığı en çok bir yıl içinde nüksetmesi halinde eski ve yeni hastalık süreleri birleştirilmek suretiyle işlem yapılır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Sigortalıya malûllük aylığı bağlanabilmesi için</a:t>
            </a:r>
            <a:endParaRPr lang="tr-TR" dirty="0"/>
          </a:p>
        </p:txBody>
      </p:sp>
      <p:sp>
        <p:nvSpPr>
          <p:cNvPr id="3" name="Content Placeholder 2"/>
          <p:cNvSpPr>
            <a:spLocks noGrp="1"/>
          </p:cNvSpPr>
          <p:nvPr>
            <p:ph idx="1"/>
          </p:nvPr>
        </p:nvSpPr>
        <p:spPr/>
        <p:txBody>
          <a:bodyPr>
            <a:normAutofit fontScale="92500"/>
          </a:bodyPr>
          <a:lstStyle/>
          <a:p>
            <a:r>
              <a:rPr lang="tr-TR" dirty="0" smtClean="0"/>
              <a:t>Sigortalıya malûllük aylığı bağlanabilmesi için sigortalının; </a:t>
            </a:r>
          </a:p>
          <a:p>
            <a:r>
              <a:rPr lang="tr-TR" dirty="0" smtClean="0"/>
              <a:t>a) 25 inci maddeye göre malûl sayılması, </a:t>
            </a:r>
          </a:p>
          <a:p>
            <a:r>
              <a:rPr lang="tr-TR" dirty="0" smtClean="0"/>
              <a:t>b) (Değişik: 17/4/2008-5754/14 md.) En az on yıldan beri sigortalı bulunup, toplam olarak 1800 gün veya başka birinin sürekli bakımına muhtaç derecede malûl olan sigortalılar için ise sigortalılık süresi aranmaksızın 1800 gün malûllük, yaşlılık ve ölüm sigortaları primi bildirilmiş olması</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Sigortalıya malûllük aylığı bağlanabilmesi için</a:t>
            </a:r>
            <a:endParaRPr lang="tr-TR" dirty="0"/>
          </a:p>
        </p:txBody>
      </p:sp>
      <p:sp>
        <p:nvSpPr>
          <p:cNvPr id="3" name="Content Placeholder 2"/>
          <p:cNvSpPr>
            <a:spLocks noGrp="1"/>
          </p:cNvSpPr>
          <p:nvPr>
            <p:ph idx="1"/>
          </p:nvPr>
        </p:nvSpPr>
        <p:spPr/>
        <p:txBody>
          <a:bodyPr/>
          <a:lstStyle/>
          <a:p>
            <a:r>
              <a:rPr lang="tr-TR" dirty="0" smtClean="0"/>
              <a:t>c) Malûliyeti nedeniyle sigortalı olarak çalıştığı işten ayrıldıktan veya işyerini kapattıktan veya devrettikten sonra Kurumdan yazılı istekte bulunması,</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781</Words>
  <Application>Microsoft Office PowerPoint</Application>
  <PresentationFormat>On-screen Show (4:3)</PresentationFormat>
  <Paragraphs>33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SOSYAL GÜVENLİK HUKUKU</vt:lpstr>
      <vt:lpstr>Malûl sayılma MADDE 25- (Değişik: 17/4/2008-5754/13 md.)</vt:lpstr>
      <vt:lpstr>Slide 3</vt:lpstr>
      <vt:lpstr>Slide 4</vt:lpstr>
      <vt:lpstr>Slide 5</vt:lpstr>
      <vt:lpstr>Slide 6</vt:lpstr>
      <vt:lpstr>Slide 7</vt:lpstr>
      <vt:lpstr>Sigortalıya malûllük aylığı bağlanabilmesi için</vt:lpstr>
      <vt:lpstr>Sigortalıya malûllük aylığı bağlanabilmesi için</vt:lpstr>
      <vt:lpstr>Sigortalıya malûllük aylığı bağlanabilmesi için</vt:lpstr>
      <vt:lpstr>MALLÜLLÜK AYLIĞI</vt:lpstr>
      <vt:lpstr>MALLÜLLÜK AYLIĞI</vt:lpstr>
      <vt:lpstr>MALLÜLLÜK AYLIĞI</vt:lpstr>
      <vt:lpstr>MALLÜLLÜK AYLIĞI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dc:title>
  <dc:creator>Tuğba&amp;Cihan</dc:creator>
  <cp:lastModifiedBy>Tuğba&amp;Cihan</cp:lastModifiedBy>
  <cp:revision>1</cp:revision>
  <dcterms:created xsi:type="dcterms:W3CDTF">2020-05-03T16:21:08Z</dcterms:created>
  <dcterms:modified xsi:type="dcterms:W3CDTF">2020-05-03T16:29:27Z</dcterms:modified>
</cp:coreProperties>
</file>