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6"/>
  </p:handoutMasterIdLst>
  <p:sldIdLst>
    <p:sldId id="331" r:id="rId2"/>
    <p:sldId id="340" r:id="rId3"/>
    <p:sldId id="341" r:id="rId4"/>
    <p:sldId id="342" r:id="rId5"/>
    <p:sldId id="344" r:id="rId6"/>
    <p:sldId id="343" r:id="rId7"/>
    <p:sldId id="345" r:id="rId8"/>
    <p:sldId id="346" r:id="rId9"/>
    <p:sldId id="371" r:id="rId10"/>
    <p:sldId id="347" r:id="rId11"/>
    <p:sldId id="348" r:id="rId12"/>
    <p:sldId id="372" r:id="rId13"/>
    <p:sldId id="349" r:id="rId14"/>
    <p:sldId id="350" r:id="rId15"/>
    <p:sldId id="373" r:id="rId16"/>
    <p:sldId id="351" r:id="rId17"/>
    <p:sldId id="374" r:id="rId18"/>
    <p:sldId id="352" r:id="rId19"/>
    <p:sldId id="353" r:id="rId20"/>
    <p:sldId id="354" r:id="rId21"/>
    <p:sldId id="355" r:id="rId22"/>
    <p:sldId id="356" r:id="rId23"/>
    <p:sldId id="375" r:id="rId24"/>
    <p:sldId id="357" r:id="rId25"/>
    <p:sldId id="358" r:id="rId26"/>
    <p:sldId id="376" r:id="rId27"/>
    <p:sldId id="332" r:id="rId28"/>
    <p:sldId id="339" r:id="rId29"/>
    <p:sldId id="377" r:id="rId30"/>
    <p:sldId id="334" r:id="rId31"/>
    <p:sldId id="257" r:id="rId32"/>
    <p:sldId id="378" r:id="rId33"/>
    <p:sldId id="336" r:id="rId34"/>
    <p:sldId id="379" r:id="rId35"/>
    <p:sldId id="260" r:id="rId36"/>
    <p:sldId id="380" r:id="rId37"/>
    <p:sldId id="264" r:id="rId38"/>
    <p:sldId id="381" r:id="rId39"/>
    <p:sldId id="267" r:id="rId40"/>
    <p:sldId id="382" r:id="rId41"/>
    <p:sldId id="268" r:id="rId42"/>
    <p:sldId id="383" r:id="rId43"/>
    <p:sldId id="272" r:id="rId44"/>
    <p:sldId id="273" r:id="rId45"/>
    <p:sldId id="269" r:id="rId46"/>
    <p:sldId id="384" r:id="rId47"/>
    <p:sldId id="270" r:id="rId48"/>
    <p:sldId id="385" r:id="rId49"/>
    <p:sldId id="271" r:id="rId50"/>
    <p:sldId id="386" r:id="rId51"/>
    <p:sldId id="274" r:id="rId52"/>
    <p:sldId id="387" r:id="rId53"/>
    <p:sldId id="360" r:id="rId54"/>
    <p:sldId id="276" r:id="rId55"/>
    <p:sldId id="388" r:id="rId56"/>
    <p:sldId id="278" r:id="rId57"/>
    <p:sldId id="389" r:id="rId58"/>
    <p:sldId id="361" r:id="rId59"/>
    <p:sldId id="279" r:id="rId60"/>
    <p:sldId id="390" r:id="rId61"/>
    <p:sldId id="362" r:id="rId62"/>
    <p:sldId id="280" r:id="rId63"/>
    <p:sldId id="391" r:id="rId64"/>
    <p:sldId id="281" r:id="rId65"/>
    <p:sldId id="282" r:id="rId66"/>
    <p:sldId id="392" r:id="rId67"/>
    <p:sldId id="283" r:id="rId68"/>
    <p:sldId id="393" r:id="rId69"/>
    <p:sldId id="284" r:id="rId70"/>
    <p:sldId id="285" r:id="rId71"/>
    <p:sldId id="394" r:id="rId72"/>
    <p:sldId id="287" r:id="rId73"/>
    <p:sldId id="288" r:id="rId74"/>
    <p:sldId id="395" r:id="rId75"/>
    <p:sldId id="289" r:id="rId76"/>
    <p:sldId id="396" r:id="rId77"/>
    <p:sldId id="290" r:id="rId78"/>
    <p:sldId id="291" r:id="rId79"/>
    <p:sldId id="293" r:id="rId80"/>
    <p:sldId id="397" r:id="rId81"/>
    <p:sldId id="292" r:id="rId82"/>
    <p:sldId id="294" r:id="rId83"/>
    <p:sldId id="295" r:id="rId84"/>
    <p:sldId id="364" r:id="rId85"/>
    <p:sldId id="297" r:id="rId86"/>
    <p:sldId id="398" r:id="rId87"/>
    <p:sldId id="298" r:id="rId88"/>
    <p:sldId id="399" r:id="rId89"/>
    <p:sldId id="400" r:id="rId90"/>
    <p:sldId id="299" r:id="rId91"/>
    <p:sldId id="365" r:id="rId92"/>
    <p:sldId id="301" r:id="rId93"/>
    <p:sldId id="302" r:id="rId94"/>
    <p:sldId id="401" r:id="rId95"/>
    <p:sldId id="303" r:id="rId96"/>
    <p:sldId id="402" r:id="rId97"/>
    <p:sldId id="304" r:id="rId98"/>
    <p:sldId id="403" r:id="rId99"/>
    <p:sldId id="306" r:id="rId100"/>
    <p:sldId id="404" r:id="rId101"/>
    <p:sldId id="307" r:id="rId102"/>
    <p:sldId id="308" r:id="rId103"/>
    <p:sldId id="405" r:id="rId104"/>
    <p:sldId id="309" r:id="rId105"/>
    <p:sldId id="310" r:id="rId106"/>
    <p:sldId id="311" r:id="rId107"/>
    <p:sldId id="406" r:id="rId108"/>
    <p:sldId id="312" r:id="rId109"/>
    <p:sldId id="407" r:id="rId110"/>
    <p:sldId id="316" r:id="rId111"/>
    <p:sldId id="313" r:id="rId112"/>
    <p:sldId id="366" r:id="rId113"/>
    <p:sldId id="314" r:id="rId114"/>
    <p:sldId id="322" r:id="rId115"/>
    <p:sldId id="408" r:id="rId116"/>
    <p:sldId id="368" r:id="rId117"/>
    <p:sldId id="323" r:id="rId118"/>
    <p:sldId id="409" r:id="rId119"/>
    <p:sldId id="370" r:id="rId120"/>
    <p:sldId id="325" r:id="rId121"/>
    <p:sldId id="410" r:id="rId122"/>
    <p:sldId id="321" r:id="rId123"/>
    <p:sldId id="328" r:id="rId124"/>
    <p:sldId id="329" r:id="rId125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E52A95-EBC5-4F8E-A503-17E7220F9443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4525C0E-C8E9-4D58-BEA7-2C3F3FDDEA57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Medeni Kanun’un Zilyetliğe Bağladığı Karineler</a:t>
          </a:r>
          <a:endParaRPr lang="tr-T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9BE33B-A9C8-47B2-9088-B62D20691E4D}" type="parTrans" cxnId="{DBEE9247-DB8C-43D4-8A11-747FB2FB4358}">
      <dgm:prSet/>
      <dgm:spPr/>
      <dgm:t>
        <a:bodyPr/>
        <a:lstStyle/>
        <a:p>
          <a:endParaRPr lang="tr-TR"/>
        </a:p>
      </dgm:t>
    </dgm:pt>
    <dgm:pt modelId="{89F5B254-8854-4FFB-96A4-37C57C76AC30}" type="sibTrans" cxnId="{DBEE9247-DB8C-43D4-8A11-747FB2FB4358}">
      <dgm:prSet/>
      <dgm:spPr/>
      <dgm:t>
        <a:bodyPr/>
        <a:lstStyle/>
        <a:p>
          <a:endParaRPr lang="tr-TR"/>
        </a:p>
      </dgm:t>
    </dgm:pt>
    <dgm:pt modelId="{6D2B4A7A-7C4B-4514-9A18-C8FF8AB92709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Mülkiyet Karinesi              (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985)</a:t>
          </a:r>
          <a:endParaRPr lang="tr-TR" sz="24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215164-4964-4A97-AE67-F5D22B22FA1C}" type="parTrans" cxnId="{1795EF5B-C3A1-4B70-AC20-E362220221BC}">
      <dgm:prSet/>
      <dgm:spPr/>
      <dgm:t>
        <a:bodyPr/>
        <a:lstStyle/>
        <a:p>
          <a:endParaRPr lang="tr-TR" sz="2000" b="1">
            <a:latin typeface="Times New Roman" pitchFamily="18" charset="0"/>
            <a:cs typeface="Times New Roman" pitchFamily="18" charset="0"/>
          </a:endParaRPr>
        </a:p>
      </dgm:t>
    </dgm:pt>
    <dgm:pt modelId="{1E923148-A843-4F12-BA37-0BFE1980179D}" type="sibTrans" cxnId="{1795EF5B-C3A1-4B70-AC20-E362220221BC}">
      <dgm:prSet/>
      <dgm:spPr/>
      <dgm:t>
        <a:bodyPr/>
        <a:lstStyle/>
        <a:p>
          <a:endParaRPr lang="tr-TR"/>
        </a:p>
      </dgm:t>
    </dgm:pt>
    <dgm:pt modelId="{ADF2FF20-F7A0-4F41-9E7F-08A6146B9719}">
      <dgm:prSet phldrT="[Metin]" custT="1"/>
      <dgm:spPr/>
      <dgm:t>
        <a:bodyPr/>
        <a:lstStyle/>
        <a:p>
          <a:r>
            <a:rPr lang="tr-TR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Başkasının Mülkiyet Karinesine Dayanma               (</a:t>
          </a:r>
          <a:r>
            <a:rPr lang="tr-TR" sz="2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986/f. 1)</a:t>
          </a:r>
          <a:endParaRPr lang="tr-TR" sz="22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CD9875-322E-4141-B6A1-AF4BC5C266D2}" type="parTrans" cxnId="{9A2D4DDA-3F2C-4AB0-A2BA-FB546CECFCEE}">
      <dgm:prSet/>
      <dgm:spPr/>
      <dgm:t>
        <a:bodyPr/>
        <a:lstStyle/>
        <a:p>
          <a:endParaRPr lang="tr-TR" sz="2000" b="1">
            <a:latin typeface="Times New Roman" pitchFamily="18" charset="0"/>
            <a:cs typeface="Times New Roman" pitchFamily="18" charset="0"/>
          </a:endParaRPr>
        </a:p>
      </dgm:t>
    </dgm:pt>
    <dgm:pt modelId="{F22E8A86-4DA0-4FD7-B721-0C0A1E11DD22}" type="sibTrans" cxnId="{9A2D4DDA-3F2C-4AB0-A2BA-FB546CECFCEE}">
      <dgm:prSet/>
      <dgm:spPr/>
      <dgm:t>
        <a:bodyPr/>
        <a:lstStyle/>
        <a:p>
          <a:endParaRPr lang="tr-TR"/>
        </a:p>
      </dgm:t>
    </dgm:pt>
    <dgm:pt modelId="{36E4D611-7B42-4B66-87E2-9D8C128C7611}">
      <dgm:prSet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Feri Zilyetlikte Karine                 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MK.m. 986/f. 2)</a:t>
          </a:r>
          <a:endParaRPr lang="tr-TR" sz="24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87430A-46D6-439B-9E22-8216C87ACFA6}" type="parTrans" cxnId="{FDA4896F-20DB-4405-A929-C1926A812049}">
      <dgm:prSet/>
      <dgm:spPr/>
      <dgm:t>
        <a:bodyPr/>
        <a:lstStyle/>
        <a:p>
          <a:endParaRPr lang="tr-TR" sz="2000" b="1">
            <a:latin typeface="Times New Roman" pitchFamily="18" charset="0"/>
            <a:cs typeface="Times New Roman" pitchFamily="18" charset="0"/>
          </a:endParaRPr>
        </a:p>
      </dgm:t>
    </dgm:pt>
    <dgm:pt modelId="{416EC3FC-8999-43F7-8D4B-A4B7A9B6DCE8}" type="sibTrans" cxnId="{FDA4896F-20DB-4405-A929-C1926A812049}">
      <dgm:prSet/>
      <dgm:spPr/>
      <dgm:t>
        <a:bodyPr/>
        <a:lstStyle/>
        <a:p>
          <a:endParaRPr lang="tr-TR"/>
        </a:p>
      </dgm:t>
    </dgm:pt>
    <dgm:pt modelId="{AEB4C00D-AA70-44E0-831C-D13553A006F4}" type="pres">
      <dgm:prSet presAssocID="{0EE52A95-EBC5-4F8E-A503-17E7220F944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A25CD9D-DD66-4217-837E-7AA813D98379}" type="pres">
      <dgm:prSet presAssocID="{0EE52A95-EBC5-4F8E-A503-17E7220F9443}" presName="hierFlow" presStyleCnt="0"/>
      <dgm:spPr/>
    </dgm:pt>
    <dgm:pt modelId="{FEDB65EC-A18D-45F0-ADC2-5BAF324A3EDB}" type="pres">
      <dgm:prSet presAssocID="{0EE52A95-EBC5-4F8E-A503-17E7220F944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43C3396-B08A-453D-B98E-B9BCC670ADCA}" type="pres">
      <dgm:prSet presAssocID="{14525C0E-C8E9-4D58-BEA7-2C3F3FDDEA57}" presName="Name14" presStyleCnt="0"/>
      <dgm:spPr/>
    </dgm:pt>
    <dgm:pt modelId="{B4765DEE-20BD-4673-9450-024CAE75ACDC}" type="pres">
      <dgm:prSet presAssocID="{14525C0E-C8E9-4D58-BEA7-2C3F3FDDEA57}" presName="level1Shape" presStyleLbl="node0" presStyleIdx="0" presStyleCnt="1" custScaleX="166649" custScaleY="1433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45B30B2-4B7A-470A-9E02-1457FF1F9000}" type="pres">
      <dgm:prSet presAssocID="{14525C0E-C8E9-4D58-BEA7-2C3F3FDDEA57}" presName="hierChild2" presStyleCnt="0"/>
      <dgm:spPr/>
    </dgm:pt>
    <dgm:pt modelId="{3584D8CB-89DD-4A04-80F4-C89E826D26F4}" type="pres">
      <dgm:prSet presAssocID="{36215164-4964-4A97-AE67-F5D22B22FA1C}" presName="Name19" presStyleLbl="parChTrans1D2" presStyleIdx="0" presStyleCnt="3"/>
      <dgm:spPr/>
      <dgm:t>
        <a:bodyPr/>
        <a:lstStyle/>
        <a:p>
          <a:endParaRPr lang="tr-TR"/>
        </a:p>
      </dgm:t>
    </dgm:pt>
    <dgm:pt modelId="{D147992A-A7BE-4F90-A0DF-2852C88AE720}" type="pres">
      <dgm:prSet presAssocID="{6D2B4A7A-7C4B-4514-9A18-C8FF8AB92709}" presName="Name21" presStyleCnt="0"/>
      <dgm:spPr/>
    </dgm:pt>
    <dgm:pt modelId="{4EFD69ED-B3F7-42E5-A865-34FB509F5938}" type="pres">
      <dgm:prSet presAssocID="{6D2B4A7A-7C4B-4514-9A18-C8FF8AB92709}" presName="level2Shape" presStyleLbl="node2" presStyleIdx="0" presStyleCnt="3" custLinFactNeighborX="-1531" custLinFactNeighborY="242"/>
      <dgm:spPr/>
      <dgm:t>
        <a:bodyPr/>
        <a:lstStyle/>
        <a:p>
          <a:endParaRPr lang="tr-TR"/>
        </a:p>
      </dgm:t>
    </dgm:pt>
    <dgm:pt modelId="{01D361B6-AA3D-4FF4-8773-0E714EE064BF}" type="pres">
      <dgm:prSet presAssocID="{6D2B4A7A-7C4B-4514-9A18-C8FF8AB92709}" presName="hierChild3" presStyleCnt="0"/>
      <dgm:spPr/>
    </dgm:pt>
    <dgm:pt modelId="{A22EF597-CEEC-4DF3-97FC-8BE1F4069E64}" type="pres">
      <dgm:prSet presAssocID="{37CD9875-322E-4141-B6A1-AF4BC5C266D2}" presName="Name19" presStyleLbl="parChTrans1D2" presStyleIdx="1" presStyleCnt="3"/>
      <dgm:spPr/>
      <dgm:t>
        <a:bodyPr/>
        <a:lstStyle/>
        <a:p>
          <a:endParaRPr lang="tr-TR"/>
        </a:p>
      </dgm:t>
    </dgm:pt>
    <dgm:pt modelId="{C8EF6226-C723-4D7B-B2F0-068FF0D86FE5}" type="pres">
      <dgm:prSet presAssocID="{ADF2FF20-F7A0-4F41-9E7F-08A6146B9719}" presName="Name21" presStyleCnt="0"/>
      <dgm:spPr/>
    </dgm:pt>
    <dgm:pt modelId="{41669E2D-1633-43FE-94CE-CF09ED01E83E}" type="pres">
      <dgm:prSet presAssocID="{ADF2FF20-F7A0-4F41-9E7F-08A6146B9719}" presName="level2Shape" presStyleLbl="node2" presStyleIdx="1" presStyleCnt="3" custLinFactNeighborX="3090" custLinFactNeighborY="3925"/>
      <dgm:spPr/>
      <dgm:t>
        <a:bodyPr/>
        <a:lstStyle/>
        <a:p>
          <a:endParaRPr lang="tr-TR"/>
        </a:p>
      </dgm:t>
    </dgm:pt>
    <dgm:pt modelId="{8CF50D46-5EF8-43E7-A048-E6F87885352A}" type="pres">
      <dgm:prSet presAssocID="{ADF2FF20-F7A0-4F41-9E7F-08A6146B9719}" presName="hierChild3" presStyleCnt="0"/>
      <dgm:spPr/>
    </dgm:pt>
    <dgm:pt modelId="{AFED71FA-E311-4702-B24B-C7138F5DBDD2}" type="pres">
      <dgm:prSet presAssocID="{E687430A-46D6-439B-9E22-8216C87ACFA6}" presName="Name19" presStyleLbl="parChTrans1D2" presStyleIdx="2" presStyleCnt="3"/>
      <dgm:spPr/>
      <dgm:t>
        <a:bodyPr/>
        <a:lstStyle/>
        <a:p>
          <a:endParaRPr lang="tr-TR"/>
        </a:p>
      </dgm:t>
    </dgm:pt>
    <dgm:pt modelId="{A4880AF3-776E-441F-9E70-10CA50D1B408}" type="pres">
      <dgm:prSet presAssocID="{36E4D611-7B42-4B66-87E2-9D8C128C7611}" presName="Name21" presStyleCnt="0"/>
      <dgm:spPr/>
    </dgm:pt>
    <dgm:pt modelId="{D75D74D2-79A6-45A6-B464-5E022D17404F}" type="pres">
      <dgm:prSet presAssocID="{36E4D611-7B42-4B66-87E2-9D8C128C7611}" presName="level2Shape" presStyleLbl="node2" presStyleIdx="2" presStyleCnt="3" custScaleX="108325" custLinFactNeighborX="-11825" custLinFactNeighborY="-1584"/>
      <dgm:spPr/>
      <dgm:t>
        <a:bodyPr/>
        <a:lstStyle/>
        <a:p>
          <a:endParaRPr lang="tr-TR"/>
        </a:p>
      </dgm:t>
    </dgm:pt>
    <dgm:pt modelId="{1BC914DB-26BC-4541-B9BA-DDBC5EC3EB9C}" type="pres">
      <dgm:prSet presAssocID="{36E4D611-7B42-4B66-87E2-9D8C128C7611}" presName="hierChild3" presStyleCnt="0"/>
      <dgm:spPr/>
    </dgm:pt>
    <dgm:pt modelId="{14B79318-93E1-41E8-8C47-A2EA6BCBD228}" type="pres">
      <dgm:prSet presAssocID="{0EE52A95-EBC5-4F8E-A503-17E7220F9443}" presName="bgShapesFlow" presStyleCnt="0"/>
      <dgm:spPr/>
    </dgm:pt>
  </dgm:ptLst>
  <dgm:cxnLst>
    <dgm:cxn modelId="{9A2D4DDA-3F2C-4AB0-A2BA-FB546CECFCEE}" srcId="{14525C0E-C8E9-4D58-BEA7-2C3F3FDDEA57}" destId="{ADF2FF20-F7A0-4F41-9E7F-08A6146B9719}" srcOrd="1" destOrd="0" parTransId="{37CD9875-322E-4141-B6A1-AF4BC5C266D2}" sibTransId="{F22E8A86-4DA0-4FD7-B721-0C0A1E11DD22}"/>
    <dgm:cxn modelId="{7CFBB50D-EF66-4357-94B2-4A6B7B7CC437}" type="presOf" srcId="{36215164-4964-4A97-AE67-F5D22B22FA1C}" destId="{3584D8CB-89DD-4A04-80F4-C89E826D26F4}" srcOrd="0" destOrd="0" presId="urn:microsoft.com/office/officeart/2005/8/layout/hierarchy6"/>
    <dgm:cxn modelId="{846FB9AE-644C-49E6-B07B-EFC0574CE4F0}" type="presOf" srcId="{ADF2FF20-F7A0-4F41-9E7F-08A6146B9719}" destId="{41669E2D-1633-43FE-94CE-CF09ED01E83E}" srcOrd="0" destOrd="0" presId="urn:microsoft.com/office/officeart/2005/8/layout/hierarchy6"/>
    <dgm:cxn modelId="{DBEE9247-DB8C-43D4-8A11-747FB2FB4358}" srcId="{0EE52A95-EBC5-4F8E-A503-17E7220F9443}" destId="{14525C0E-C8E9-4D58-BEA7-2C3F3FDDEA57}" srcOrd="0" destOrd="0" parTransId="{F19BE33B-A9C8-47B2-9088-B62D20691E4D}" sibTransId="{89F5B254-8854-4FFB-96A4-37C57C76AC30}"/>
    <dgm:cxn modelId="{3AA36749-409C-486D-98B6-9B5264554EAE}" type="presOf" srcId="{0EE52A95-EBC5-4F8E-A503-17E7220F9443}" destId="{AEB4C00D-AA70-44E0-831C-D13553A006F4}" srcOrd="0" destOrd="0" presId="urn:microsoft.com/office/officeart/2005/8/layout/hierarchy6"/>
    <dgm:cxn modelId="{94D22251-FFBD-47B7-90A2-8B47ED4EEC98}" type="presOf" srcId="{36E4D611-7B42-4B66-87E2-9D8C128C7611}" destId="{D75D74D2-79A6-45A6-B464-5E022D17404F}" srcOrd="0" destOrd="0" presId="urn:microsoft.com/office/officeart/2005/8/layout/hierarchy6"/>
    <dgm:cxn modelId="{1644C7BE-BB36-4371-8817-5306B26FEB23}" type="presOf" srcId="{E687430A-46D6-439B-9E22-8216C87ACFA6}" destId="{AFED71FA-E311-4702-B24B-C7138F5DBDD2}" srcOrd="0" destOrd="0" presId="urn:microsoft.com/office/officeart/2005/8/layout/hierarchy6"/>
    <dgm:cxn modelId="{FDA4896F-20DB-4405-A929-C1926A812049}" srcId="{14525C0E-C8E9-4D58-BEA7-2C3F3FDDEA57}" destId="{36E4D611-7B42-4B66-87E2-9D8C128C7611}" srcOrd="2" destOrd="0" parTransId="{E687430A-46D6-439B-9E22-8216C87ACFA6}" sibTransId="{416EC3FC-8999-43F7-8D4B-A4B7A9B6DCE8}"/>
    <dgm:cxn modelId="{1795EF5B-C3A1-4B70-AC20-E362220221BC}" srcId="{14525C0E-C8E9-4D58-BEA7-2C3F3FDDEA57}" destId="{6D2B4A7A-7C4B-4514-9A18-C8FF8AB92709}" srcOrd="0" destOrd="0" parTransId="{36215164-4964-4A97-AE67-F5D22B22FA1C}" sibTransId="{1E923148-A843-4F12-BA37-0BFE1980179D}"/>
    <dgm:cxn modelId="{4F37020B-F5BB-48D5-B270-C18D2BB87482}" type="presOf" srcId="{37CD9875-322E-4141-B6A1-AF4BC5C266D2}" destId="{A22EF597-CEEC-4DF3-97FC-8BE1F4069E64}" srcOrd="0" destOrd="0" presId="urn:microsoft.com/office/officeart/2005/8/layout/hierarchy6"/>
    <dgm:cxn modelId="{0FEC3580-7752-4E22-BA8C-40D6D543B87D}" type="presOf" srcId="{14525C0E-C8E9-4D58-BEA7-2C3F3FDDEA57}" destId="{B4765DEE-20BD-4673-9450-024CAE75ACDC}" srcOrd="0" destOrd="0" presId="urn:microsoft.com/office/officeart/2005/8/layout/hierarchy6"/>
    <dgm:cxn modelId="{AF418C55-B6BB-436A-BEF7-6F13E7CB2941}" type="presOf" srcId="{6D2B4A7A-7C4B-4514-9A18-C8FF8AB92709}" destId="{4EFD69ED-B3F7-42E5-A865-34FB509F5938}" srcOrd="0" destOrd="0" presId="urn:microsoft.com/office/officeart/2005/8/layout/hierarchy6"/>
    <dgm:cxn modelId="{2C8AB0B9-4B66-4520-8538-0F56BA74AD2C}" type="presParOf" srcId="{AEB4C00D-AA70-44E0-831C-D13553A006F4}" destId="{4A25CD9D-DD66-4217-837E-7AA813D98379}" srcOrd="0" destOrd="0" presId="urn:microsoft.com/office/officeart/2005/8/layout/hierarchy6"/>
    <dgm:cxn modelId="{1AD52D6C-678F-463D-BB18-052299B46AA1}" type="presParOf" srcId="{4A25CD9D-DD66-4217-837E-7AA813D98379}" destId="{FEDB65EC-A18D-45F0-ADC2-5BAF324A3EDB}" srcOrd="0" destOrd="0" presId="urn:microsoft.com/office/officeart/2005/8/layout/hierarchy6"/>
    <dgm:cxn modelId="{A65A3ED4-F501-40B3-A4C5-6DD2B2B13396}" type="presParOf" srcId="{FEDB65EC-A18D-45F0-ADC2-5BAF324A3EDB}" destId="{F43C3396-B08A-453D-B98E-B9BCC670ADCA}" srcOrd="0" destOrd="0" presId="urn:microsoft.com/office/officeart/2005/8/layout/hierarchy6"/>
    <dgm:cxn modelId="{FE82E188-13E9-42CC-BE06-FA940CCDFA1C}" type="presParOf" srcId="{F43C3396-B08A-453D-B98E-B9BCC670ADCA}" destId="{B4765DEE-20BD-4673-9450-024CAE75ACDC}" srcOrd="0" destOrd="0" presId="urn:microsoft.com/office/officeart/2005/8/layout/hierarchy6"/>
    <dgm:cxn modelId="{6053F3E7-735A-46F5-B1D8-E1DA7419AAC7}" type="presParOf" srcId="{F43C3396-B08A-453D-B98E-B9BCC670ADCA}" destId="{345B30B2-4B7A-470A-9E02-1457FF1F9000}" srcOrd="1" destOrd="0" presId="urn:microsoft.com/office/officeart/2005/8/layout/hierarchy6"/>
    <dgm:cxn modelId="{E62C9401-62DD-4CEF-8B36-DFB5C8D86051}" type="presParOf" srcId="{345B30B2-4B7A-470A-9E02-1457FF1F9000}" destId="{3584D8CB-89DD-4A04-80F4-C89E826D26F4}" srcOrd="0" destOrd="0" presId="urn:microsoft.com/office/officeart/2005/8/layout/hierarchy6"/>
    <dgm:cxn modelId="{2C3E0444-A0BF-427B-8638-75DA5DBE1BE9}" type="presParOf" srcId="{345B30B2-4B7A-470A-9E02-1457FF1F9000}" destId="{D147992A-A7BE-4F90-A0DF-2852C88AE720}" srcOrd="1" destOrd="0" presId="urn:microsoft.com/office/officeart/2005/8/layout/hierarchy6"/>
    <dgm:cxn modelId="{64D09BF0-7C19-41EB-9856-E2C418E2DF1A}" type="presParOf" srcId="{D147992A-A7BE-4F90-A0DF-2852C88AE720}" destId="{4EFD69ED-B3F7-42E5-A865-34FB509F5938}" srcOrd="0" destOrd="0" presId="urn:microsoft.com/office/officeart/2005/8/layout/hierarchy6"/>
    <dgm:cxn modelId="{35646A75-D056-49D0-97CE-CB6A125F2EF1}" type="presParOf" srcId="{D147992A-A7BE-4F90-A0DF-2852C88AE720}" destId="{01D361B6-AA3D-4FF4-8773-0E714EE064BF}" srcOrd="1" destOrd="0" presId="urn:microsoft.com/office/officeart/2005/8/layout/hierarchy6"/>
    <dgm:cxn modelId="{46A35B8B-4757-430D-BEB8-4CD1F7CB82E6}" type="presParOf" srcId="{345B30B2-4B7A-470A-9E02-1457FF1F9000}" destId="{A22EF597-CEEC-4DF3-97FC-8BE1F4069E64}" srcOrd="2" destOrd="0" presId="urn:microsoft.com/office/officeart/2005/8/layout/hierarchy6"/>
    <dgm:cxn modelId="{150C43ED-5356-43AA-BDE7-F3E0CBE3D42F}" type="presParOf" srcId="{345B30B2-4B7A-470A-9E02-1457FF1F9000}" destId="{C8EF6226-C723-4D7B-B2F0-068FF0D86FE5}" srcOrd="3" destOrd="0" presId="urn:microsoft.com/office/officeart/2005/8/layout/hierarchy6"/>
    <dgm:cxn modelId="{3D6B13FB-3BCB-482F-A284-C0BE6B64A2B2}" type="presParOf" srcId="{C8EF6226-C723-4D7B-B2F0-068FF0D86FE5}" destId="{41669E2D-1633-43FE-94CE-CF09ED01E83E}" srcOrd="0" destOrd="0" presId="urn:microsoft.com/office/officeart/2005/8/layout/hierarchy6"/>
    <dgm:cxn modelId="{116FB3D3-FB6E-4695-A37F-53D9C06E0F90}" type="presParOf" srcId="{C8EF6226-C723-4D7B-B2F0-068FF0D86FE5}" destId="{8CF50D46-5EF8-43E7-A048-E6F87885352A}" srcOrd="1" destOrd="0" presId="urn:microsoft.com/office/officeart/2005/8/layout/hierarchy6"/>
    <dgm:cxn modelId="{BBBB8418-91A6-4C4E-A3F4-1C4D6C847913}" type="presParOf" srcId="{345B30B2-4B7A-470A-9E02-1457FF1F9000}" destId="{AFED71FA-E311-4702-B24B-C7138F5DBDD2}" srcOrd="4" destOrd="0" presId="urn:microsoft.com/office/officeart/2005/8/layout/hierarchy6"/>
    <dgm:cxn modelId="{75A31EEC-6AA0-4B80-BF9A-A3CEFD0BD562}" type="presParOf" srcId="{345B30B2-4B7A-470A-9E02-1457FF1F9000}" destId="{A4880AF3-776E-441F-9E70-10CA50D1B408}" srcOrd="5" destOrd="0" presId="urn:microsoft.com/office/officeart/2005/8/layout/hierarchy6"/>
    <dgm:cxn modelId="{34017A85-1727-4BD7-B829-BCD3E7A4C8D1}" type="presParOf" srcId="{A4880AF3-776E-441F-9E70-10CA50D1B408}" destId="{D75D74D2-79A6-45A6-B464-5E022D17404F}" srcOrd="0" destOrd="0" presId="urn:microsoft.com/office/officeart/2005/8/layout/hierarchy6"/>
    <dgm:cxn modelId="{CFA793A9-15EB-453A-8344-15B0CFCD5264}" type="presParOf" srcId="{A4880AF3-776E-441F-9E70-10CA50D1B408}" destId="{1BC914DB-26BC-4541-B9BA-DDBC5EC3EB9C}" srcOrd="1" destOrd="0" presId="urn:microsoft.com/office/officeart/2005/8/layout/hierarchy6"/>
    <dgm:cxn modelId="{7C6E0628-4877-454F-A910-154C6672E2E7}" type="presParOf" srcId="{AEB4C00D-AA70-44E0-831C-D13553A006F4}" destId="{14B79318-93E1-41E8-8C47-A2EA6BCBD22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FD0BC7-CD4C-4B83-9E5C-F92F4FEC9BD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5BF4712-4204-43E4-A68C-1ABBDC76A722}">
      <dgm:prSet phldrT="[Metin]"/>
      <dgm:spPr/>
      <dgm:t>
        <a:bodyPr/>
        <a:lstStyle/>
        <a:p>
          <a:r>
            <a:rPr lang="tr-TR" b="0" dirty="0" smtClean="0">
              <a:latin typeface="Times New Roman" pitchFamily="18" charset="0"/>
              <a:cs typeface="Times New Roman" pitchFamily="18" charset="0"/>
            </a:rPr>
            <a:t>MK.                  m. 987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1C43F089-59BE-4BF7-92C3-43655BA9CF05}" type="parTrans" cxnId="{B81CFF68-4749-4986-B2E4-0E077FE5A388}">
      <dgm:prSet/>
      <dgm:spPr/>
      <dgm:t>
        <a:bodyPr/>
        <a:lstStyle/>
        <a:p>
          <a:endParaRPr lang="tr-TR"/>
        </a:p>
      </dgm:t>
    </dgm:pt>
    <dgm:pt modelId="{871FD93B-52FD-4212-8A32-F6633062FB6E}" type="sibTrans" cxnId="{B81CFF68-4749-4986-B2E4-0E077FE5A388}">
      <dgm:prSet/>
      <dgm:spPr/>
      <dgm:t>
        <a:bodyPr/>
        <a:lstStyle/>
        <a:p>
          <a:endParaRPr lang="tr-TR"/>
        </a:p>
      </dgm:t>
    </dgm:pt>
    <dgm:pt modelId="{819C3516-69E7-404E-9EE2-F995073082A6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Halihazır (Şimdiki) Zilyedin hak karinesine dayanan savunması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44F2A76C-A658-4DB1-B06C-81489D459C81}" type="parTrans" cxnId="{1DDA10CE-D67D-4090-ACC0-9171D3C70E20}">
      <dgm:prSet/>
      <dgm:spPr/>
      <dgm:t>
        <a:bodyPr/>
        <a:lstStyle/>
        <a:p>
          <a:endParaRPr lang="tr-TR"/>
        </a:p>
      </dgm:t>
    </dgm:pt>
    <dgm:pt modelId="{755FC030-01A7-402E-B8A3-FA423FA0592B}" type="sibTrans" cxnId="{1DDA10CE-D67D-4090-ACC0-9171D3C70E20}">
      <dgm:prSet/>
      <dgm:spPr/>
      <dgm:t>
        <a:bodyPr/>
        <a:lstStyle/>
        <a:p>
          <a:endParaRPr lang="tr-TR"/>
        </a:p>
      </dgm:t>
    </dgm:pt>
    <dgm:pt modelId="{597E798F-F031-4728-8BC5-364DB61C545E}">
      <dgm:prSet phldrT="[Metin]"/>
      <dgm:spPr/>
      <dgm:t>
        <a:bodyPr/>
        <a:lstStyle/>
        <a:p>
          <a:r>
            <a:rPr lang="tr-TR" b="0" dirty="0" smtClean="0">
              <a:latin typeface="Times New Roman" pitchFamily="18" charset="0"/>
              <a:cs typeface="Times New Roman" pitchFamily="18" charset="0"/>
            </a:rPr>
            <a:t>MK.                  m. 989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461E0D82-B2BD-48FC-8224-A4DF711C3413}" type="parTrans" cxnId="{AC39FA19-E46F-4CDD-8BD3-521B68246E1F}">
      <dgm:prSet/>
      <dgm:spPr/>
      <dgm:t>
        <a:bodyPr/>
        <a:lstStyle/>
        <a:p>
          <a:endParaRPr lang="tr-TR"/>
        </a:p>
      </dgm:t>
    </dgm:pt>
    <dgm:pt modelId="{F79320C8-99C9-4DDC-B826-826828FCEA06}" type="sibTrans" cxnId="{AC39FA19-E46F-4CDD-8BD3-521B68246E1F}">
      <dgm:prSet/>
      <dgm:spPr/>
      <dgm:t>
        <a:bodyPr/>
        <a:lstStyle/>
        <a:p>
          <a:endParaRPr lang="tr-TR"/>
        </a:p>
      </dgm:t>
    </dgm:pt>
    <dgm:pt modelId="{549AB208-31F3-4377-B7FC-08E6F077F375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Önceki Zilyedin hak karinesine dayanan talebi: Taşınır Davası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D63B32B4-5AB1-4400-8003-35096F0C11AB}" type="parTrans" cxnId="{5D6CFA9F-DD33-4E9C-8538-96F5D8422DA7}">
      <dgm:prSet/>
      <dgm:spPr/>
      <dgm:t>
        <a:bodyPr/>
        <a:lstStyle/>
        <a:p>
          <a:endParaRPr lang="tr-TR"/>
        </a:p>
      </dgm:t>
    </dgm:pt>
    <dgm:pt modelId="{98453026-4209-4DD1-8DCB-38D098E2FFCC}" type="sibTrans" cxnId="{5D6CFA9F-DD33-4E9C-8538-96F5D8422DA7}">
      <dgm:prSet/>
      <dgm:spPr/>
      <dgm:t>
        <a:bodyPr/>
        <a:lstStyle/>
        <a:p>
          <a:endParaRPr lang="tr-TR"/>
        </a:p>
      </dgm:t>
    </dgm:pt>
    <dgm:pt modelId="{67F9A5DD-781A-432C-AEAF-82F819AC8298}">
      <dgm:prSet phldrT="[Metin]"/>
      <dgm:spPr/>
      <dgm:t>
        <a:bodyPr/>
        <a:lstStyle/>
        <a:p>
          <a:r>
            <a:rPr lang="tr-TR" b="0" dirty="0" smtClean="0">
              <a:latin typeface="Times New Roman" pitchFamily="18" charset="0"/>
              <a:cs typeface="Times New Roman" pitchFamily="18" charset="0"/>
            </a:rPr>
            <a:t>MK.</a:t>
          </a:r>
        </a:p>
        <a:p>
          <a:r>
            <a:rPr lang="tr-TR" b="0" dirty="0" smtClean="0">
              <a:latin typeface="Times New Roman" pitchFamily="18" charset="0"/>
              <a:cs typeface="Times New Roman" pitchFamily="18" charset="0"/>
            </a:rPr>
            <a:t>m. 985, 988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4D700BA2-45E7-4CF8-8836-3DB20302DEF9}" type="parTrans" cxnId="{CDCA4E37-410F-4A6B-BE14-8126696662B5}">
      <dgm:prSet/>
      <dgm:spPr/>
      <dgm:t>
        <a:bodyPr/>
        <a:lstStyle/>
        <a:p>
          <a:endParaRPr lang="tr-TR"/>
        </a:p>
      </dgm:t>
    </dgm:pt>
    <dgm:pt modelId="{B20BD08A-BBCF-4D9D-A4C4-C999F26443EF}" type="sibTrans" cxnId="{CDCA4E37-410F-4A6B-BE14-8126696662B5}">
      <dgm:prSet/>
      <dgm:spPr/>
      <dgm:t>
        <a:bodyPr/>
        <a:lstStyle/>
        <a:p>
          <a:endParaRPr lang="tr-TR"/>
        </a:p>
      </dgm:t>
    </dgm:pt>
    <dgm:pt modelId="{5C6DD6F8-9A31-41CD-9C9A-5F41EB7691C2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Zilyetlik karinesine güvenerek kazanılan hakkın korunması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82FC2CEB-B9BC-4A72-A5C4-D56FFB0BE986}" type="parTrans" cxnId="{CFBE633A-03B5-42E0-B355-4497FA7E7417}">
      <dgm:prSet/>
      <dgm:spPr/>
      <dgm:t>
        <a:bodyPr/>
        <a:lstStyle/>
        <a:p>
          <a:endParaRPr lang="tr-TR"/>
        </a:p>
      </dgm:t>
    </dgm:pt>
    <dgm:pt modelId="{D34B83AC-6876-412E-8B0F-FDB02FE4DE04}" type="sibTrans" cxnId="{CFBE633A-03B5-42E0-B355-4497FA7E7417}">
      <dgm:prSet/>
      <dgm:spPr/>
      <dgm:t>
        <a:bodyPr/>
        <a:lstStyle/>
        <a:p>
          <a:endParaRPr lang="tr-TR"/>
        </a:p>
      </dgm:t>
    </dgm:pt>
    <dgm:pt modelId="{C5A60110-637B-4CF1-BB96-BE1A8616D67D}" type="pres">
      <dgm:prSet presAssocID="{E8FD0BC7-CD4C-4B83-9E5C-F92F4FEC9B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F3284CE-23B0-437D-A250-0F104F518223}" type="pres">
      <dgm:prSet presAssocID="{75BF4712-4204-43E4-A68C-1ABBDC76A722}" presName="linNode" presStyleCnt="0"/>
      <dgm:spPr/>
    </dgm:pt>
    <dgm:pt modelId="{3D33B169-E045-484F-9B21-D00112BAE856}" type="pres">
      <dgm:prSet presAssocID="{75BF4712-4204-43E4-A68C-1ABBDC76A722}" presName="parentText" presStyleLbl="node1" presStyleIdx="0" presStyleCnt="3" custScaleX="90972" custScaleY="7524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4BF917-A9D8-42DA-95AE-53084FFCEDAB}" type="pres">
      <dgm:prSet presAssocID="{75BF4712-4204-43E4-A68C-1ABBDC76A72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95F19D-71A4-4CB3-ACD4-0C104F33FF41}" type="pres">
      <dgm:prSet presAssocID="{871FD93B-52FD-4212-8A32-F6633062FB6E}" presName="sp" presStyleCnt="0"/>
      <dgm:spPr/>
    </dgm:pt>
    <dgm:pt modelId="{051C1EF4-0306-4F91-A91F-212FCF6837E7}" type="pres">
      <dgm:prSet presAssocID="{597E798F-F031-4728-8BC5-364DB61C545E}" presName="linNode" presStyleCnt="0"/>
      <dgm:spPr/>
    </dgm:pt>
    <dgm:pt modelId="{410BD80B-7F5E-460D-BDFE-CA71A4E8C780}" type="pres">
      <dgm:prSet presAssocID="{597E798F-F031-4728-8BC5-364DB61C545E}" presName="parentText" presStyleLbl="node1" presStyleIdx="1" presStyleCnt="3" custScaleX="90972" custScaleY="6628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493F50-C817-4BED-AA60-523AF9A94189}" type="pres">
      <dgm:prSet presAssocID="{597E798F-F031-4728-8BC5-364DB61C545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05220F-8D18-4550-8B92-CDB819350D0B}" type="pres">
      <dgm:prSet presAssocID="{F79320C8-99C9-4DDC-B826-826828FCEA06}" presName="sp" presStyleCnt="0"/>
      <dgm:spPr/>
    </dgm:pt>
    <dgm:pt modelId="{80671FFA-7C9B-437F-92A3-3DBF508FD8B9}" type="pres">
      <dgm:prSet presAssocID="{67F9A5DD-781A-432C-AEAF-82F819AC8298}" presName="linNode" presStyleCnt="0"/>
      <dgm:spPr/>
    </dgm:pt>
    <dgm:pt modelId="{712D9AD4-DD6E-4FF5-8E1E-50F2747F3433}" type="pres">
      <dgm:prSet presAssocID="{67F9A5DD-781A-432C-AEAF-82F819AC8298}" presName="parentText" presStyleLbl="node1" presStyleIdx="2" presStyleCnt="3" custScaleX="88080" custScaleY="68410" custLinFactNeighborX="17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27648C-1F4E-4F3A-8CCD-2B90A01EDD52}" type="pres">
      <dgm:prSet presAssocID="{67F9A5DD-781A-432C-AEAF-82F819AC829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73EAEC-BE7E-4945-8BD8-57FF1B30423E}" type="presOf" srcId="{75BF4712-4204-43E4-A68C-1ABBDC76A722}" destId="{3D33B169-E045-484F-9B21-D00112BAE856}" srcOrd="0" destOrd="0" presId="urn:microsoft.com/office/officeart/2005/8/layout/vList5"/>
    <dgm:cxn modelId="{D2F533F9-F314-4DB9-B8B8-9AFDB415E84F}" type="presOf" srcId="{597E798F-F031-4728-8BC5-364DB61C545E}" destId="{410BD80B-7F5E-460D-BDFE-CA71A4E8C780}" srcOrd="0" destOrd="0" presId="urn:microsoft.com/office/officeart/2005/8/layout/vList5"/>
    <dgm:cxn modelId="{67BB71B3-6622-414E-B4CD-D1FD8AE2E625}" type="presOf" srcId="{E8FD0BC7-CD4C-4B83-9E5C-F92F4FEC9BD9}" destId="{C5A60110-637B-4CF1-BB96-BE1A8616D67D}" srcOrd="0" destOrd="0" presId="urn:microsoft.com/office/officeart/2005/8/layout/vList5"/>
    <dgm:cxn modelId="{AC39FA19-E46F-4CDD-8BD3-521B68246E1F}" srcId="{E8FD0BC7-CD4C-4B83-9E5C-F92F4FEC9BD9}" destId="{597E798F-F031-4728-8BC5-364DB61C545E}" srcOrd="1" destOrd="0" parTransId="{461E0D82-B2BD-48FC-8224-A4DF711C3413}" sibTransId="{F79320C8-99C9-4DDC-B826-826828FCEA06}"/>
    <dgm:cxn modelId="{C2325951-EAAF-4745-8492-DC97922F2569}" type="presOf" srcId="{819C3516-69E7-404E-9EE2-F995073082A6}" destId="{854BF917-A9D8-42DA-95AE-53084FFCEDAB}" srcOrd="0" destOrd="0" presId="urn:microsoft.com/office/officeart/2005/8/layout/vList5"/>
    <dgm:cxn modelId="{CDCA4E37-410F-4A6B-BE14-8126696662B5}" srcId="{E8FD0BC7-CD4C-4B83-9E5C-F92F4FEC9BD9}" destId="{67F9A5DD-781A-432C-AEAF-82F819AC8298}" srcOrd="2" destOrd="0" parTransId="{4D700BA2-45E7-4CF8-8836-3DB20302DEF9}" sibTransId="{B20BD08A-BBCF-4D9D-A4C4-C999F26443EF}"/>
    <dgm:cxn modelId="{B5407E82-BB1C-45FD-B863-081355BE1B08}" type="presOf" srcId="{67F9A5DD-781A-432C-AEAF-82F819AC8298}" destId="{712D9AD4-DD6E-4FF5-8E1E-50F2747F3433}" srcOrd="0" destOrd="0" presId="urn:microsoft.com/office/officeart/2005/8/layout/vList5"/>
    <dgm:cxn modelId="{E2A1388C-1E44-455E-8A76-47FC1EA3DBB5}" type="presOf" srcId="{549AB208-31F3-4377-B7FC-08E6F077F375}" destId="{FB493F50-C817-4BED-AA60-523AF9A94189}" srcOrd="0" destOrd="0" presId="urn:microsoft.com/office/officeart/2005/8/layout/vList5"/>
    <dgm:cxn modelId="{5D6CFA9F-DD33-4E9C-8538-96F5D8422DA7}" srcId="{597E798F-F031-4728-8BC5-364DB61C545E}" destId="{549AB208-31F3-4377-B7FC-08E6F077F375}" srcOrd="0" destOrd="0" parTransId="{D63B32B4-5AB1-4400-8003-35096F0C11AB}" sibTransId="{98453026-4209-4DD1-8DCB-38D098E2FFCC}"/>
    <dgm:cxn modelId="{CFBE633A-03B5-42E0-B355-4497FA7E7417}" srcId="{67F9A5DD-781A-432C-AEAF-82F819AC8298}" destId="{5C6DD6F8-9A31-41CD-9C9A-5F41EB7691C2}" srcOrd="0" destOrd="0" parTransId="{82FC2CEB-B9BC-4A72-A5C4-D56FFB0BE986}" sibTransId="{D34B83AC-6876-412E-8B0F-FDB02FE4DE04}"/>
    <dgm:cxn modelId="{1DDA10CE-D67D-4090-ACC0-9171D3C70E20}" srcId="{75BF4712-4204-43E4-A68C-1ABBDC76A722}" destId="{819C3516-69E7-404E-9EE2-F995073082A6}" srcOrd="0" destOrd="0" parTransId="{44F2A76C-A658-4DB1-B06C-81489D459C81}" sibTransId="{755FC030-01A7-402E-B8A3-FA423FA0592B}"/>
    <dgm:cxn modelId="{664E2E78-C17F-4892-9C80-3B0D24D986DE}" type="presOf" srcId="{5C6DD6F8-9A31-41CD-9C9A-5F41EB7691C2}" destId="{5227648C-1F4E-4F3A-8CCD-2B90A01EDD52}" srcOrd="0" destOrd="0" presId="urn:microsoft.com/office/officeart/2005/8/layout/vList5"/>
    <dgm:cxn modelId="{B81CFF68-4749-4986-B2E4-0E077FE5A388}" srcId="{E8FD0BC7-CD4C-4B83-9E5C-F92F4FEC9BD9}" destId="{75BF4712-4204-43E4-A68C-1ABBDC76A722}" srcOrd="0" destOrd="0" parTransId="{1C43F089-59BE-4BF7-92C3-43655BA9CF05}" sibTransId="{871FD93B-52FD-4212-8A32-F6633062FB6E}"/>
    <dgm:cxn modelId="{A178923E-EEBA-430B-BC59-E99B76042B41}" type="presParOf" srcId="{C5A60110-637B-4CF1-BB96-BE1A8616D67D}" destId="{BF3284CE-23B0-437D-A250-0F104F518223}" srcOrd="0" destOrd="0" presId="urn:microsoft.com/office/officeart/2005/8/layout/vList5"/>
    <dgm:cxn modelId="{D898CDA2-3E25-42CF-8E48-15E8190260CF}" type="presParOf" srcId="{BF3284CE-23B0-437D-A250-0F104F518223}" destId="{3D33B169-E045-484F-9B21-D00112BAE856}" srcOrd="0" destOrd="0" presId="urn:microsoft.com/office/officeart/2005/8/layout/vList5"/>
    <dgm:cxn modelId="{785C4C8C-9D3E-453C-BEC3-F429AD650BAA}" type="presParOf" srcId="{BF3284CE-23B0-437D-A250-0F104F518223}" destId="{854BF917-A9D8-42DA-95AE-53084FFCEDAB}" srcOrd="1" destOrd="0" presId="urn:microsoft.com/office/officeart/2005/8/layout/vList5"/>
    <dgm:cxn modelId="{7FF584E8-049A-4146-96F8-E9CC48987A41}" type="presParOf" srcId="{C5A60110-637B-4CF1-BB96-BE1A8616D67D}" destId="{4795F19D-71A4-4CB3-ACD4-0C104F33FF41}" srcOrd="1" destOrd="0" presId="urn:microsoft.com/office/officeart/2005/8/layout/vList5"/>
    <dgm:cxn modelId="{1C9F8540-949A-4638-8AE1-47B6962484BC}" type="presParOf" srcId="{C5A60110-637B-4CF1-BB96-BE1A8616D67D}" destId="{051C1EF4-0306-4F91-A91F-212FCF6837E7}" srcOrd="2" destOrd="0" presId="urn:microsoft.com/office/officeart/2005/8/layout/vList5"/>
    <dgm:cxn modelId="{AD64785C-5627-4494-9281-BDD1042D484A}" type="presParOf" srcId="{051C1EF4-0306-4F91-A91F-212FCF6837E7}" destId="{410BD80B-7F5E-460D-BDFE-CA71A4E8C780}" srcOrd="0" destOrd="0" presId="urn:microsoft.com/office/officeart/2005/8/layout/vList5"/>
    <dgm:cxn modelId="{F30AF6A2-E25D-4799-A9DC-63E3BA513FB1}" type="presParOf" srcId="{051C1EF4-0306-4F91-A91F-212FCF6837E7}" destId="{FB493F50-C817-4BED-AA60-523AF9A94189}" srcOrd="1" destOrd="0" presId="urn:microsoft.com/office/officeart/2005/8/layout/vList5"/>
    <dgm:cxn modelId="{89AB832B-6796-4219-92C5-5E3032D35E35}" type="presParOf" srcId="{C5A60110-637B-4CF1-BB96-BE1A8616D67D}" destId="{1505220F-8D18-4550-8B92-CDB819350D0B}" srcOrd="3" destOrd="0" presId="urn:microsoft.com/office/officeart/2005/8/layout/vList5"/>
    <dgm:cxn modelId="{E461B52D-CB60-4228-ADFE-3AA104263824}" type="presParOf" srcId="{C5A60110-637B-4CF1-BB96-BE1A8616D67D}" destId="{80671FFA-7C9B-437F-92A3-3DBF508FD8B9}" srcOrd="4" destOrd="0" presId="urn:microsoft.com/office/officeart/2005/8/layout/vList5"/>
    <dgm:cxn modelId="{78497940-0C41-450C-B492-0A9AB0809D5A}" type="presParOf" srcId="{80671FFA-7C9B-437F-92A3-3DBF508FD8B9}" destId="{712D9AD4-DD6E-4FF5-8E1E-50F2747F3433}" srcOrd="0" destOrd="0" presId="urn:microsoft.com/office/officeart/2005/8/layout/vList5"/>
    <dgm:cxn modelId="{0C0319A2-CEE3-4D9F-9A3E-0771BB96F6B3}" type="presParOf" srcId="{80671FFA-7C9B-437F-92A3-3DBF508FD8B9}" destId="{5227648C-1F4E-4F3A-8CCD-2B90A01EDD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BDDAE-B751-4C27-941D-BFD1F040D00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A59A16A-5B4B-4465-800C-4186B37EAA4F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</a:rPr>
            <a:t>Taşınır Davasının Şartları</a:t>
          </a:r>
        </a:p>
      </dgm:t>
    </dgm:pt>
    <dgm:pt modelId="{5889123B-C1B7-4588-8E4B-75F512B673F0}" type="parTrans" cxnId="{A7F1FFCC-856C-4AA3-A9DC-D8AC57263870}">
      <dgm:prSet/>
      <dgm:spPr/>
      <dgm:t>
        <a:bodyPr/>
        <a:lstStyle/>
        <a:p>
          <a:endParaRPr lang="tr-TR"/>
        </a:p>
      </dgm:t>
    </dgm:pt>
    <dgm:pt modelId="{2D3A8C3F-AB43-4FB9-B020-EA752128CF41}" type="sibTrans" cxnId="{A7F1FFCC-856C-4AA3-A9DC-D8AC57263870}">
      <dgm:prSet/>
      <dgm:spPr/>
      <dgm:t>
        <a:bodyPr/>
        <a:lstStyle/>
        <a:p>
          <a:endParaRPr lang="tr-TR"/>
        </a:p>
      </dgm:t>
    </dgm:pt>
    <dgm:pt modelId="{96DC7BF7-6E01-4EE9-A80A-CB65DE2AAD78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</a:rPr>
            <a:t>Zilyetliğin Zilyedin İradesi Dışında Sona Erdirilmiş Olması</a:t>
          </a:r>
        </a:p>
      </dgm:t>
    </dgm:pt>
    <dgm:pt modelId="{13AAB1B3-E025-4AC9-8EFD-CBE32DE76AEC}" type="parTrans" cxnId="{A5745AE0-05E4-4061-AA49-7D67A0A52438}">
      <dgm:prSet/>
      <dgm:spPr/>
      <dgm:t>
        <a:bodyPr/>
        <a:lstStyle/>
        <a:p>
          <a:endParaRPr lang="tr-TR"/>
        </a:p>
      </dgm:t>
    </dgm:pt>
    <dgm:pt modelId="{493790B8-8F44-4479-B479-ACD3FB2A0D4B}" type="sibTrans" cxnId="{A5745AE0-05E4-4061-AA49-7D67A0A52438}">
      <dgm:prSet/>
      <dgm:spPr/>
      <dgm:t>
        <a:bodyPr/>
        <a:lstStyle/>
        <a:p>
          <a:endParaRPr lang="tr-TR"/>
        </a:p>
      </dgm:t>
    </dgm:pt>
    <dgm:pt modelId="{66993761-9918-4684-942F-15AC8729B142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</a:rPr>
            <a:t>Şimdiki Zilyedin Ediniminin Korunmamış Olması</a:t>
          </a:r>
        </a:p>
      </dgm:t>
    </dgm:pt>
    <dgm:pt modelId="{9F0E9DF0-2470-4B45-AA8B-89E07B0F2BC5}" type="parTrans" cxnId="{5DF8486C-4622-4538-AE13-64BF9CD2CBB4}">
      <dgm:prSet/>
      <dgm:spPr/>
      <dgm:t>
        <a:bodyPr/>
        <a:lstStyle/>
        <a:p>
          <a:endParaRPr lang="tr-TR"/>
        </a:p>
      </dgm:t>
    </dgm:pt>
    <dgm:pt modelId="{602A35EB-F8DE-4C0B-8B03-9CDE47D14B57}" type="sibTrans" cxnId="{5DF8486C-4622-4538-AE13-64BF9CD2CBB4}">
      <dgm:prSet/>
      <dgm:spPr/>
      <dgm:t>
        <a:bodyPr/>
        <a:lstStyle/>
        <a:p>
          <a:endParaRPr lang="tr-TR"/>
        </a:p>
      </dgm:t>
    </dgm:pt>
    <dgm:pt modelId="{3A69EC8E-9223-42FF-ADB8-07AEDD9ED3FE}">
      <dgm:prSet phldrT="[Metin]"/>
      <dgm:spPr/>
      <dgm:t>
        <a:bodyPr/>
        <a:lstStyle/>
        <a:p>
          <a:r>
            <a:rPr lang="tr-TR" dirty="0">
              <a:solidFill>
                <a:schemeClr val="tx1"/>
              </a:solidFill>
            </a:rPr>
            <a:t>Şimdiki Zilyedin Üstün Hak Karinesinin Çürütülmesi </a:t>
          </a:r>
        </a:p>
      </dgm:t>
    </dgm:pt>
    <dgm:pt modelId="{324698F0-C136-4D22-8F0D-92F7CBCB0557}" type="parTrans" cxnId="{1F5DB475-2FFD-4D7F-B95F-DDCBB694139A}">
      <dgm:prSet/>
      <dgm:spPr/>
      <dgm:t>
        <a:bodyPr/>
        <a:lstStyle/>
        <a:p>
          <a:endParaRPr lang="tr-TR"/>
        </a:p>
      </dgm:t>
    </dgm:pt>
    <dgm:pt modelId="{F0C71AEF-482D-4242-AD93-2148CF6A9341}" type="sibTrans" cxnId="{1F5DB475-2FFD-4D7F-B95F-DDCBB694139A}">
      <dgm:prSet/>
      <dgm:spPr/>
      <dgm:t>
        <a:bodyPr/>
        <a:lstStyle/>
        <a:p>
          <a:endParaRPr lang="tr-TR"/>
        </a:p>
      </dgm:t>
    </dgm:pt>
    <dgm:pt modelId="{0C9D5DCF-0FFC-497E-9B73-4BE84CF5471D}">
      <dgm:prSet/>
      <dgm:spPr/>
      <dgm:t>
        <a:bodyPr/>
        <a:lstStyle/>
        <a:p>
          <a:r>
            <a:rPr lang="tr-TR" dirty="0"/>
            <a:t>*</a:t>
          </a:r>
          <a:r>
            <a:rPr lang="tr-TR" dirty="0">
              <a:solidFill>
                <a:schemeClr val="tx1"/>
              </a:solidFill>
            </a:rPr>
            <a:t>Şimdiki Zilyedin zilyetliği </a:t>
          </a:r>
          <a:r>
            <a:rPr lang="tr-TR" dirty="0" err="1">
              <a:solidFill>
                <a:schemeClr val="tx1"/>
              </a:solidFill>
            </a:rPr>
            <a:t>iyiniyetle</a:t>
          </a:r>
          <a:r>
            <a:rPr lang="tr-TR" dirty="0">
              <a:solidFill>
                <a:schemeClr val="tx1"/>
              </a:solidFill>
            </a:rPr>
            <a:t> edinmemiş olması</a:t>
          </a:r>
        </a:p>
      </dgm:t>
    </dgm:pt>
    <dgm:pt modelId="{83C85C83-86ED-4B6B-96EC-C46707A7851C}" type="parTrans" cxnId="{539F3D63-5448-400C-985C-00F0CDDB6C45}">
      <dgm:prSet/>
      <dgm:spPr/>
      <dgm:t>
        <a:bodyPr/>
        <a:lstStyle/>
        <a:p>
          <a:endParaRPr lang="tr-TR"/>
        </a:p>
      </dgm:t>
    </dgm:pt>
    <dgm:pt modelId="{EB72BF84-A54E-489A-BF70-3E12A1443BBB}" type="sibTrans" cxnId="{539F3D63-5448-400C-985C-00F0CDDB6C45}">
      <dgm:prSet/>
      <dgm:spPr/>
      <dgm:t>
        <a:bodyPr/>
        <a:lstStyle/>
        <a:p>
          <a:endParaRPr lang="tr-TR"/>
        </a:p>
      </dgm:t>
    </dgm:pt>
    <dgm:pt modelId="{C4A88064-B8E7-4B52-942C-0E8EFBCB01C3}">
      <dgm:prSet/>
      <dgm:spPr/>
      <dgm:t>
        <a:bodyPr/>
        <a:lstStyle/>
        <a:p>
          <a:r>
            <a:rPr lang="tr-TR" dirty="0"/>
            <a:t>*</a:t>
          </a:r>
          <a:r>
            <a:rPr lang="tr-TR" dirty="0">
              <a:solidFill>
                <a:schemeClr val="tx1"/>
              </a:solidFill>
            </a:rPr>
            <a:t>Malın Önceki Zilyedin İradesi Dışında Elinden Çıkmış Olması</a:t>
          </a:r>
        </a:p>
      </dgm:t>
    </dgm:pt>
    <dgm:pt modelId="{E370835C-F783-4FF8-BAA7-DE7F2C249072}" type="parTrans" cxnId="{F2C1ABA0-3E02-4204-B0FE-A3792A8B4037}">
      <dgm:prSet/>
      <dgm:spPr/>
      <dgm:t>
        <a:bodyPr/>
        <a:lstStyle/>
        <a:p>
          <a:endParaRPr lang="tr-TR"/>
        </a:p>
      </dgm:t>
    </dgm:pt>
    <dgm:pt modelId="{222E0F27-826E-4C6D-A021-983DFE45F0F4}" type="sibTrans" cxnId="{F2C1ABA0-3E02-4204-B0FE-A3792A8B4037}">
      <dgm:prSet/>
      <dgm:spPr/>
      <dgm:t>
        <a:bodyPr/>
        <a:lstStyle/>
        <a:p>
          <a:endParaRPr lang="tr-TR"/>
        </a:p>
      </dgm:t>
    </dgm:pt>
    <dgm:pt modelId="{7D4AE614-75B8-4DAC-A540-6C0DC7CE30A3}" type="pres">
      <dgm:prSet presAssocID="{E31BDDAE-B751-4C27-941D-BFD1F040D00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63197E-4919-4E0F-9321-C3973AEE45F7}" type="pres">
      <dgm:prSet presAssocID="{FA59A16A-5B4B-4465-800C-4186B37EAA4F}" presName="root1" presStyleCnt="0"/>
      <dgm:spPr/>
    </dgm:pt>
    <dgm:pt modelId="{6434427E-C3C0-409B-942E-63D7DC321E44}" type="pres">
      <dgm:prSet presAssocID="{FA59A16A-5B4B-4465-800C-4186B37EAA4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9854A3-810E-4694-9630-62D4558F4A4F}" type="pres">
      <dgm:prSet presAssocID="{FA59A16A-5B4B-4465-800C-4186B37EAA4F}" presName="level2hierChild" presStyleCnt="0"/>
      <dgm:spPr/>
    </dgm:pt>
    <dgm:pt modelId="{55993041-A5E5-4564-A06B-97EA348151AF}" type="pres">
      <dgm:prSet presAssocID="{13AAB1B3-E025-4AC9-8EFD-CBE32DE76AEC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F223D911-6D8D-4BF8-9842-0571A0D8CCB3}" type="pres">
      <dgm:prSet presAssocID="{13AAB1B3-E025-4AC9-8EFD-CBE32DE76AEC}" presName="connTx" presStyleLbl="parChTrans1D2" presStyleIdx="0" presStyleCnt="3"/>
      <dgm:spPr/>
      <dgm:t>
        <a:bodyPr/>
        <a:lstStyle/>
        <a:p>
          <a:endParaRPr lang="tr-TR"/>
        </a:p>
      </dgm:t>
    </dgm:pt>
    <dgm:pt modelId="{730F5F51-C1AC-419B-95CA-7054A42B6B66}" type="pres">
      <dgm:prSet presAssocID="{96DC7BF7-6E01-4EE9-A80A-CB65DE2AAD78}" presName="root2" presStyleCnt="0"/>
      <dgm:spPr/>
    </dgm:pt>
    <dgm:pt modelId="{C9DCEABD-E93E-45CD-8A6D-49028F6216D5}" type="pres">
      <dgm:prSet presAssocID="{96DC7BF7-6E01-4EE9-A80A-CB65DE2AAD78}" presName="LevelTwoTextNode" presStyleLbl="node2" presStyleIdx="0" presStyleCnt="3" custLinFactNeighborX="1900" custLinFactNeighborY="-155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F25239-BEF1-4D81-A4C7-90895DF59ECC}" type="pres">
      <dgm:prSet presAssocID="{96DC7BF7-6E01-4EE9-A80A-CB65DE2AAD78}" presName="level3hierChild" presStyleCnt="0"/>
      <dgm:spPr/>
    </dgm:pt>
    <dgm:pt modelId="{9DF837D1-E099-44B6-B051-445E20F0221E}" type="pres">
      <dgm:prSet presAssocID="{9F0E9DF0-2470-4B45-AA8B-89E07B0F2BC5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9FFDF06C-C806-42F1-A75E-20E0DE819FD7}" type="pres">
      <dgm:prSet presAssocID="{9F0E9DF0-2470-4B45-AA8B-89E07B0F2BC5}" presName="connTx" presStyleLbl="parChTrans1D2" presStyleIdx="1" presStyleCnt="3"/>
      <dgm:spPr/>
      <dgm:t>
        <a:bodyPr/>
        <a:lstStyle/>
        <a:p>
          <a:endParaRPr lang="tr-TR"/>
        </a:p>
      </dgm:t>
    </dgm:pt>
    <dgm:pt modelId="{937C530B-AF0C-47B2-A2AF-874C8D19D835}" type="pres">
      <dgm:prSet presAssocID="{66993761-9918-4684-942F-15AC8729B142}" presName="root2" presStyleCnt="0"/>
      <dgm:spPr/>
    </dgm:pt>
    <dgm:pt modelId="{F3E6CAD1-C489-463E-8C47-E71ECB4FD9D3}" type="pres">
      <dgm:prSet presAssocID="{66993761-9918-4684-942F-15AC8729B14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0492BD-90C6-42E1-9FBC-256A11754209}" type="pres">
      <dgm:prSet presAssocID="{66993761-9918-4684-942F-15AC8729B142}" presName="level3hierChild" presStyleCnt="0"/>
      <dgm:spPr/>
    </dgm:pt>
    <dgm:pt modelId="{2D305527-CA0E-4C56-B9E2-8D6261CE1790}" type="pres">
      <dgm:prSet presAssocID="{324698F0-C136-4D22-8F0D-92F7CBCB0557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19383AEC-E9CF-41F4-9B30-B96529EA0E97}" type="pres">
      <dgm:prSet presAssocID="{324698F0-C136-4D22-8F0D-92F7CBCB0557}" presName="connTx" presStyleLbl="parChTrans1D2" presStyleIdx="2" presStyleCnt="3"/>
      <dgm:spPr/>
      <dgm:t>
        <a:bodyPr/>
        <a:lstStyle/>
        <a:p>
          <a:endParaRPr lang="tr-TR"/>
        </a:p>
      </dgm:t>
    </dgm:pt>
    <dgm:pt modelId="{B86BC841-1620-4361-A1FD-7828453C43F3}" type="pres">
      <dgm:prSet presAssocID="{3A69EC8E-9223-42FF-ADB8-07AEDD9ED3FE}" presName="root2" presStyleCnt="0"/>
      <dgm:spPr/>
    </dgm:pt>
    <dgm:pt modelId="{CACEB7E7-FE6D-4B1A-A1C2-86A79C979D5C}" type="pres">
      <dgm:prSet presAssocID="{3A69EC8E-9223-42FF-ADB8-07AEDD9ED3F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15852C1-F9C8-44CF-9EAA-57269231A240}" type="pres">
      <dgm:prSet presAssocID="{3A69EC8E-9223-42FF-ADB8-07AEDD9ED3FE}" presName="level3hierChild" presStyleCnt="0"/>
      <dgm:spPr/>
    </dgm:pt>
    <dgm:pt modelId="{291F1483-F381-4248-81D4-94BF158791E1}" type="pres">
      <dgm:prSet presAssocID="{83C85C83-86ED-4B6B-96EC-C46707A7851C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0A5D7907-7E0B-4080-ACD5-0DF39CA18D14}" type="pres">
      <dgm:prSet presAssocID="{83C85C83-86ED-4B6B-96EC-C46707A7851C}" presName="connTx" presStyleLbl="parChTrans1D3" presStyleIdx="0" presStyleCnt="2"/>
      <dgm:spPr/>
      <dgm:t>
        <a:bodyPr/>
        <a:lstStyle/>
        <a:p>
          <a:endParaRPr lang="tr-TR"/>
        </a:p>
      </dgm:t>
    </dgm:pt>
    <dgm:pt modelId="{4B138E09-CE54-4355-872B-8858D54E7D74}" type="pres">
      <dgm:prSet presAssocID="{0C9D5DCF-0FFC-497E-9B73-4BE84CF5471D}" presName="root2" presStyleCnt="0"/>
      <dgm:spPr/>
    </dgm:pt>
    <dgm:pt modelId="{6695AEBF-04B6-4CF7-A9C3-12846FE7466A}" type="pres">
      <dgm:prSet presAssocID="{0C9D5DCF-0FFC-497E-9B73-4BE84CF5471D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5916FD-E348-4A88-AF1E-FB864F813503}" type="pres">
      <dgm:prSet presAssocID="{0C9D5DCF-0FFC-497E-9B73-4BE84CF5471D}" presName="level3hierChild" presStyleCnt="0"/>
      <dgm:spPr/>
    </dgm:pt>
    <dgm:pt modelId="{D4F3A6D1-31C5-4AF0-A04D-CD5D012A75E8}" type="pres">
      <dgm:prSet presAssocID="{E370835C-F783-4FF8-BAA7-DE7F2C249072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C0D59E74-27A3-4E4F-9FE1-4E16D8064EAC}" type="pres">
      <dgm:prSet presAssocID="{E370835C-F783-4FF8-BAA7-DE7F2C249072}" presName="connTx" presStyleLbl="parChTrans1D3" presStyleIdx="1" presStyleCnt="2"/>
      <dgm:spPr/>
      <dgm:t>
        <a:bodyPr/>
        <a:lstStyle/>
        <a:p>
          <a:endParaRPr lang="tr-TR"/>
        </a:p>
      </dgm:t>
    </dgm:pt>
    <dgm:pt modelId="{45237930-AE74-4EFB-9DFE-4E8CA600C1C7}" type="pres">
      <dgm:prSet presAssocID="{C4A88064-B8E7-4B52-942C-0E8EFBCB01C3}" presName="root2" presStyleCnt="0"/>
      <dgm:spPr/>
    </dgm:pt>
    <dgm:pt modelId="{8CC16B0E-4C57-48F8-84A2-612F2A9DDBE1}" type="pres">
      <dgm:prSet presAssocID="{C4A88064-B8E7-4B52-942C-0E8EFBCB01C3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7C07D79-FE5E-4FFB-9F65-A446ADD07120}" type="pres">
      <dgm:prSet presAssocID="{C4A88064-B8E7-4B52-942C-0E8EFBCB01C3}" presName="level3hierChild" presStyleCnt="0"/>
      <dgm:spPr/>
    </dgm:pt>
  </dgm:ptLst>
  <dgm:cxnLst>
    <dgm:cxn modelId="{7C513B27-F2FB-426F-9386-692146B68AA4}" type="presOf" srcId="{66993761-9918-4684-942F-15AC8729B142}" destId="{F3E6CAD1-C489-463E-8C47-E71ECB4FD9D3}" srcOrd="0" destOrd="0" presId="urn:microsoft.com/office/officeart/2008/layout/HorizontalMultiLevelHierarchy"/>
    <dgm:cxn modelId="{3C3BC78E-97A7-446D-95A5-6CBF4454BF8A}" type="presOf" srcId="{C4A88064-B8E7-4B52-942C-0E8EFBCB01C3}" destId="{8CC16B0E-4C57-48F8-84A2-612F2A9DDBE1}" srcOrd="0" destOrd="0" presId="urn:microsoft.com/office/officeart/2008/layout/HorizontalMultiLevelHierarchy"/>
    <dgm:cxn modelId="{8FC88CD5-F0D7-4A1F-BF7A-DE3070A1D52E}" type="presOf" srcId="{96DC7BF7-6E01-4EE9-A80A-CB65DE2AAD78}" destId="{C9DCEABD-E93E-45CD-8A6D-49028F6216D5}" srcOrd="0" destOrd="0" presId="urn:microsoft.com/office/officeart/2008/layout/HorizontalMultiLevelHierarchy"/>
    <dgm:cxn modelId="{205C377D-C3CE-43A1-AF2E-9632AE5418F1}" type="presOf" srcId="{83C85C83-86ED-4B6B-96EC-C46707A7851C}" destId="{0A5D7907-7E0B-4080-ACD5-0DF39CA18D14}" srcOrd="1" destOrd="0" presId="urn:microsoft.com/office/officeart/2008/layout/HorizontalMultiLevelHierarchy"/>
    <dgm:cxn modelId="{3C2F3CC9-5F64-498C-9C74-C3E9DD744E70}" type="presOf" srcId="{13AAB1B3-E025-4AC9-8EFD-CBE32DE76AEC}" destId="{F223D911-6D8D-4BF8-9842-0571A0D8CCB3}" srcOrd="1" destOrd="0" presId="urn:microsoft.com/office/officeart/2008/layout/HorizontalMultiLevelHierarchy"/>
    <dgm:cxn modelId="{E844E009-D8FD-4F84-8AED-F86904B90715}" type="presOf" srcId="{9F0E9DF0-2470-4B45-AA8B-89E07B0F2BC5}" destId="{9DF837D1-E099-44B6-B051-445E20F0221E}" srcOrd="0" destOrd="0" presId="urn:microsoft.com/office/officeart/2008/layout/HorizontalMultiLevelHierarchy"/>
    <dgm:cxn modelId="{788859B5-5FEA-4EB0-AF5C-EC83C81547AA}" type="presOf" srcId="{E370835C-F783-4FF8-BAA7-DE7F2C249072}" destId="{D4F3A6D1-31C5-4AF0-A04D-CD5D012A75E8}" srcOrd="0" destOrd="0" presId="urn:microsoft.com/office/officeart/2008/layout/HorizontalMultiLevelHierarchy"/>
    <dgm:cxn modelId="{91C633B5-E31F-4DF3-98D9-5658DA05C55E}" type="presOf" srcId="{E370835C-F783-4FF8-BAA7-DE7F2C249072}" destId="{C0D59E74-27A3-4E4F-9FE1-4E16D8064EAC}" srcOrd="1" destOrd="0" presId="urn:microsoft.com/office/officeart/2008/layout/HorizontalMultiLevelHierarchy"/>
    <dgm:cxn modelId="{0112B505-1FC7-455B-9957-B39EF152DBAA}" type="presOf" srcId="{83C85C83-86ED-4B6B-96EC-C46707A7851C}" destId="{291F1483-F381-4248-81D4-94BF158791E1}" srcOrd="0" destOrd="0" presId="urn:microsoft.com/office/officeart/2008/layout/HorizontalMultiLevelHierarchy"/>
    <dgm:cxn modelId="{A5745AE0-05E4-4061-AA49-7D67A0A52438}" srcId="{FA59A16A-5B4B-4465-800C-4186B37EAA4F}" destId="{96DC7BF7-6E01-4EE9-A80A-CB65DE2AAD78}" srcOrd="0" destOrd="0" parTransId="{13AAB1B3-E025-4AC9-8EFD-CBE32DE76AEC}" sibTransId="{493790B8-8F44-4479-B479-ACD3FB2A0D4B}"/>
    <dgm:cxn modelId="{26E987C3-8A0A-48FB-9223-7E76C542B57E}" type="presOf" srcId="{FA59A16A-5B4B-4465-800C-4186B37EAA4F}" destId="{6434427E-C3C0-409B-942E-63D7DC321E44}" srcOrd="0" destOrd="0" presId="urn:microsoft.com/office/officeart/2008/layout/HorizontalMultiLevelHierarchy"/>
    <dgm:cxn modelId="{8D5C822B-8189-4C30-8EF0-398AF41B7C82}" type="presOf" srcId="{9F0E9DF0-2470-4B45-AA8B-89E07B0F2BC5}" destId="{9FFDF06C-C806-42F1-A75E-20E0DE819FD7}" srcOrd="1" destOrd="0" presId="urn:microsoft.com/office/officeart/2008/layout/HorizontalMultiLevelHierarchy"/>
    <dgm:cxn modelId="{E282BE11-AB43-48D2-817C-5D1E20FCC6CD}" type="presOf" srcId="{0C9D5DCF-0FFC-497E-9B73-4BE84CF5471D}" destId="{6695AEBF-04B6-4CF7-A9C3-12846FE7466A}" srcOrd="0" destOrd="0" presId="urn:microsoft.com/office/officeart/2008/layout/HorizontalMultiLevelHierarchy"/>
    <dgm:cxn modelId="{5DF8486C-4622-4538-AE13-64BF9CD2CBB4}" srcId="{FA59A16A-5B4B-4465-800C-4186B37EAA4F}" destId="{66993761-9918-4684-942F-15AC8729B142}" srcOrd="1" destOrd="0" parTransId="{9F0E9DF0-2470-4B45-AA8B-89E07B0F2BC5}" sibTransId="{602A35EB-F8DE-4C0B-8B03-9CDE47D14B57}"/>
    <dgm:cxn modelId="{0B11C2AE-F167-42BC-92E9-8D34536031F5}" type="presOf" srcId="{324698F0-C136-4D22-8F0D-92F7CBCB0557}" destId="{2D305527-CA0E-4C56-B9E2-8D6261CE1790}" srcOrd="0" destOrd="0" presId="urn:microsoft.com/office/officeart/2008/layout/HorizontalMultiLevelHierarchy"/>
    <dgm:cxn modelId="{F2C1ABA0-3E02-4204-B0FE-A3792A8B4037}" srcId="{3A69EC8E-9223-42FF-ADB8-07AEDD9ED3FE}" destId="{C4A88064-B8E7-4B52-942C-0E8EFBCB01C3}" srcOrd="1" destOrd="0" parTransId="{E370835C-F783-4FF8-BAA7-DE7F2C249072}" sibTransId="{222E0F27-826E-4C6D-A021-983DFE45F0F4}"/>
    <dgm:cxn modelId="{B5E09DE8-8CCF-45B1-9AC1-B46E4524EE3E}" type="presOf" srcId="{13AAB1B3-E025-4AC9-8EFD-CBE32DE76AEC}" destId="{55993041-A5E5-4564-A06B-97EA348151AF}" srcOrd="0" destOrd="0" presId="urn:microsoft.com/office/officeart/2008/layout/HorizontalMultiLevelHierarchy"/>
    <dgm:cxn modelId="{A5A3813E-F7D5-473A-AEC6-ACBFF724B5BA}" type="presOf" srcId="{324698F0-C136-4D22-8F0D-92F7CBCB0557}" destId="{19383AEC-E9CF-41F4-9B30-B96529EA0E97}" srcOrd="1" destOrd="0" presId="urn:microsoft.com/office/officeart/2008/layout/HorizontalMultiLevelHierarchy"/>
    <dgm:cxn modelId="{539F3D63-5448-400C-985C-00F0CDDB6C45}" srcId="{3A69EC8E-9223-42FF-ADB8-07AEDD9ED3FE}" destId="{0C9D5DCF-0FFC-497E-9B73-4BE84CF5471D}" srcOrd="0" destOrd="0" parTransId="{83C85C83-86ED-4B6B-96EC-C46707A7851C}" sibTransId="{EB72BF84-A54E-489A-BF70-3E12A1443BBB}"/>
    <dgm:cxn modelId="{2E115789-23FA-4DFA-A77C-E403FDA289F7}" type="presOf" srcId="{E31BDDAE-B751-4C27-941D-BFD1F040D000}" destId="{7D4AE614-75B8-4DAC-A540-6C0DC7CE30A3}" srcOrd="0" destOrd="0" presId="urn:microsoft.com/office/officeart/2008/layout/HorizontalMultiLevelHierarchy"/>
    <dgm:cxn modelId="{1F5DB475-2FFD-4D7F-B95F-DDCBB694139A}" srcId="{FA59A16A-5B4B-4465-800C-4186B37EAA4F}" destId="{3A69EC8E-9223-42FF-ADB8-07AEDD9ED3FE}" srcOrd="2" destOrd="0" parTransId="{324698F0-C136-4D22-8F0D-92F7CBCB0557}" sibTransId="{F0C71AEF-482D-4242-AD93-2148CF6A9341}"/>
    <dgm:cxn modelId="{A7F1FFCC-856C-4AA3-A9DC-D8AC57263870}" srcId="{E31BDDAE-B751-4C27-941D-BFD1F040D000}" destId="{FA59A16A-5B4B-4465-800C-4186B37EAA4F}" srcOrd="0" destOrd="0" parTransId="{5889123B-C1B7-4588-8E4B-75F512B673F0}" sibTransId="{2D3A8C3F-AB43-4FB9-B020-EA752128CF41}"/>
    <dgm:cxn modelId="{E8EA7A2F-310F-425F-96FF-647C5181D7DA}" type="presOf" srcId="{3A69EC8E-9223-42FF-ADB8-07AEDD9ED3FE}" destId="{CACEB7E7-FE6D-4B1A-A1C2-86A79C979D5C}" srcOrd="0" destOrd="0" presId="urn:microsoft.com/office/officeart/2008/layout/HorizontalMultiLevelHierarchy"/>
    <dgm:cxn modelId="{19E8F917-4C6F-49EF-AC48-0D06B31D8918}" type="presParOf" srcId="{7D4AE614-75B8-4DAC-A540-6C0DC7CE30A3}" destId="{9863197E-4919-4E0F-9321-C3973AEE45F7}" srcOrd="0" destOrd="0" presId="urn:microsoft.com/office/officeart/2008/layout/HorizontalMultiLevelHierarchy"/>
    <dgm:cxn modelId="{4C83D967-D2F6-4B33-AE2C-9C4E32905472}" type="presParOf" srcId="{9863197E-4919-4E0F-9321-C3973AEE45F7}" destId="{6434427E-C3C0-409B-942E-63D7DC321E44}" srcOrd="0" destOrd="0" presId="urn:microsoft.com/office/officeart/2008/layout/HorizontalMultiLevelHierarchy"/>
    <dgm:cxn modelId="{08AA93DE-5E01-4409-802D-3F080F03251F}" type="presParOf" srcId="{9863197E-4919-4E0F-9321-C3973AEE45F7}" destId="{839854A3-810E-4694-9630-62D4558F4A4F}" srcOrd="1" destOrd="0" presId="urn:microsoft.com/office/officeart/2008/layout/HorizontalMultiLevelHierarchy"/>
    <dgm:cxn modelId="{4CEBA2F6-BACD-450C-A928-7C018B5DF211}" type="presParOf" srcId="{839854A3-810E-4694-9630-62D4558F4A4F}" destId="{55993041-A5E5-4564-A06B-97EA348151AF}" srcOrd="0" destOrd="0" presId="urn:microsoft.com/office/officeart/2008/layout/HorizontalMultiLevelHierarchy"/>
    <dgm:cxn modelId="{1E4CE3AF-8705-4CC3-B1F5-150D6CE6BAD4}" type="presParOf" srcId="{55993041-A5E5-4564-A06B-97EA348151AF}" destId="{F223D911-6D8D-4BF8-9842-0571A0D8CCB3}" srcOrd="0" destOrd="0" presId="urn:microsoft.com/office/officeart/2008/layout/HorizontalMultiLevelHierarchy"/>
    <dgm:cxn modelId="{21869F05-5331-4713-8628-9676053BC282}" type="presParOf" srcId="{839854A3-810E-4694-9630-62D4558F4A4F}" destId="{730F5F51-C1AC-419B-95CA-7054A42B6B66}" srcOrd="1" destOrd="0" presId="urn:microsoft.com/office/officeart/2008/layout/HorizontalMultiLevelHierarchy"/>
    <dgm:cxn modelId="{DBC6625B-8C7F-4F11-BDD8-274B365AC49D}" type="presParOf" srcId="{730F5F51-C1AC-419B-95CA-7054A42B6B66}" destId="{C9DCEABD-E93E-45CD-8A6D-49028F6216D5}" srcOrd="0" destOrd="0" presId="urn:microsoft.com/office/officeart/2008/layout/HorizontalMultiLevelHierarchy"/>
    <dgm:cxn modelId="{42234040-8900-4556-802C-DD796814A12A}" type="presParOf" srcId="{730F5F51-C1AC-419B-95CA-7054A42B6B66}" destId="{83F25239-BEF1-4D81-A4C7-90895DF59ECC}" srcOrd="1" destOrd="0" presId="urn:microsoft.com/office/officeart/2008/layout/HorizontalMultiLevelHierarchy"/>
    <dgm:cxn modelId="{06B0D4CE-9B90-4B04-85EE-8EFE5F1D6B33}" type="presParOf" srcId="{839854A3-810E-4694-9630-62D4558F4A4F}" destId="{9DF837D1-E099-44B6-B051-445E20F0221E}" srcOrd="2" destOrd="0" presId="urn:microsoft.com/office/officeart/2008/layout/HorizontalMultiLevelHierarchy"/>
    <dgm:cxn modelId="{EEA303EA-C6A7-4D4D-B24D-7DABAD30E21F}" type="presParOf" srcId="{9DF837D1-E099-44B6-B051-445E20F0221E}" destId="{9FFDF06C-C806-42F1-A75E-20E0DE819FD7}" srcOrd="0" destOrd="0" presId="urn:microsoft.com/office/officeart/2008/layout/HorizontalMultiLevelHierarchy"/>
    <dgm:cxn modelId="{B6EDA74D-B15E-4F3A-BAE3-5D6576C9178E}" type="presParOf" srcId="{839854A3-810E-4694-9630-62D4558F4A4F}" destId="{937C530B-AF0C-47B2-A2AF-874C8D19D835}" srcOrd="3" destOrd="0" presId="urn:microsoft.com/office/officeart/2008/layout/HorizontalMultiLevelHierarchy"/>
    <dgm:cxn modelId="{53E4019B-1DB9-4333-8752-F07BF25344A2}" type="presParOf" srcId="{937C530B-AF0C-47B2-A2AF-874C8D19D835}" destId="{F3E6CAD1-C489-463E-8C47-E71ECB4FD9D3}" srcOrd="0" destOrd="0" presId="urn:microsoft.com/office/officeart/2008/layout/HorizontalMultiLevelHierarchy"/>
    <dgm:cxn modelId="{AA5C1578-F8AF-4A79-B0F9-ADB43A12EA80}" type="presParOf" srcId="{937C530B-AF0C-47B2-A2AF-874C8D19D835}" destId="{A50492BD-90C6-42E1-9FBC-256A11754209}" srcOrd="1" destOrd="0" presId="urn:microsoft.com/office/officeart/2008/layout/HorizontalMultiLevelHierarchy"/>
    <dgm:cxn modelId="{AD3B96F8-C524-4471-A9E3-97FCE3557553}" type="presParOf" srcId="{839854A3-810E-4694-9630-62D4558F4A4F}" destId="{2D305527-CA0E-4C56-B9E2-8D6261CE1790}" srcOrd="4" destOrd="0" presId="urn:microsoft.com/office/officeart/2008/layout/HorizontalMultiLevelHierarchy"/>
    <dgm:cxn modelId="{A57CCA19-D1DA-4FE6-8266-EE938CED4E57}" type="presParOf" srcId="{2D305527-CA0E-4C56-B9E2-8D6261CE1790}" destId="{19383AEC-E9CF-41F4-9B30-B96529EA0E97}" srcOrd="0" destOrd="0" presId="urn:microsoft.com/office/officeart/2008/layout/HorizontalMultiLevelHierarchy"/>
    <dgm:cxn modelId="{B481A406-6F58-456E-911D-C9B366DABC8D}" type="presParOf" srcId="{839854A3-810E-4694-9630-62D4558F4A4F}" destId="{B86BC841-1620-4361-A1FD-7828453C43F3}" srcOrd="5" destOrd="0" presId="urn:microsoft.com/office/officeart/2008/layout/HorizontalMultiLevelHierarchy"/>
    <dgm:cxn modelId="{7F58FC04-D802-4DA8-A868-05688DA1F932}" type="presParOf" srcId="{B86BC841-1620-4361-A1FD-7828453C43F3}" destId="{CACEB7E7-FE6D-4B1A-A1C2-86A79C979D5C}" srcOrd="0" destOrd="0" presId="urn:microsoft.com/office/officeart/2008/layout/HorizontalMultiLevelHierarchy"/>
    <dgm:cxn modelId="{D2A671A1-7702-4D80-89D6-9BB85BFC8AF7}" type="presParOf" srcId="{B86BC841-1620-4361-A1FD-7828453C43F3}" destId="{815852C1-F9C8-44CF-9EAA-57269231A240}" srcOrd="1" destOrd="0" presId="urn:microsoft.com/office/officeart/2008/layout/HorizontalMultiLevelHierarchy"/>
    <dgm:cxn modelId="{13FD4F05-6E37-4F68-9309-F1CA22874A44}" type="presParOf" srcId="{815852C1-F9C8-44CF-9EAA-57269231A240}" destId="{291F1483-F381-4248-81D4-94BF158791E1}" srcOrd="0" destOrd="0" presId="urn:microsoft.com/office/officeart/2008/layout/HorizontalMultiLevelHierarchy"/>
    <dgm:cxn modelId="{D4DC96B7-4575-44EA-9E8B-42544274B488}" type="presParOf" srcId="{291F1483-F381-4248-81D4-94BF158791E1}" destId="{0A5D7907-7E0B-4080-ACD5-0DF39CA18D14}" srcOrd="0" destOrd="0" presId="urn:microsoft.com/office/officeart/2008/layout/HorizontalMultiLevelHierarchy"/>
    <dgm:cxn modelId="{42CC1358-51DF-4170-8B67-1A6A50EDA9FA}" type="presParOf" srcId="{815852C1-F9C8-44CF-9EAA-57269231A240}" destId="{4B138E09-CE54-4355-872B-8858D54E7D74}" srcOrd="1" destOrd="0" presId="urn:microsoft.com/office/officeart/2008/layout/HorizontalMultiLevelHierarchy"/>
    <dgm:cxn modelId="{4ED76F9E-FED6-4BC0-90AA-901E6EED3A2B}" type="presParOf" srcId="{4B138E09-CE54-4355-872B-8858D54E7D74}" destId="{6695AEBF-04B6-4CF7-A9C3-12846FE7466A}" srcOrd="0" destOrd="0" presId="urn:microsoft.com/office/officeart/2008/layout/HorizontalMultiLevelHierarchy"/>
    <dgm:cxn modelId="{CC74EF2D-DF22-476A-9670-5E1D8D25E5AF}" type="presParOf" srcId="{4B138E09-CE54-4355-872B-8858D54E7D74}" destId="{1E5916FD-E348-4A88-AF1E-FB864F813503}" srcOrd="1" destOrd="0" presId="urn:microsoft.com/office/officeart/2008/layout/HorizontalMultiLevelHierarchy"/>
    <dgm:cxn modelId="{02301A3B-4C67-4CF5-8AA1-FF0CE35AE2EE}" type="presParOf" srcId="{815852C1-F9C8-44CF-9EAA-57269231A240}" destId="{D4F3A6D1-31C5-4AF0-A04D-CD5D012A75E8}" srcOrd="2" destOrd="0" presId="urn:microsoft.com/office/officeart/2008/layout/HorizontalMultiLevelHierarchy"/>
    <dgm:cxn modelId="{709030F3-AB6F-44EF-AE6D-83C4973E990E}" type="presParOf" srcId="{D4F3A6D1-31C5-4AF0-A04D-CD5D012A75E8}" destId="{C0D59E74-27A3-4E4F-9FE1-4E16D8064EAC}" srcOrd="0" destOrd="0" presId="urn:microsoft.com/office/officeart/2008/layout/HorizontalMultiLevelHierarchy"/>
    <dgm:cxn modelId="{1FD97C67-F416-4EBB-B02F-40550C7D184B}" type="presParOf" srcId="{815852C1-F9C8-44CF-9EAA-57269231A240}" destId="{45237930-AE74-4EFB-9DFE-4E8CA600C1C7}" srcOrd="3" destOrd="0" presId="urn:microsoft.com/office/officeart/2008/layout/HorizontalMultiLevelHierarchy"/>
    <dgm:cxn modelId="{CB6B869D-55F0-4A67-8410-7322AF5F1A22}" type="presParOf" srcId="{45237930-AE74-4EFB-9DFE-4E8CA600C1C7}" destId="{8CC16B0E-4C57-48F8-84A2-612F2A9DDBE1}" srcOrd="0" destOrd="0" presId="urn:microsoft.com/office/officeart/2008/layout/HorizontalMultiLevelHierarchy"/>
    <dgm:cxn modelId="{4589B178-DB47-4C9D-B159-543B01D234E2}" type="presParOf" srcId="{45237930-AE74-4EFB-9DFE-4E8CA600C1C7}" destId="{87C07D79-FE5E-4FFB-9F65-A446ADD0712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AB184E-3913-4C50-889D-E71F0E0F2E1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988D6F2-DEA0-4838-A25B-BFEE4A31981A}">
      <dgm:prSet phldrT="[Metin]" custT="1"/>
      <dgm:spPr/>
      <dgm:t>
        <a:bodyPr/>
        <a:lstStyle/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990</a:t>
          </a:r>
          <a:endParaRPr lang="tr-TR" sz="2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D02448-ABFB-46E9-A978-00542FF91406}" type="parTrans" cxnId="{25E0FD2C-E3C2-4927-9389-A33C7005D1E0}">
      <dgm:prSet/>
      <dgm:spPr/>
      <dgm:t>
        <a:bodyPr/>
        <a:lstStyle/>
        <a:p>
          <a:endParaRPr lang="tr-TR"/>
        </a:p>
      </dgm:t>
    </dgm:pt>
    <dgm:pt modelId="{E9774964-8CBB-4725-A799-63567E057A85}" type="sibTrans" cxnId="{25E0FD2C-E3C2-4927-9389-A33C7005D1E0}">
      <dgm:prSet/>
      <dgm:spPr/>
      <dgm:t>
        <a:bodyPr/>
        <a:lstStyle/>
        <a:p>
          <a:endParaRPr lang="tr-TR"/>
        </a:p>
      </dgm:t>
    </dgm:pt>
    <dgm:pt modelId="{C2828669-5FF3-46B1-8647-FF751919C913}">
      <dgm:prSet phldrT="[Metin]" custT="1"/>
      <dgm:spPr/>
      <dgm:t>
        <a:bodyPr/>
        <a:lstStyle/>
        <a:p>
          <a:pPr algn="just"/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Çalınmış, kaybedilmiş, irade dışında elden çıkmış da olsa,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Para veya Hamile Yazılı Senetleri,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 İyi Niyetle kazanmış olan kimse aleyhine Taşınır  Davası açılamaz.</a:t>
          </a:r>
          <a:endParaRPr lang="tr-TR" sz="2000" b="0" dirty="0">
            <a:latin typeface="Times New Roman" pitchFamily="18" charset="0"/>
            <a:cs typeface="Times New Roman" pitchFamily="18" charset="0"/>
          </a:endParaRPr>
        </a:p>
      </dgm:t>
    </dgm:pt>
    <dgm:pt modelId="{37FFC8E1-CCE2-4798-AA39-74568060B70E}" type="parTrans" cxnId="{576B0044-0CE4-4561-ABF1-9E783118D93A}">
      <dgm:prSet/>
      <dgm:spPr/>
      <dgm:t>
        <a:bodyPr/>
        <a:lstStyle/>
        <a:p>
          <a:endParaRPr lang="tr-TR"/>
        </a:p>
      </dgm:t>
    </dgm:pt>
    <dgm:pt modelId="{50EED99C-B0F7-4351-A5D9-24B71007F24B}" type="sibTrans" cxnId="{576B0044-0CE4-4561-ABF1-9E783118D93A}">
      <dgm:prSet/>
      <dgm:spPr/>
      <dgm:t>
        <a:bodyPr/>
        <a:lstStyle/>
        <a:p>
          <a:endParaRPr lang="tr-TR"/>
        </a:p>
      </dgm:t>
    </dgm:pt>
    <dgm:pt modelId="{B02CF561-B833-4133-A36E-81A5D34ECCB7}">
      <dgm:prSet phldrT="[Metin]" custT="1"/>
      <dgm:spPr/>
      <dgm:t>
        <a:bodyPr/>
        <a:lstStyle/>
        <a:p>
          <a:pPr algn="just"/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Çalınmış, kaybedilmiş, İrade dışında elden çıkmış Malı edinen İyi Niyet sahibi Zilyetlere karşı Taşınır Davası,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beş yıllık Hak Düşürücü Süreye 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tabidir.</a:t>
          </a:r>
          <a:endParaRPr lang="tr-TR" sz="2000" b="0" dirty="0">
            <a:latin typeface="Times New Roman" pitchFamily="18" charset="0"/>
            <a:cs typeface="Times New Roman" pitchFamily="18" charset="0"/>
          </a:endParaRPr>
        </a:p>
      </dgm:t>
    </dgm:pt>
    <dgm:pt modelId="{5035F935-CCDC-43A5-BCC0-308344FE542C}" type="parTrans" cxnId="{761A6DC4-77CD-4445-80FC-5F90CA995967}">
      <dgm:prSet/>
      <dgm:spPr/>
      <dgm:t>
        <a:bodyPr/>
        <a:lstStyle/>
        <a:p>
          <a:endParaRPr lang="tr-TR"/>
        </a:p>
      </dgm:t>
    </dgm:pt>
    <dgm:pt modelId="{C97D3713-96C6-46BE-8048-1C9AC95EACDD}" type="sibTrans" cxnId="{761A6DC4-77CD-4445-80FC-5F90CA995967}">
      <dgm:prSet/>
      <dgm:spPr/>
      <dgm:t>
        <a:bodyPr/>
        <a:lstStyle/>
        <a:p>
          <a:endParaRPr lang="tr-TR"/>
        </a:p>
      </dgm:t>
    </dgm:pt>
    <dgm:pt modelId="{16BFBC63-67FE-46FB-B859-866C3597C107}">
      <dgm:prSet phldrT="[Metin]" custT="1"/>
      <dgm:spPr/>
      <dgm:t>
        <a:bodyPr/>
        <a:lstStyle/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989/f. 2</a:t>
          </a:r>
          <a:endParaRPr lang="tr-TR" sz="2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F6F1873-4A7B-4247-A231-BCC199E4A6EF}" type="parTrans" cxnId="{61B2B058-1378-4A18-90F1-94178E505749}">
      <dgm:prSet/>
      <dgm:spPr/>
      <dgm:t>
        <a:bodyPr/>
        <a:lstStyle/>
        <a:p>
          <a:endParaRPr lang="tr-TR"/>
        </a:p>
      </dgm:t>
    </dgm:pt>
    <dgm:pt modelId="{1B588824-5273-4A0A-923B-F8C1EE0F8165}" type="sibTrans" cxnId="{61B2B058-1378-4A18-90F1-94178E505749}">
      <dgm:prSet/>
      <dgm:spPr/>
      <dgm:t>
        <a:bodyPr/>
        <a:lstStyle/>
        <a:p>
          <a:endParaRPr lang="tr-TR"/>
        </a:p>
      </dgm:t>
    </dgm:pt>
    <dgm:pt modelId="{19679328-06B3-41CA-8E2D-E1F36724FB1D}">
      <dgm:prSet phldrT="[Metin]" custT="1"/>
      <dgm:spPr/>
      <dgm:t>
        <a:bodyPr/>
        <a:lstStyle/>
        <a:p>
          <a:pPr algn="just"/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Çalınmış, kaybedilmiş, irade dışında elden çıkmış Mal,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Açık Artırmadan 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veya bir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Pazardan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 veya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Benzeri Eşya satanlardan 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kazanılmış ise; iyi niyetle hareket eden aleyhine </a:t>
          </a:r>
          <a:r>
            <a:rPr lang="tr-TR" sz="2000" b="1" dirty="0" smtClean="0">
              <a:latin typeface="Times New Roman" pitchFamily="18" charset="0"/>
              <a:cs typeface="Times New Roman" pitchFamily="18" charset="0"/>
            </a:rPr>
            <a:t>Taşınır Davası, </a:t>
          </a:r>
          <a:r>
            <a:rPr lang="tr-TR" sz="2000" b="0" dirty="0" smtClean="0">
              <a:latin typeface="Times New Roman" pitchFamily="18" charset="0"/>
              <a:cs typeface="Times New Roman" pitchFamily="18" charset="0"/>
            </a:rPr>
            <a:t>ancak ödenen Bedelin geri verilmesi şartıyla açılabilir.</a:t>
          </a:r>
          <a:endParaRPr lang="tr-TR" sz="2000" b="0" dirty="0">
            <a:latin typeface="Times New Roman" pitchFamily="18" charset="0"/>
            <a:cs typeface="Times New Roman" pitchFamily="18" charset="0"/>
          </a:endParaRPr>
        </a:p>
      </dgm:t>
    </dgm:pt>
    <dgm:pt modelId="{11316453-1E4B-4F16-AB34-BBBF73A21BBC}" type="parTrans" cxnId="{B46897F7-E0E7-487C-B2D2-73A728B87B0B}">
      <dgm:prSet/>
      <dgm:spPr/>
      <dgm:t>
        <a:bodyPr/>
        <a:lstStyle/>
        <a:p>
          <a:endParaRPr lang="tr-TR"/>
        </a:p>
      </dgm:t>
    </dgm:pt>
    <dgm:pt modelId="{16BB8E50-4BDE-4C77-9A26-58036161114C}" type="sibTrans" cxnId="{B46897F7-E0E7-487C-B2D2-73A728B87B0B}">
      <dgm:prSet/>
      <dgm:spPr/>
      <dgm:t>
        <a:bodyPr/>
        <a:lstStyle/>
        <a:p>
          <a:endParaRPr lang="tr-TR"/>
        </a:p>
      </dgm:t>
    </dgm:pt>
    <dgm:pt modelId="{F19256AA-7754-439F-8879-5D6A74EB8522}">
      <dgm:prSet phldrT="[Metin]" custT="1"/>
      <dgm:spPr/>
      <dgm:t>
        <a:bodyPr/>
        <a:lstStyle/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</a:t>
          </a:r>
        </a:p>
        <a:p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m. 989 /f.1</a:t>
          </a:r>
          <a:endParaRPr lang="tr-TR" sz="2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588CD8-2BE7-42B6-AD57-18AC70E99564}" type="sibTrans" cxnId="{2C37FFF7-C85E-4975-9FD4-0ABAEDEE429B}">
      <dgm:prSet/>
      <dgm:spPr/>
      <dgm:t>
        <a:bodyPr/>
        <a:lstStyle/>
        <a:p>
          <a:endParaRPr lang="tr-TR"/>
        </a:p>
      </dgm:t>
    </dgm:pt>
    <dgm:pt modelId="{353A8CA5-56E9-4919-BCC6-78A75D7B9847}" type="parTrans" cxnId="{2C37FFF7-C85E-4975-9FD4-0ABAEDEE429B}">
      <dgm:prSet/>
      <dgm:spPr/>
      <dgm:t>
        <a:bodyPr/>
        <a:lstStyle/>
        <a:p>
          <a:endParaRPr lang="tr-TR"/>
        </a:p>
      </dgm:t>
    </dgm:pt>
    <dgm:pt modelId="{CA1D8CB3-97AD-460F-A61A-51836F2313A9}" type="pres">
      <dgm:prSet presAssocID="{F9AB184E-3913-4C50-889D-E71F0E0F2E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863F824-F597-4F0F-9DEF-065B23ACA708}" type="pres">
      <dgm:prSet presAssocID="{8988D6F2-DEA0-4838-A25B-BFEE4A31981A}" presName="linNode" presStyleCnt="0"/>
      <dgm:spPr/>
    </dgm:pt>
    <dgm:pt modelId="{D7CC8957-AE63-415F-9E7F-2F2959FE316B}" type="pres">
      <dgm:prSet presAssocID="{8988D6F2-DEA0-4838-A25B-BFEE4A31981A}" presName="parentText" presStyleLbl="node1" presStyleIdx="0" presStyleCnt="3" custScaleX="88081" custScaleY="66465" custLinFactNeighborX="813" custLinFactNeighborY="-187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7B2262-AA72-470E-B1FB-2B0A1F98B9E1}" type="pres">
      <dgm:prSet presAssocID="{8988D6F2-DEA0-4838-A25B-BFEE4A31981A}" presName="descendantText" presStyleLbl="alignAccFollowNode1" presStyleIdx="0" presStyleCnt="3" custScaleY="73434" custLinFactNeighborX="-3544" custLinFactNeighborY="37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7CDF29-FE05-4448-B3DF-91C125FEBCB5}" type="pres">
      <dgm:prSet presAssocID="{E9774964-8CBB-4725-A799-63567E057A85}" presName="sp" presStyleCnt="0"/>
      <dgm:spPr/>
    </dgm:pt>
    <dgm:pt modelId="{08CE25DE-34DA-4F00-8B65-883CF649565C}" type="pres">
      <dgm:prSet presAssocID="{F19256AA-7754-439F-8879-5D6A74EB8522}" presName="linNode" presStyleCnt="0"/>
      <dgm:spPr/>
    </dgm:pt>
    <dgm:pt modelId="{35978643-B6AF-4AED-9320-9AFBF785867F}" type="pres">
      <dgm:prSet presAssocID="{F19256AA-7754-439F-8879-5D6A74EB8522}" presName="parentText" presStyleLbl="node1" presStyleIdx="1" presStyleCnt="3" custScaleX="90355" custScaleY="6765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E14E17-DF6A-46C8-ADAB-5B6D84084336}" type="pres">
      <dgm:prSet presAssocID="{F19256AA-7754-439F-8879-5D6A74EB8522}" presName="descendantText" presStyleLbl="alignAccFollowNode1" presStyleIdx="1" presStyleCnt="3" custScaleY="73828" custLinFactNeighborX="-4514" custLinFactNeighborY="2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7F8D8E-899D-44F2-8BCF-0D716F0D37DF}" type="pres">
      <dgm:prSet presAssocID="{A6588CD8-2BE7-42B6-AD57-18AC70E99564}" presName="sp" presStyleCnt="0"/>
      <dgm:spPr/>
    </dgm:pt>
    <dgm:pt modelId="{08757839-42E3-4EFA-98F2-5BDE4DB66532}" type="pres">
      <dgm:prSet presAssocID="{16BFBC63-67FE-46FB-B859-866C3597C107}" presName="linNode" presStyleCnt="0"/>
      <dgm:spPr/>
    </dgm:pt>
    <dgm:pt modelId="{24CB2305-61F3-4A2F-B622-2DCA5C3EAC53}" type="pres">
      <dgm:prSet presAssocID="{16BFBC63-67FE-46FB-B859-866C3597C107}" presName="parentText" presStyleLbl="node1" presStyleIdx="2" presStyleCnt="3" custScaleX="86149" custScaleY="5868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F6A472-9104-44CE-857C-5FDAD59D525C}" type="pres">
      <dgm:prSet presAssocID="{16BFBC63-67FE-46FB-B859-866C3597C107}" presName="descendantText" presStyleLbl="alignAccFollowNode1" presStyleIdx="2" presStyleCnt="3" custLinFactNeighborX="-308" custLinFactNeighborY="62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5EEB508-88FE-4F63-9312-1DBD2A3B776D}" type="presOf" srcId="{8988D6F2-DEA0-4838-A25B-BFEE4A31981A}" destId="{D7CC8957-AE63-415F-9E7F-2F2959FE316B}" srcOrd="0" destOrd="0" presId="urn:microsoft.com/office/officeart/2005/8/layout/vList5"/>
    <dgm:cxn modelId="{219598E9-869B-47DA-BAA8-39526F0E1375}" type="presOf" srcId="{F9AB184E-3913-4C50-889D-E71F0E0F2E18}" destId="{CA1D8CB3-97AD-460F-A61A-51836F2313A9}" srcOrd="0" destOrd="0" presId="urn:microsoft.com/office/officeart/2005/8/layout/vList5"/>
    <dgm:cxn modelId="{FEF7AD6D-7B7B-40E3-905E-90D130672DE3}" type="presOf" srcId="{C2828669-5FF3-46B1-8647-FF751919C913}" destId="{F77B2262-AA72-470E-B1FB-2B0A1F98B9E1}" srcOrd="0" destOrd="0" presId="urn:microsoft.com/office/officeart/2005/8/layout/vList5"/>
    <dgm:cxn modelId="{25E0FD2C-E3C2-4927-9389-A33C7005D1E0}" srcId="{F9AB184E-3913-4C50-889D-E71F0E0F2E18}" destId="{8988D6F2-DEA0-4838-A25B-BFEE4A31981A}" srcOrd="0" destOrd="0" parTransId="{21D02448-ABFB-46E9-A978-00542FF91406}" sibTransId="{E9774964-8CBB-4725-A799-63567E057A85}"/>
    <dgm:cxn modelId="{576B0044-0CE4-4561-ABF1-9E783118D93A}" srcId="{8988D6F2-DEA0-4838-A25B-BFEE4A31981A}" destId="{C2828669-5FF3-46B1-8647-FF751919C913}" srcOrd="0" destOrd="0" parTransId="{37FFC8E1-CCE2-4798-AA39-74568060B70E}" sibTransId="{50EED99C-B0F7-4351-A5D9-24B71007F24B}"/>
    <dgm:cxn modelId="{61B2B058-1378-4A18-90F1-94178E505749}" srcId="{F9AB184E-3913-4C50-889D-E71F0E0F2E18}" destId="{16BFBC63-67FE-46FB-B859-866C3597C107}" srcOrd="2" destOrd="0" parTransId="{5F6F1873-4A7B-4247-A231-BCC199E4A6EF}" sibTransId="{1B588824-5273-4A0A-923B-F8C1EE0F8165}"/>
    <dgm:cxn modelId="{E59925EF-A72E-4E5F-B44E-298CC300499F}" type="presOf" srcId="{F19256AA-7754-439F-8879-5D6A74EB8522}" destId="{35978643-B6AF-4AED-9320-9AFBF785867F}" srcOrd="0" destOrd="0" presId="urn:microsoft.com/office/officeart/2005/8/layout/vList5"/>
    <dgm:cxn modelId="{2DBAE663-B04D-4DA8-AA05-64F8974DD2A1}" type="presOf" srcId="{19679328-06B3-41CA-8E2D-E1F36724FB1D}" destId="{D0F6A472-9104-44CE-857C-5FDAD59D525C}" srcOrd="0" destOrd="0" presId="urn:microsoft.com/office/officeart/2005/8/layout/vList5"/>
    <dgm:cxn modelId="{2C37FFF7-C85E-4975-9FD4-0ABAEDEE429B}" srcId="{F9AB184E-3913-4C50-889D-E71F0E0F2E18}" destId="{F19256AA-7754-439F-8879-5D6A74EB8522}" srcOrd="1" destOrd="0" parTransId="{353A8CA5-56E9-4919-BCC6-78A75D7B9847}" sibTransId="{A6588CD8-2BE7-42B6-AD57-18AC70E99564}"/>
    <dgm:cxn modelId="{8CAF686C-8113-4C63-A623-3B9B8722491A}" type="presOf" srcId="{B02CF561-B833-4133-A36E-81A5D34ECCB7}" destId="{7FE14E17-DF6A-46C8-ADAB-5B6D84084336}" srcOrd="0" destOrd="0" presId="urn:microsoft.com/office/officeart/2005/8/layout/vList5"/>
    <dgm:cxn modelId="{B46897F7-E0E7-487C-B2D2-73A728B87B0B}" srcId="{16BFBC63-67FE-46FB-B859-866C3597C107}" destId="{19679328-06B3-41CA-8E2D-E1F36724FB1D}" srcOrd="0" destOrd="0" parTransId="{11316453-1E4B-4F16-AB34-BBBF73A21BBC}" sibTransId="{16BB8E50-4BDE-4C77-9A26-58036161114C}"/>
    <dgm:cxn modelId="{761A6DC4-77CD-4445-80FC-5F90CA995967}" srcId="{F19256AA-7754-439F-8879-5D6A74EB8522}" destId="{B02CF561-B833-4133-A36E-81A5D34ECCB7}" srcOrd="0" destOrd="0" parTransId="{5035F935-CCDC-43A5-BCC0-308344FE542C}" sibTransId="{C97D3713-96C6-46BE-8048-1C9AC95EACDD}"/>
    <dgm:cxn modelId="{01A9105E-0C19-4303-B849-3882F6AFD2C0}" type="presOf" srcId="{16BFBC63-67FE-46FB-B859-866C3597C107}" destId="{24CB2305-61F3-4A2F-B622-2DCA5C3EAC53}" srcOrd="0" destOrd="0" presId="urn:microsoft.com/office/officeart/2005/8/layout/vList5"/>
    <dgm:cxn modelId="{BC04FD9F-F0C0-4E8A-A171-1F346C22FF93}" type="presParOf" srcId="{CA1D8CB3-97AD-460F-A61A-51836F2313A9}" destId="{7863F824-F597-4F0F-9DEF-065B23ACA708}" srcOrd="0" destOrd="0" presId="urn:microsoft.com/office/officeart/2005/8/layout/vList5"/>
    <dgm:cxn modelId="{8FFA5588-C203-46D1-A5D3-3E75151BBE0B}" type="presParOf" srcId="{7863F824-F597-4F0F-9DEF-065B23ACA708}" destId="{D7CC8957-AE63-415F-9E7F-2F2959FE316B}" srcOrd="0" destOrd="0" presId="urn:microsoft.com/office/officeart/2005/8/layout/vList5"/>
    <dgm:cxn modelId="{D01484E0-9EA9-4CDB-8F06-D1A0D338CD17}" type="presParOf" srcId="{7863F824-F597-4F0F-9DEF-065B23ACA708}" destId="{F77B2262-AA72-470E-B1FB-2B0A1F98B9E1}" srcOrd="1" destOrd="0" presId="urn:microsoft.com/office/officeart/2005/8/layout/vList5"/>
    <dgm:cxn modelId="{A88F79D6-5D2E-48BA-9238-4C2723E8A7DA}" type="presParOf" srcId="{CA1D8CB3-97AD-460F-A61A-51836F2313A9}" destId="{0F7CDF29-FE05-4448-B3DF-91C125FEBCB5}" srcOrd="1" destOrd="0" presId="urn:microsoft.com/office/officeart/2005/8/layout/vList5"/>
    <dgm:cxn modelId="{9E3E2EAC-AA49-431B-B99D-7FE9A17EF3C8}" type="presParOf" srcId="{CA1D8CB3-97AD-460F-A61A-51836F2313A9}" destId="{08CE25DE-34DA-4F00-8B65-883CF649565C}" srcOrd="2" destOrd="0" presId="urn:microsoft.com/office/officeart/2005/8/layout/vList5"/>
    <dgm:cxn modelId="{CD8EDDA8-FE0D-4CD1-AD94-383CA234B365}" type="presParOf" srcId="{08CE25DE-34DA-4F00-8B65-883CF649565C}" destId="{35978643-B6AF-4AED-9320-9AFBF785867F}" srcOrd="0" destOrd="0" presId="urn:microsoft.com/office/officeart/2005/8/layout/vList5"/>
    <dgm:cxn modelId="{D3890A6D-C46D-4153-8795-3BB5CCC9AA2A}" type="presParOf" srcId="{08CE25DE-34DA-4F00-8B65-883CF649565C}" destId="{7FE14E17-DF6A-46C8-ADAB-5B6D84084336}" srcOrd="1" destOrd="0" presId="urn:microsoft.com/office/officeart/2005/8/layout/vList5"/>
    <dgm:cxn modelId="{E946719F-AD4A-4894-9C43-A0A962A055E2}" type="presParOf" srcId="{CA1D8CB3-97AD-460F-A61A-51836F2313A9}" destId="{6B7F8D8E-899D-44F2-8BCF-0D716F0D37DF}" srcOrd="3" destOrd="0" presId="urn:microsoft.com/office/officeart/2005/8/layout/vList5"/>
    <dgm:cxn modelId="{FE630108-3337-4DA2-BC9E-77ED878E7E46}" type="presParOf" srcId="{CA1D8CB3-97AD-460F-A61A-51836F2313A9}" destId="{08757839-42E3-4EFA-98F2-5BDE4DB66532}" srcOrd="4" destOrd="0" presId="urn:microsoft.com/office/officeart/2005/8/layout/vList5"/>
    <dgm:cxn modelId="{BD818677-78FB-48F9-9263-4F0D1451AD2D}" type="presParOf" srcId="{08757839-42E3-4EFA-98F2-5BDE4DB66532}" destId="{24CB2305-61F3-4A2F-B622-2DCA5C3EAC53}" srcOrd="0" destOrd="0" presId="urn:microsoft.com/office/officeart/2005/8/layout/vList5"/>
    <dgm:cxn modelId="{0C680994-13BF-4662-BB1E-3D6272757338}" type="presParOf" srcId="{08757839-42E3-4EFA-98F2-5BDE4DB66532}" destId="{D0F6A472-9104-44CE-857C-5FDAD59D525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B2262-AA72-470E-B1FB-2B0A1F98B9E1}">
      <dsp:nvSpPr>
        <dsp:cNvPr id="0" name=""/>
        <dsp:cNvSpPr/>
      </dsp:nvSpPr>
      <dsp:spPr>
        <a:xfrm rot="5400000">
          <a:off x="4682193" y="-1893665"/>
          <a:ext cx="11973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Çalınmış, kaybedilmiş, irade dışında elden çıkmış da olsa,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Para veya Hamile Yazılı Senetleri,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 İyi Niyetle kazanmış olan kimse aleyhine Taşınır  Davası açılamaz.</a:t>
          </a:r>
          <a:endParaRPr lang="tr-TR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647414" y="199566"/>
        <a:ext cx="5208492" cy="1080482"/>
      </dsp:txXfrm>
    </dsp:sp>
    <dsp:sp modelId="{D7CC8957-AE63-415F-9E7F-2F2959FE316B}">
      <dsp:nvSpPr>
        <dsp:cNvPr id="0" name=""/>
        <dsp:cNvSpPr/>
      </dsp:nvSpPr>
      <dsp:spPr>
        <a:xfrm>
          <a:off x="185694" y="0"/>
          <a:ext cx="2609537" cy="1354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990</a:t>
          </a:r>
          <a:endParaRPr lang="tr-TR" sz="2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1825" y="66131"/>
        <a:ext cx="2477275" cy="1222428"/>
      </dsp:txXfrm>
    </dsp:sp>
    <dsp:sp modelId="{7FE14E17-DF6A-46C8-ADAB-5B6D84084336}">
      <dsp:nvSpPr>
        <dsp:cNvPr id="0" name=""/>
        <dsp:cNvSpPr/>
      </dsp:nvSpPr>
      <dsp:spPr>
        <a:xfrm rot="5400000">
          <a:off x="4717614" y="-480857"/>
          <a:ext cx="120381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Çalınmış, kaybedilmiş, İrade dışında elden çıkmış Malı edinen İyi Niyet sahibi Zilyetlere karşı Taşınır Davası,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beş yıllık Hak Düşürücü Süreye 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tabidir.</a:t>
          </a:r>
          <a:endParaRPr lang="tr-TR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686048" y="1609474"/>
        <a:ext cx="5208179" cy="1086280"/>
      </dsp:txXfrm>
    </dsp:sp>
    <dsp:sp modelId="{35978643-B6AF-4AED-9320-9AFBF785867F}">
      <dsp:nvSpPr>
        <dsp:cNvPr id="0" name=""/>
        <dsp:cNvSpPr/>
      </dsp:nvSpPr>
      <dsp:spPr>
        <a:xfrm>
          <a:off x="142874" y="1458551"/>
          <a:ext cx="2676907" cy="13790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m. 989 /f.1</a:t>
          </a:r>
          <a:endParaRPr lang="tr-TR" sz="2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0193" y="1525870"/>
        <a:ext cx="2542269" cy="1244388"/>
      </dsp:txXfrm>
    </dsp:sp>
    <dsp:sp modelId="{D0F6A472-9104-44CE-857C-5FDAD59D525C}">
      <dsp:nvSpPr>
        <dsp:cNvPr id="0" name=""/>
        <dsp:cNvSpPr/>
      </dsp:nvSpPr>
      <dsp:spPr>
        <a:xfrm rot="5400000">
          <a:off x="4504239" y="1123247"/>
          <a:ext cx="163056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Çalınmış, kaybedilmiş, irade dışında elden çıkmış Mal,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Açık Artırmadan 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veya bir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Pazardan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 veya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Benzeri Eşya satanlardan 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kazanılmış ise; iyi niyetle hareket eden aleyhine </a:t>
          </a:r>
          <a:r>
            <a:rPr lang="tr-TR" sz="2000" b="1" kern="1200" dirty="0" smtClean="0">
              <a:latin typeface="Times New Roman" pitchFamily="18" charset="0"/>
              <a:cs typeface="Times New Roman" pitchFamily="18" charset="0"/>
            </a:rPr>
            <a:t>Taşınır Davası, </a:t>
          </a:r>
          <a:r>
            <a:rPr lang="tr-TR" sz="2000" b="0" kern="1200" dirty="0" smtClean="0">
              <a:latin typeface="Times New Roman" pitchFamily="18" charset="0"/>
              <a:cs typeface="Times New Roman" pitchFamily="18" charset="0"/>
            </a:rPr>
            <a:t>ancak ödenen Bedelin geri verilmesi şartıyla açılabilir.</a:t>
          </a:r>
          <a:endParaRPr lang="tr-TR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686048" y="3021036"/>
        <a:ext cx="5187347" cy="1471366"/>
      </dsp:txXfrm>
    </dsp:sp>
    <dsp:sp modelId="{24CB2305-61F3-4A2F-B622-2DCA5C3EAC53}">
      <dsp:nvSpPr>
        <dsp:cNvPr id="0" name=""/>
        <dsp:cNvSpPr/>
      </dsp:nvSpPr>
      <dsp:spPr>
        <a:xfrm>
          <a:off x="142874" y="3156668"/>
          <a:ext cx="2552298" cy="11961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989/f. 2</a:t>
          </a:r>
          <a:endParaRPr lang="tr-TR" sz="2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1268" y="3215062"/>
        <a:ext cx="2435510" cy="1079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F83EE-7CD1-4016-B345-ABB33B5C0210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F1D02-EB7A-41C9-BDE3-39F6F65B6A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922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91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80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86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85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10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99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3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5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2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55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5791E-3D38-4E5C-AACB-7C57D5CB8C83}" type="datetimeFigureOut">
              <a:rPr lang="tr-TR" smtClean="0"/>
              <a:t>5.11.2019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64DDA-794B-42F7-9682-4EF07A381C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1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82592" y="0"/>
            <a:ext cx="7448958" cy="6074783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2019-2020 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Öğretim Yılı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AÜHF - 3 / A Sınıfı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Eşya Hukuku Ders Notları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Güz Dönemi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Sekizinci Hafta– </a:t>
            </a:r>
            <a:b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Kasım 2019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Karineleri – Taşınır Davası)</a:t>
            </a:r>
            <a:b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 smtClean="0">
                <a:cs typeface="Times New Roman" pitchFamily="18" charset="0"/>
              </a:rPr>
              <a:t/>
            </a:r>
            <a:br>
              <a:rPr lang="tr-TR" sz="2800" b="1" i="1" dirty="0" smtClean="0">
                <a:cs typeface="Times New Roman" pitchFamily="18" charset="0"/>
              </a:rPr>
            </a:b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smtClean="0">
                <a:latin typeface="+mn-lt"/>
                <a:cs typeface="Times New Roman" pitchFamily="18" charset="0"/>
              </a:rPr>
              <a:t/>
            </a:r>
            <a:br>
              <a:rPr lang="tr-TR" sz="2800" b="1" i="1" dirty="0" smtClean="0">
                <a:latin typeface="+mn-lt"/>
                <a:cs typeface="Times New Roman" pitchFamily="18" charset="0"/>
              </a:rPr>
            </a:br>
            <a:r>
              <a:rPr lang="tr-TR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>
                <a:latin typeface="Times New Roman" pitchFamily="18" charset="0"/>
                <a:cs typeface="Times New Roman" pitchFamily="18" charset="0"/>
              </a:rPr>
            </a:b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Öğretim Üyesi: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Doç. Dr. Yıldız ABİK</a:t>
            </a:r>
          </a:p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7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Olgusu olarak Zilyetliğin Korunmasında,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Davasın­dan farklı olarak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korunan, Hakkın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</a:p>
          <a:p>
            <a:pPr lvl="0"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Korumada,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oruyan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avalardan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olarak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teşkil eden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sebe­biyle korunmaktadır.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o­ruma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arasındaki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farklar, daha sonra açıklanacaktır.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546362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Zilyedin İradesi Dışında sona erdirilmiş olması,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İradesi Dışında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çıkmış olması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anlaşılmamalıdır.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İrade Dışı Elden Çıkması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İ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rade Dışı kaybedilmiş olur,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elinden İradesiyle çıktığı durumlarda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 İrade Dışı sona erdirilmiş olması mümkündür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384726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8064"/>
          </a:xfrm>
        </p:spPr>
        <p:txBody>
          <a:bodyPr>
            <a:no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Atalay,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Rüksan’a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vermiş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Rüksan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Ülkü’ye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 teslim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etmiş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Atalay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irade dışı kaybetmiş olur.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Atalay’ın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Ülkü’ye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açabilmesi,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Ülkü’nün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olmasına bağlıdır.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Atalay,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iradesi dışında kaybetmiş olmakla beraber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elinden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çıkmıştır.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4471649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7804" y="468156"/>
            <a:ext cx="10515600" cy="1325563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Malın Zilyedin İradesi Dışında Elinden Çıkmış Olduğu Haller 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7804" y="1626294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hangi durumda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dışında elinden çıkmış sayılacağı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hususu,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I hükmünde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öngörülmüştür. 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«Taşınırı çalınan, kaybolan ya da iradesi dışında herhangi bir şekilde elinden çıkan»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Malın, Zilyedin iradesi dışında elinden çıkmış olduğu haller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belirtilmiştir.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İrade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çıkması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Kaybedilmesi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sınırlı değildir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7623938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Gücüne sahip olmayan Kişinin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Malını satıp Alıcıya teslim etmesi durumunda,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İradesi dışında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çıkmış sayılır.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 olmayan Kişinin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olmamasıdır.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İrade Dışı elinden çıkmasında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Kusurlu olup olmaması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 taşımaz.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643929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 baskını, rüzgâr, fırtına, yer sarsıntısı gibi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Kuvvetler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sebebiyle sürüklenip 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aşkasının Zilyetliğine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girdiği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hallerde,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irade dışı kaybedilmiş olur.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ayvanların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başına hareket etmesi sonucu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çıkması halinde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aybı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 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 s. 64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9.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223) 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bir şekilde unutulmuş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ayba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uğramış olur.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9.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222)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bu hallerde,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açmak imkânı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011760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olsa dahi,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elinden çıkmış 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Ayten’in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çalan (H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İyiniyetli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Ümit’e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 teslim etse,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Ayten,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Ümit’e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geri verilmesini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Zilyetlikte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Dolaysız Zilyetten çalınması durumunda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Zilyedin elinden İradesi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çıkmış sayılır.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örneğin,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Asım’ın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iracısı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Kaan’dan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çalan (H), bunu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Ülkü’ye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etse,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Asım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Kaan,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Ülkü’ye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açabilirler.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5417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Taşınır Davasında Davalının Savunması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Davacının, davalıya ait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çürütmesi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işlerlik kazanır.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Davalının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yapacağı Savunma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avacı lehindeki Hak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etkisiz bırakması mümkündür.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Davalı,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 geçirmiş olduğunu kanıtlar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reddedilir. </a:t>
            </a:r>
          </a:p>
        </p:txBody>
      </p:sp>
    </p:spTree>
    <p:extLst>
      <p:ext uri="{BB962C8B-B14F-4D97-AF65-F5344CB8AC3E}">
        <p14:creationId xmlns:p14="http://schemas.microsoft.com/office/powerpoint/2010/main" val="286113668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olan Önceki Zilyetler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kendilerinden Sonraki Zilyetlere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açamazlar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MK. m. 991 / II).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örneğin,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(A)’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Malını (H), (H)’den de (Ü) çalsa ve bu Malı (R)’ye Rehin verse, (H)’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(Ü) ve (R)’ye karşı açtığı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reddedilecektir.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52948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Davalı kendisinin mal üzerinde zilyet olma yetkisini veren bir hakkı bulunduğunu kanıtlamak suretiyle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eddini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sağlayıp malı geri vermekten kurtulabilir.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(A)’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 olduğu Malı (B) çalmış ve (Ü)’ye satmış, bir süre sonra (Ü)’den çalınan Mal (A)’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eline geçmiş olsa, (Ü)’nün (A)’ya karşı açtığı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ileri sürebilir. </a:t>
            </a:r>
          </a:p>
        </p:txBody>
      </p:sp>
    </p:spTree>
    <p:extLst>
      <p:ext uri="{BB962C8B-B14F-4D97-AF65-F5344CB8AC3E}">
        <p14:creationId xmlns:p14="http://schemas.microsoft.com/office/powerpoint/2010/main" val="11070975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Davalı, Davacının iyiniyetli de olsa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üzerinde Hakkı bulunmadığını,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Davacının çalınmış bir Malı satın aldığını veya Mülkiyetin Kazanılmasını sağlayan İşleminin Sakat olduğunu kanıtlayarak da, Malı geri vermekten kurtulma imkânına sahiptir. 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099551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7591"/>
            <a:ext cx="10515600" cy="1563097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>
                <a:latin typeface="+mn-lt"/>
              </a:rPr>
              <a:t>Zilyetlik Olgusuna Dayanılarak Hakkın Korunması Araçları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orunmasına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yönelik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hükümlerde düzenlenmiştir.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Olgusunun,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orumada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kullanılabilecek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Araçlarını,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tkisinden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hareketle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başlıkta toplamak mümkündür: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3923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Taşınır Davasını İyiniyetli Zilyet Lehine Sınırlayan Haller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711285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7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Taşınır Davasının İyiniyetli Zilyet Lehine Sınırlandığı Durumlar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Önceki Zilyedin elinden Rızası olmaksızın çıktığı hallerde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çma Hakkı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 bakımdan,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sınırlanmıştır: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Yazılı Senetleri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Zilyetlere Karşı Taşınır Davasının Süresi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 Arttırmadan, Pazardan veya Benzeri Eşya Satanlardan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42298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703567"/>
          </a:xfrm>
        </p:spPr>
        <p:txBody>
          <a:bodyPr>
            <a:noAutofit/>
          </a:bodyPr>
          <a:lstStyle/>
          <a:p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Yazılı Senetleri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Edinme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Çalınmış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kaybedilmiş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bir şekilde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çıkmış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	Para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Hamile Yazılı Senetleri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edinmiş olan kimseye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açılamaz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Hamile Yazılı Senetlerin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Piyasada Tedavülüne Güvence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sağlamıştır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EMK m. 903)</a:t>
            </a: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65).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0892943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latin typeface="+mn-lt"/>
              </a:rPr>
              <a:t>İyiniyetli Zilyetlere Karşı Taşınır Davasının </a:t>
            </a:r>
            <a:r>
              <a:rPr lang="tr-TR" sz="3600" b="1" dirty="0" smtClean="0">
                <a:latin typeface="+mn-lt"/>
              </a:rPr>
              <a:t>Süresi</a:t>
            </a:r>
            <a:r>
              <a:rPr lang="tr-TR" sz="3600" b="1" dirty="0">
                <a:latin typeface="+mn-lt"/>
              </a:rPr>
              <a:t/>
            </a:r>
            <a:br>
              <a:rPr lang="tr-TR" sz="3600" b="1" dirty="0">
                <a:latin typeface="+mn-lt"/>
              </a:rPr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çıkmış 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Davasının açılması,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enelik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Düşürücü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üreye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tabidir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I).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Zilyetliği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olanlara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böyle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991).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I hükmünde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üşürücü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çıktığı tarihten itibaren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işlemeye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başlar. </a:t>
            </a:r>
          </a:p>
        </p:txBody>
      </p:sp>
    </p:spTree>
    <p:extLst>
      <p:ext uri="{BB962C8B-B14F-4D97-AF65-F5344CB8AC3E}">
        <p14:creationId xmlns:p14="http://schemas.microsoft.com/office/powerpoint/2010/main" val="27181459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üşürücü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 sonucu halen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Davalıya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olmayan ve Ayni Hakka Dayanan İstihkak Davasının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683 / II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açılıp açılamayacağı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tartışmalıdır. </a:t>
            </a:r>
            <a:endParaRPr lang="tr-TR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I hükmünde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Yıllık Süre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MK m. 777 / I hükmündeki Mülkiyeti kazandıran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Yıllık Zamanaşımı Süresi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bazen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aynı olayda birlikte gerçekleşebilir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iki Süre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birbiriyle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karıştırılmamalıdır. </a:t>
            </a:r>
          </a:p>
        </p:txBody>
      </p:sp>
    </p:spTree>
    <p:extLst>
      <p:ext uri="{BB962C8B-B14F-4D97-AF65-F5344CB8AC3E}">
        <p14:creationId xmlns:p14="http://schemas.microsoft.com/office/powerpoint/2010/main" val="249447324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Zilyetliğini kaybettiği andan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777 /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Zilyedin İyiniyetli Zilyetliğinin başladığı andan itibaren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Süreler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örtüşmez.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Altan’dan çaldığı malı (H) üç yıl sonra iyiniyetli Ülgen’e satıp teslim etmişse,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1’deki Süre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hırsızlık olayından itibaren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 geçmek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tamamlanmış olur.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Altan,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Ülgen’e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artık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Taşınır Davası açamaz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Fakat,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Ülgen’in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777 / 1 hükmü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uyarınca,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 zamanaşımıyla kazanabilmesi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daha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 yıl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zilyetliğini sürdürmesi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Eşya H., 6. B., s. 87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49547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görüşe göre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763 hükmünde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çıkmış 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Edinen Kimse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989/1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geçmesiyle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kendiliğinden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olmaz.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Süresini kaçırmış olan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azandırıcı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Zamanaşımıyla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 kazanmamış olduğu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stihkak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açıp,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ederek,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sağlayabilecektir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29028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Hâkim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örüşe göre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hükmündeki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 geçirildikten sonra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777 /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hükmündeki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 tamamlanmış olsa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dahi,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kazanır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 da,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artık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açılamaz. </a:t>
            </a:r>
          </a:p>
          <a:p>
            <a:pPr marL="0" indent="0" algn="just">
              <a:buNone/>
            </a:pP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4253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763/II hükmüne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Taşınırın Zilyetliğini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olmak üzere devralan kimse, 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Mülkiyeti devir yetkisi olmasa bile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Hükümlerine göre,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Kazanmanın korunduğu durumlarda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şeyin Mülkiyetini kazanır.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Teslime Bağlı Taşınır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Rehni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939/II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yer almaktadır.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176899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988 hükmüne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şey üzerinde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 Edinenin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korunacaktır.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989/1 hükmü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irade dışı elden çıktığı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durumlarda,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Hakkın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Kazanılmasını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 Süreyle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geciktirmektedir.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Mülkiyetini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Edinen Kimse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İyiniyetli Rehin A</a:t>
            </a:r>
            <a:r>
              <a:rPr lang="fi-F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i-F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fi-F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</a:t>
            </a:r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fi-F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olur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2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 Olgu Olarak Temel Alan Karinelere Dayanan Korunma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Olgu olarak temel alan Karinelere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korunur.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m.985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Karinesi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TMK m. 986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Feri Zilyetlikte Karine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Olgusu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Taşınırlardaki Karine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şeklinde düzenlenmiştir.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992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Karine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Olgusunun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hangi Ol­gu ile Karine 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 düzenlenmiştir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987 ve m. 998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991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öngörülen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Savunma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Müdahale imkânının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düzenlemiş olmasıdır.</a:t>
            </a:r>
          </a:p>
          <a:p>
            <a:pPr marL="0" lv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082243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ürenin geçmesiyle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çıkan 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 İyiniyetli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Ediniminin geçerli sayılması gerektiğini savunan görüş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Beş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ıllık Sürenin geçmesine rağmen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 de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azanılamayacağı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urumlar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olabilir. </a:t>
            </a:r>
          </a:p>
        </p:txBody>
      </p:sp>
    </p:spTree>
    <p:extLst>
      <p:ext uri="{BB962C8B-B14F-4D97-AF65-F5344CB8AC3E}">
        <p14:creationId xmlns:p14="http://schemas.microsoft.com/office/powerpoint/2010/main" val="154946906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elden çıkmış olan Malın İyiniyetli Zilyet tarafından Edinimi,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Hakkı ona kazandıracak olan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Tasarruf İşlemi,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Tasarruf Yetkisinin yokluğu dışında bir sebepten dolayı sakatlanmış olması nedeniyle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 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İyiniyetli Zilyedin, Malın Mülkiyetini kazanması, ancak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Kazandırıcı Zamanaşımının Şartları varsa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İşte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Şartlar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gerçekleşmemiş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m.989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hükmündeki Beş Yıllık Süreyi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geçirmiş olsa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dahi,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geri verilmesini,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87- 88)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701794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latin typeface="+mn-lt"/>
              </a:rPr>
              <a:t>Açık Arttırmadan, Pazardan veya Benzeri Eşya Satanlardan </a:t>
            </a:r>
            <a:r>
              <a:rPr lang="tr-TR" sz="3600" b="1" dirty="0" err="1">
                <a:latin typeface="+mn-lt"/>
              </a:rPr>
              <a:t>İyiniyetle</a:t>
            </a:r>
            <a:r>
              <a:rPr lang="tr-TR" sz="3600" b="1" dirty="0">
                <a:latin typeface="+mn-lt"/>
              </a:rPr>
              <a:t> </a:t>
            </a:r>
            <a:r>
              <a:rPr lang="tr-TR" sz="3600" b="1" dirty="0" smtClean="0">
                <a:latin typeface="+mn-lt"/>
              </a:rPr>
              <a:t>Edinme</a:t>
            </a:r>
            <a:r>
              <a:rPr lang="tr-TR" sz="3600" b="1" dirty="0">
                <a:latin typeface="+mn-lt"/>
              </a:rPr>
              <a:t/>
            </a:r>
            <a:br>
              <a:rPr lang="tr-TR" sz="3600" b="1" dirty="0">
                <a:latin typeface="+mn-lt"/>
              </a:rPr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Çalınmış, kaybedilmiş veya İrade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başka herhangi bir şekilde elden çıkmış Mal,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rttırmadan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atanlardan edinilmiş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eden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dinenlere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Ödenen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 koşuluyla açılabilir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 / II).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Ödenen Bedelin geri verilmesi,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Davanın bir Şartı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Bedelin geri verilmesi için talep gerekir.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sırasında Hâkim önünde Semeni ödemeyeceğini beyan ederse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açılmış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reddedilir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Davalı Zilyet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763 hükmü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uyarınca,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kazanmış olur.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0745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Taşınır Davasının Tarafları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6464"/>
          </a:xfrm>
        </p:spPr>
        <p:txBody>
          <a:bodyPr>
            <a:no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dışında kaybetmiş olan Zilyet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Fer’i Zilyedin iradesi dışında kaybedilmiş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hem 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açılabilir.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verilmesini talep eder.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Zilyetlikte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Zilyedin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Davayı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vardır.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Elbirliğiyle Zilyetlikte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Zilyetlerin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çmaları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6. B., s. 88)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0170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Zilyedine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açılır. Davalı,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Asli Zilyedi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Fer’i Zilyede karşı açıldığı takdirde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açılması gerektiğini ileri sürerek,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geri vermekten kaçınamaz.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sadece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açıldığı takdirde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onun elinde olmayacağı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 yerine getirilememesi Tehlikesi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avanın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iki Zilyede karşı birlikte açılması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yerinde olur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6. B., s. 88)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17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Hakkın Korunmasına Etkisi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Zil­yetliğin, Hakların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orunmasına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</a:t>
            </a: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şekilde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karşımıza çıkar:</a:t>
            </a: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avunmada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yapılan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 Dayanma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azanım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Kazanması</a:t>
            </a: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ürülebilme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sürerek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dayandığı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607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Zilyetlik Olgusuna Bağlanan Karineler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Uyuşmazlıklarda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Taşınırlarla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Yükünün,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arafları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Dağılımı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deyişle,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 ait olacağı önemlidir.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m.6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 düzenlenmiştir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 bağlamında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Kanunda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aksine hüküm bulunmadığı durumlarda, taraflardan her biri,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Hakkının dayandığı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lguların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varlığını ispatla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yükümlüdür.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 kuralıdır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005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m.6 hükmünde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İspat Yükü Kuralının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durumlarda kısmen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tersine çevrildiği Kanunla düzenlenen hallerden biri 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Kari­nelerdir.</a:t>
            </a:r>
          </a:p>
          <a:p>
            <a:pPr lvl="0"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985 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986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hükümleri 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992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Olguları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Olgulara bağlanan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dü­zenlenmiştir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6238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Kanunla düzenlenen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hükmündeki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değiştirmiştir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tersine çevrilmiştir.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Kari­neler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düzenlenmemiş olsaydı, 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azanım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üzi Halefler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alefler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olsalar bile, Zilyetlikten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ba­ğımsız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dayandıkları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kalacaklardı.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51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Sahibinin, hakkını ispat etmesi zorlaşmakta,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 İspatlayamama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durumuna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düşmektedir. </a:t>
            </a:r>
            <a:endParaRPr lang="tr-T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 ise,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Yaşam ve Ticari İlişkilerde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Güvenliğinin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Sarsılması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olabilecekti.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11124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lenileştirme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gerektiren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varlığını teyit eden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İddiasına,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üstünlük tanınmıştır.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Varlığını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kabul ederek,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onucu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arlığını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ederek,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Alenileşmesinde,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 tutmuştur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Taşınıra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Eşya­da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ettiği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Varlığını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kabul ederek, onu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sürdüğü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arlığını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ülfetinden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kurtarmıştır 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275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Yükünü karşı tarafa yükleyerek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Hak Sahibinin İspat Yükünü hafifletmekle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Konusunu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değiştirmez.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Diğer bir deyişle,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Karinelerde,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Kişi­nin haklılığına ilişkin İspat Yükü yer değiştirmez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ancak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Durumuna ilişkin İspat Yükü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değiştirir.</a:t>
            </a: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m.985 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996 hükümleri ile m. 992 hükmünde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TMK m. 990 hükmü hariç-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nitelikleri bakımından,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 Karinelerdir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 ispat edilebilen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arinelerdir</a:t>
            </a:r>
            <a:r>
              <a:rPr lang="tr-TR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27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037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latin typeface="+mn-lt"/>
              </a:rPr>
              <a:t>Zilyetliğin Hakkın Olgusu Olarak Korunması </a:t>
            </a:r>
            <a:r>
              <a:rPr lang="tr-TR" b="1" dirty="0" smtClean="0">
                <a:latin typeface="+mn-lt"/>
              </a:rPr>
              <a:t> </a:t>
            </a:r>
            <a:br>
              <a:rPr lang="tr-TR" b="1" dirty="0" smtClean="0">
                <a:latin typeface="+mn-lt"/>
              </a:rPr>
            </a:br>
            <a:r>
              <a:rPr lang="tr-TR" b="1" dirty="0" smtClean="0">
                <a:latin typeface="+mn-lt"/>
              </a:rPr>
              <a:t>(</a:t>
            </a:r>
            <a:r>
              <a:rPr lang="tr-TR" sz="3100" b="1" dirty="0" smtClean="0">
                <a:latin typeface="+mn-lt"/>
              </a:rPr>
              <a:t>Genel Olarak – </a:t>
            </a:r>
            <a:r>
              <a:rPr lang="tr-TR" sz="3100" b="1" i="1" dirty="0" smtClean="0">
                <a:latin typeface="+mn-lt"/>
              </a:rPr>
              <a:t>Yasal Düzenlemesi </a:t>
            </a:r>
            <a:r>
              <a:rPr lang="tr-TR" sz="3100" b="1" dirty="0" smtClean="0">
                <a:latin typeface="+mn-lt"/>
              </a:rPr>
              <a:t>)</a:t>
            </a:r>
            <a:br>
              <a:rPr lang="tr-TR" sz="3100" b="1" dirty="0" smtClean="0">
                <a:latin typeface="+mn-lt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Gökhan; Eşya Hukuku, Cilt II, Zilyetlik, İstanbul 2017, s. 205 vd.)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ve korunmuştur. Bunun yanında,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onuç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bağlan­ması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Korunması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</a:t>
            </a: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lişkilerde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yatmaktadır;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çerçevede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Zilyetlik durumu,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Nispi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dayanmaktadır.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dayanmayan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istis­nadır.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oyucu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lağan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kışına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ola­rak,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dayandığını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durumunun üstün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gerektiğini düşünerek,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korumuştur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9541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>
                <a:latin typeface="+mn-lt"/>
              </a:rPr>
              <a:t>Taşınırlarda Zilyetliğe Bağlanan Karineler</a:t>
            </a:r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b="1" dirty="0" smtClean="0">
                <a:latin typeface="+mn-lt"/>
              </a:rPr>
              <a:t>(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 C. II, Zilyetlik, s. 210 vd.)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Koyucu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ayatın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ormal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dayandığı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 dünyada görünüm şekli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almış ve bu bağlamda, 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Aleniyet İlkesini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önünde tutarak,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arinelerini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düzenlemiştir.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taraftan, 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Şüpheden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yararlanır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{in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dubio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İlkesi»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</a:t>
            </a: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Olgusunun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lehine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getirilen 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alihazır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616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83094"/>
            <a:ext cx="10515600" cy="4351338"/>
          </a:xfrm>
        </p:spPr>
        <p:txBody>
          <a:bodyPr/>
          <a:lstStyle/>
          <a:p>
            <a:pPr lvl="0"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TMK m. 985 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986 hükümlerinde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Olgulara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onuçları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m.6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m.190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hükümlerindeki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Yükü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tamamen veya bazı durumlarda kısmen yer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değiştirmiştir.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Böylece,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id­dia ettiği 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kabul ederek, onu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sür­düğü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arlığını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ülfetinden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kurtarmıştır.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62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TMK m.985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kaynaklanan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Ka­rineyi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kenar başlığında ifade edildiği üzere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arine­si-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m.986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kaynaklanan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düzenlemiştir.</a:t>
            </a:r>
          </a:p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kural olarak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 ispatlanabilen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 Karine-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Yasal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niteliğindedir.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642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Olgu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Ticari ve Yaşam İlişkilerinde,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Güvenliği ve İstikrarını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 amacıyla,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Adi Ka­rine olarak değil,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Kesin Karine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düzenlemiştir. </a:t>
            </a:r>
          </a:p>
          <a:p>
            <a:pPr lvl="0"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m.990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çıkan Para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Hamiline Yazılı Senetleri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Kişiye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açılamayacaktır.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31600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Karinelerinden biri,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avasında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diğeri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Hak­kın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orunmasında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etkisini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göstermektedir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bağlanan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Davasındaki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avalının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avunmasındaki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olü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m.986 hükmün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Ta­şınırın Zilyedi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 aleyhine açılan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stün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oldu­ğuna ilişkin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dayanabilir.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8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dayanarak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vvelki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açtığı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durumda,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Hâlihazır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 tutularak korunmuştur.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985/1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986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hü­kümleri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Hâlihazır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ilye­din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 tutmuştur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bazı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stisnaları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272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İstisnası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m.989-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Rıza Dışı Kaybedilmesinde,</a:t>
            </a:r>
          </a:p>
          <a:p>
            <a:pPr lvl="0"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m.991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iyiniyetli edinilmemiş olması durumunda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Evvelki Zilyede,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Zilyede, Eski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adıyla Özel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Dava Hakkı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vermiştir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m.989). </a:t>
            </a: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 Hakkı,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ayrıca incelenecektir.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7069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8958" y="0"/>
            <a:ext cx="10516673" cy="1967293"/>
          </a:xfrm>
        </p:spPr>
        <p:txBody>
          <a:bodyPr>
            <a:normAutofit fontScale="90000"/>
          </a:bodyPr>
          <a:lstStyle/>
          <a:p>
            <a:r>
              <a:rPr lang="tr-TR" sz="3100" b="1" i="1" dirty="0" smtClean="0">
                <a:latin typeface="+mn-lt"/>
              </a:rPr>
              <a:t/>
            </a:r>
            <a:br>
              <a:rPr lang="tr-TR" sz="3100" b="1" i="1" dirty="0" smtClean="0">
                <a:latin typeface="+mn-lt"/>
              </a:rPr>
            </a:br>
            <a:r>
              <a:rPr lang="tr-TR" sz="3100" b="1" i="1" dirty="0">
                <a:latin typeface="+mn-lt"/>
              </a:rPr>
              <a:t/>
            </a:r>
            <a:br>
              <a:rPr lang="tr-TR" sz="3100" b="1" i="1" dirty="0">
                <a:latin typeface="+mn-lt"/>
              </a:rPr>
            </a:br>
            <a:r>
              <a:rPr lang="tr-TR" sz="3100" b="1" i="1" dirty="0" smtClean="0">
                <a:latin typeface="+mn-lt"/>
              </a:rPr>
              <a:t/>
            </a:r>
            <a:br>
              <a:rPr lang="tr-TR" sz="3100" b="1" i="1" dirty="0" smtClean="0">
                <a:latin typeface="+mn-lt"/>
              </a:rPr>
            </a:br>
            <a:r>
              <a:rPr lang="tr-TR" sz="3600" dirty="0">
                <a:latin typeface="+mn-lt"/>
              </a:rPr>
              <a:t>Taşınırlarda Zilyetliğin Hak Karinesi Oluşu -  </a:t>
            </a:r>
            <a:r>
              <a:rPr lang="tr-TR" sz="3600" i="1" dirty="0">
                <a:latin typeface="+mn-lt"/>
              </a:rPr>
              <a:t>Zilyetlik Karineleri </a:t>
            </a:r>
            <a:br>
              <a:rPr lang="tr-TR" sz="3600" i="1" dirty="0">
                <a:latin typeface="+mn-lt"/>
              </a:rPr>
            </a:br>
            <a:r>
              <a:rPr lang="tr-TR" sz="3200" b="1" dirty="0" smtClean="0">
                <a:latin typeface="+mn-lt"/>
              </a:rPr>
              <a:t>(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78 vd.;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Özdemir,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Kısaltılmış Ders Kitabı, 1. Bası, s. 48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C. II, Zilyetlik, s. 210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12. B., s. 58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Esener, Turhan / Güven, Kudret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7. Bası, Ankara 2017, s. 101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9. B.,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214 vd.)</a:t>
            </a:r>
            <a:b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hem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hem 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aktan soyut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korunmaktadır.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Taşınırlarda, Zilyetlik,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o şey üzerinde iddia ettiği Hakkın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arlığına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sayılmıştır.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Fonksiyon tanınmamıştır. </a:t>
            </a:r>
          </a:p>
        </p:txBody>
      </p:sp>
    </p:spTree>
    <p:extLst>
      <p:ext uri="{BB962C8B-B14F-4D97-AF65-F5344CB8AC3E}">
        <p14:creationId xmlns:p14="http://schemas.microsoft.com/office/powerpoint/2010/main" val="4180814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Eşyada Zilyetlik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şey üzerinde iddia ettiği hakka sahip olduğu yolunda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985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986). </a:t>
            </a: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hakka sahip olduğunu iddia ediyorsa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Karinesine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Şahsi Hak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ileri sürebilir. </a:t>
            </a:r>
          </a:p>
        </p:txBody>
      </p:sp>
    </p:spTree>
    <p:extLst>
      <p:ext uri="{BB962C8B-B14F-4D97-AF65-F5344CB8AC3E}">
        <p14:creationId xmlns:p14="http://schemas.microsoft.com/office/powerpoint/2010/main" val="38182307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fonksiyon tanınmamıştır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Taşınmazlarda, 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fonksiyonu,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Sicilindeki Kayıtlar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iddia edilen Hakkın varlığına Karinedir.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Kanunumuz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Taşınırlarda,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 üzerinde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ettiği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Hakkı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Hak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oluşuna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sevk etmiştir. </a:t>
            </a: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0378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üzerindeki Ayni Hakkın varlığının, Üçüncü Kişiler tarafından doğrudan anlaşılabilmesi mümkün değildir. </a:t>
            </a: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varlığının görünür olması,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Yaşam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Ti­cari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lişkilerde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Taşınırlarda,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Zilyetli­ğin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leniyet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ile mümkündür. </a:t>
            </a: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985 ile 992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 maddeleri arasında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Olgusu»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 düzenlenmiştir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lgusunun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teme­linde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korunan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alihazır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ilyettir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146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868220"/>
              </p:ext>
            </p:extLst>
          </p:nvPr>
        </p:nvGraphicFramePr>
        <p:xfrm>
          <a:off x="1738283" y="1046466"/>
          <a:ext cx="8501093" cy="574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04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Mülkiyet Karinesi</a:t>
            </a:r>
            <a:br>
              <a:rPr lang="tr-TR" b="1" dirty="0" smtClean="0">
                <a:latin typeface="+mn-lt"/>
              </a:rPr>
            </a:br>
            <a:r>
              <a:rPr lang="tr-TR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Mülkiyete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olması,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985 hükmünde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985/ 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Taşınırın zilyedi onun maliki sayılır." 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Karinenin geçerli olabilmesi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içinde bulunulan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 ve Şartların aksini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göstermemesi gerekir. </a:t>
            </a:r>
          </a:p>
        </p:txBody>
      </p:sp>
    </p:spTree>
    <p:extLst>
      <p:ext uri="{BB962C8B-B14F-4D97-AF65-F5344CB8AC3E}">
        <p14:creationId xmlns:p14="http://schemas.microsoft.com/office/powerpoint/2010/main" val="231464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 / II hükmüne göre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zilyetler de zilyetlikleri süresince o taşınırın maliki sayılırlar."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Karineden,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yararlanırlar.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Karineden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elinde tutan Aracı Kimsenin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kabul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etmesi gerekir.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95285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taraftan, Mülkiyet Karinesini meydana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getiren,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sıfatıyla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Zilyetliktir.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Karineden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yararlanmak isteyen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Fer'i Zilyet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kanıtlanması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bertaraf edilebilir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Karinesi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itelikli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bağlanabilir.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Nitelikli  Zilyetlikten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kasıt,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şiddete dayandığı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izlenimini yaratmayan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mahiyeti şüpheli olmayan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Zilyetliktir.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9040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Zilyedin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 Mülkiyet Hakkına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dayandığı görünümünü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vermiyor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Hükümlere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ispat etmelidir.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 Federal Mahkemesi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çeşitli Kararlarında,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Karinesinin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olabilmesi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bulunulan Şartların aksini göstermemesi gerektiği konusunda görüş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belirtmiştir.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79160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8266" y="1870780"/>
            <a:ext cx="10555111" cy="4800953"/>
          </a:xfrm>
        </p:spPr>
        <p:txBody>
          <a:bodyPr>
            <a:noAutofit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Mülkiyete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olması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985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Taşınırın zilyedi onun maliki sayılır.” 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arineye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hâlihazır)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lehine 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denir.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Karineden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yararlanabilmesi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öncelikle onun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ddiasında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İddiada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ispat etmek zorunda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494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İspat Yükü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aksini iddia eden Tarafa düşer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Kişi,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olmadığını ispat etmek zorunda kalır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Karineyi,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kendisine devrettiğini iddia eden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dâhil olmak üzere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herkese karşı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sürülebilir.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Hukuku, 9. Bası, s. 214-215)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4515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«Zilyetliğe bağlanan Mülkiyet Karinesi»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kesin ve mutlak değildir.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aksi her zaman ispat edilebilen,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bir Karinedir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özellikle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halde,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Karinesi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hükümsüz kalır.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birincisi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İddia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tarafından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artlarının gerçekleşmediğinin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İspatıdır. </a:t>
            </a:r>
          </a:p>
        </p:txBody>
      </p:sp>
    </p:spTree>
    <p:extLst>
      <p:ext uri="{BB962C8B-B14F-4D97-AF65-F5344CB8AC3E}">
        <p14:creationId xmlns:p14="http://schemas.microsoft.com/office/powerpoint/2010/main" val="40047192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İkincisi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İddia Sahibi tarafından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olduğunun ispatıdır.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Zilyetlik için gerekli olan Fiili Hâkimiyetin, İş Hayatında hâkim olan Anlayışa göre, Eşya üzerinde henüz kurulmamış olduğunun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Zilyetten başka birinin Malik bulunduğunun İspatında durum böyledir.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Hukuku, 9. Bası, s. 215)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3670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Karinesinden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de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Zilyetleri,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yararlanırlar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 / II).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süresince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Karinedir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Zilyetlik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kaybetmesine rağmen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sürmekte olduğu Karinesine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 açar. </a:t>
            </a: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96713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Zilyetliğin Hakkın Olgusu olarak Korunmasının Amacı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m.985-992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âkimiyetindeki Eşya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dayanarak, iddia ettiği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Hak­kı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korumak amacıyla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hallerde, nasıl ve hangi ölçüde dayanabileceğini düzenlemektir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Ayni Hak bakımından,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slen Kazanılmasının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tarafa bırakılması daha uygundur. </a:t>
            </a:r>
          </a:p>
          <a:p>
            <a:pPr lvl="0"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Ayni Hak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kazanıldığını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dayanmak­sızın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ispatlayabilmesi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Sahipliğini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önceki devredenin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ahipli­ğine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dayandırması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697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Zilyetler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Karinesine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kendilerinin</a:t>
            </a:r>
            <a:r>
              <a:rPr lang="tr-T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süresince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dayanabilirler. </a:t>
            </a:r>
            <a:endParaRPr lang="tr-TR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Zilyetliğe bağlanan Mülkiyet Karinesi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 durumdadır.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013070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Şimdiki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arasındaki Davada,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 ait Mülkiyet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çürütülmesi gerekir.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ise,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 bağlı Mülkiyet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ürdüğü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 ile birlikte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işlerlik kazanır. </a:t>
            </a:r>
          </a:p>
          <a:p>
            <a:pPr algn="just"/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9248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durumda,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Sürdüğü Karinesine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başvurması gerekmez.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Haksız Fiil sonucu Malın tamamen yok olması durumunda, sadece Zilyetlik değil, Mülkiyet Hakkı da sona erer.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açtığı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Davasında, Mülkiyet Hakkını ispat etmesi gerekmez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Zilyetliğe bağlı Mülkiyet Karinesinden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yararlanır.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5611561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Önceki Zilyet Lehine Mülkiyet Karinesine Bağlanan Hukuki Sonuçlar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653889" cy="5692775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Özet olarak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Önceki Zilyet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şu hukuki sonuçlar bağlanabilir: </a:t>
            </a:r>
          </a:p>
          <a:p>
            <a:pPr marL="0" indent="0" algn="just">
              <a:buNone/>
            </a:pP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 Eşya Hukuku, 11. Bası, İzmir 2014, s. 59)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(eski)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Karineye dayanarak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902).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2)Önceki Zilyet,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sırasında Mala zarar veren Kişilere karşı açacağı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Tazminat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avalarında,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artık Eşyanın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 olmasa bile,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varlığını  ispata gerek olmaksızın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açabilir.</a:t>
            </a:r>
          </a:p>
          <a:p>
            <a:pPr marL="0" indent="0">
              <a:buNone/>
            </a:pPr>
            <a:endParaRPr lang="tr-TR" sz="3200" b="1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777552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3)Önceki Zilyet,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kendisinin aleyhine Üçüncü Şahıslarca açılacak davalarda,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Önceki Zilyedi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sürerek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 savunabilir.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(eski)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(yeni)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karşılaştığı 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 olduğu zamanla sınırlıdır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artık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kaybettiği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edilecek ve hâlâ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olduğunu iddia ediyorsa,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 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kanıtlamak zorunda kalacaktır. 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471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Birlikte Zilyetlikte Mülkiyet Karinesi</a:t>
            </a: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«Mülkiyet Karinesi»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incelenirken,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Zilyetliğe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hangi tür Mülkiyet Karinesinin bağlanacağı sorununun da ele alınması gerekir.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ortak)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Elbirliğiyle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iştirak halinde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biçiminde olur.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Zilyetliğin,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Paylı Mülkiyete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Elbirliğiyle Zilyetliğin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oluşturduğu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düşünülmemelidir.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üşterek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mi, yoksa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Elbirliğiyle Zilyetlik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 olduğu hususunun,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ullanılış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içimine göre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belirlenmesidir.</a:t>
            </a:r>
          </a:p>
        </p:txBody>
      </p:sp>
    </p:spTree>
    <p:extLst>
      <p:ext uri="{BB962C8B-B14F-4D97-AF65-F5344CB8AC3E}">
        <p14:creationId xmlns:p14="http://schemas.microsoft.com/office/powerpoint/2010/main" val="32077239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Paylı Mülkiyette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Paydaşların,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Elbirliğiyle Zilyetleri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Mülkiyetinde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Ortakların Malın Müşterek Zilyetleri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olmalarına bir engel yoktur.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 Ortaklıkta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Ortakların her biri, Ortaklık Hizmetine özgüledikleri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Anahtarına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olup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diğerinin katılımı olmaksızın kullanabiliyorsa, bunlar Elbirliği halinde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oldukları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Zilyetleri sayılırlar.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15919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taraftan,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ülkiyetinin kurulması,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alikler arasında Kanunda sınırlı sayıda sayılmış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rtaklığının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varlığına bağlıdır.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oca arasında Mal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rtaklığı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rtaklığı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rtaklık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Ortaklığına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girmektedir.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Ortaklıklar,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sayılmış oldukları için,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Mülkiyetine,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aylı Mülkiyete oranla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ender rastlanır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787963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bu gerekçeler nedeniyle,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Elbirliğiyle Zilyetlik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Mülkiyetine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olmaz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Paylı Mülkiyete Karine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halinde Malik olduklarını iddia eden Birlikte Zilyetlerin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aralarındak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Elbirliği Ortaklığını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 etmeleri gerekir. 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974500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Fer’i Zilyetliğe Bağlı Karineler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986.maddesinin 2. fıkrası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Malın elinde bulunması bakımından Mülkiyet Hakkı değil de,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veya Kişisel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iddia eden kimselerin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iddia ettikleri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varlığını,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etmektedir.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2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şöyledir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Taşınıra bir sınırlı ayni hak veya kişisel hak iddiasıyla zilyet bulunan kimsenin iddia ettiği hakkın varlığı karine olarak kabul edilir.» </a:t>
            </a:r>
          </a:p>
        </p:txBody>
      </p:sp>
    </p:spTree>
    <p:extLst>
      <p:ext uri="{BB962C8B-B14F-4D97-AF65-F5344CB8AC3E}">
        <p14:creationId xmlns:p14="http://schemas.microsoft.com/office/powerpoint/2010/main" val="307999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İspat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öncesine giderek Asli Kaza­nıma kadar Hak Sahipliğinin İspatını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gerektirir.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 ise, Zilyetlikte bir öncekinin kendisine devrinin haklı olduğunun ispatını gerektirir. 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 hukukta bu İspata,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probatio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daibolica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denilmektedir.)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Zilyetlik, Hak Sahipliğine, Hukuki Araç olarak bir dayanak noktası olarak hizmet etmektedir. </a:t>
            </a: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alınmasının sağlanmasında, Hakka  dayanmada İspat Kolaylığı sağlamakta ve Ayni Hakkı görünür kılarak, Eşya Hukukunun, Maddi yönüne hizmet şeklinde gerçekleşir.</a:t>
            </a:r>
          </a:p>
          <a:p>
            <a:pPr marL="0" lv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44605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Kişi, Zilyetliğindeki Malı,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Hakka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Hakka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elinde bulundurduğunu iddia ettiği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takdirde,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İddia Edilen Hakkın varlığı,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kabul edilir.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doğal olarak sadece hak sahibine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Zilyetliğini elde etme yetkisi veren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Haklar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Haklarda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Haklara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oluşturur. 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525540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 üzerinde kurulabilen Sınırlı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Hakkı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Hakkıdır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Hakların her ikisi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Sahibine,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üzerindeki Zilyetliği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etme yetkisi verir.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Hakkı,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bir Hak olduğu için,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İntifa Hakkına Karine oluşturması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 yaratmaz.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Hakkı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güvence altına aldığı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Alacağa bağlı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Fer’i bir Haktır.</a:t>
            </a:r>
          </a:p>
        </p:txBody>
      </p:sp>
    </p:spTree>
    <p:extLst>
      <p:ext uri="{BB962C8B-B14F-4D97-AF65-F5344CB8AC3E}">
        <p14:creationId xmlns:p14="http://schemas.microsoft.com/office/powerpoint/2010/main" val="22439488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konuyla ilgili bazı sorular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akla gelmektedir ve bunların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cevaplanması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gerekmektedir.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Rehin Hakkına ne kapsamda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oluşturacaktır?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Hakkının varlığı, Alacağın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 olduğu anlamına gelir mi?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Bizim de katıldığımız görüşe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Hakkına karine olarak kabul edilebilir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Rehinin güvence altına aldığı Alacağın varlığı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Karinenin kapsamına girmez.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aynı görüşte, bkz.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80)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6296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048" y="1864261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oluşturur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lacağı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ifade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edilmektedir.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lacağı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Kişiye,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vermediği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sayıldığı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iracının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Ödünç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Saklayanın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edia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fi-F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aklardır.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7875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Hak Karinesi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gerekse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 Karinesi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iki Karine de,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Zilyetliğin,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değildir.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Zilyetlikten doğan bu Karinelerden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yararlanabilirler. </a:t>
            </a:r>
          </a:p>
        </p:txBody>
      </p:sp>
    </p:spTree>
    <p:extLst>
      <p:ext uri="{BB962C8B-B14F-4D97-AF65-F5344CB8AC3E}">
        <p14:creationId xmlns:p14="http://schemas.microsoft.com/office/powerpoint/2010/main" val="34559844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c.2 hükmüne göre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 Karinesini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şeyi kendisine vermiş olan kimseye karşı  ileri süremez.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Aynur, Berrin’in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kendisine rehin olarak verdiğini iddia ediyor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Berrin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malı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Aynur’a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kiraladığını ileri sürüyorsa,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Aynur, Berrin’e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Zilyetlikten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Karinesine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dayanamaz,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İddiasını,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kurallara göre ispat etmelidir. 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70234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59597"/>
            <a:ext cx="11353800" cy="1331092"/>
          </a:xfrm>
        </p:spPr>
        <p:txBody>
          <a:bodyPr>
            <a:normAutofit/>
          </a:bodyPr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7313" cy="4890615"/>
          </a:xfrm>
        </p:spPr>
        <p:txBody>
          <a:bodyPr>
            <a:no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Burhan,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 malı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Aydın’dan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olarak aldığını iddia etmekte,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sıfatı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bulunduğunu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sürmektedir.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Örnekte,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Cengiz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malı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Aydın’ın bir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borcu için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haczettirir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Burhan,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acze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sürebilir.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20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bizzat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Aydın, Burhan’ın Zilyetliğinin rehin hakkına dayanmadığını ileri sürer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Burhanın Zilyetliğinin rehin hakkına dayandığı yolundaki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Karineyi,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II c. 2 hükmü uyarınca,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kendisine veren Aydın’a karşı ileri süremez. </a:t>
            </a:r>
          </a:p>
          <a:p>
            <a:pPr marL="0" indent="0" algn="just">
              <a:buNone/>
            </a:pP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Kısaltılmış Ders Kitabı, 1. B., İstanbul 2018, s. 49- 50)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14111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f.2,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Ancak, zilyet bu karineyi şeyi kendisine vermiş olan kişiye karşı ileri süremez»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hükmünü getirmektedir.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*(A) ile (B) arasında, Rehin Hakkının mevcut olup olmadığı hususundaki Uyuşmazlık, Karineye dayanılmaksızın, İspat ile ilgili Genel Kurallara göre çözülecektir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Zilyedin başka bir Zilyetlik kurduğu durumda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kural geçerli olup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ikinci Fer’i Zilyet,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 Zilyede karşı Karineyi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süremeyecektir.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56156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II c.2 hükmüne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Zilyet,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 şeyi kendisine vermiş olan kimseye karşı ileri süremez. </a:t>
            </a:r>
          </a:p>
          <a:p>
            <a:pPr algn="just"/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(A), (B)'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verdiğini iddia ediyor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(B) ise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(A)'ya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Kiraladığını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sürüyorsa,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(A), (B)'ye karşı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er'i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dayanamaz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İddiasını,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ispat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etmelidir.</a:t>
            </a:r>
          </a:p>
        </p:txBody>
      </p:sp>
    </p:spTree>
    <p:extLst>
      <p:ext uri="{BB962C8B-B14F-4D97-AF65-F5344CB8AC3E}">
        <p14:creationId xmlns:p14="http://schemas.microsoft.com/office/powerpoint/2010/main" val="1299510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öncelikle,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getir­mektedir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(TMK m.985-986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İspat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ükünü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ters çevirerek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arlı­ğının İspatının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orluğu hafifletilmiştir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üzerindeki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uyuşmazlık çıktığında,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ahibi­nin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Olgusu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dayanarak, onun yardımı ile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 düzenlenmiştir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89949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Burada, «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Şeyi kendisine vermiş olan kişi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ifadesi ile kastedilen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kimdir?</a:t>
            </a:r>
          </a:p>
          <a:p>
            <a:pPr algn="just"/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ifade ile kastedilen,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Malı bizzat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Zilyede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etmiş olan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 </a:t>
            </a:r>
          </a:p>
          <a:p>
            <a:pPr marL="0" indent="0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004114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Eğer, üzerinde Rehin Hakkı veya İntifa Hakkı kurulmuş olan bir Malın Mülkiyeti el değiştirmişse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Fer’i Zilyetlikten doğan Karine, yeni Malike karşı da ileri sürülemez.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burada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İleri Sürülememe Durumu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bakımından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değildir.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Fer’i Zilyet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Fer’i Zilyede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da 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Karineden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yararlanamaz.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48273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lehine düzenlenmiş olan Hak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ygulama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lanının bu şekilde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daraltılmış olması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 Karinesini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ölçüde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etkisiz bırakır.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Etkisizliğin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edenleri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şunlardır: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1)Zilyetlik,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Hakka,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 sağlayamaz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bir deyişle,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işilere karşı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 ifade etmez. </a:t>
            </a:r>
          </a:p>
        </p:txBody>
      </p:sp>
    </p:spTree>
    <p:extLst>
      <p:ext uri="{BB962C8B-B14F-4D97-AF65-F5344CB8AC3E}">
        <p14:creationId xmlns:p14="http://schemas.microsoft.com/office/powerpoint/2010/main" val="238627625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Zilyede verene karşı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kullanılamaz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986/ II c.2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Fer’i Zilyedin, Zilyetliğe yapılan Saldırı dolayısıyla açacağı Tazminat Davalarında ileri sürdüğü Hakkın İspatında önem taşıyacaktır.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Kısaltılmış Ders Kitabı, 1. B., s. 50;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Eşya Hukuku, 6. Bası, s. 81). </a:t>
            </a:r>
          </a:p>
        </p:txBody>
      </p:sp>
    </p:spTree>
    <p:extLst>
      <p:ext uri="{BB962C8B-B14F-4D97-AF65-F5344CB8AC3E}">
        <p14:creationId xmlns:p14="http://schemas.microsoft.com/office/powerpoint/2010/main" val="29201244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m.986 / f.2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İddia edilen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 konusunda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koymaktadır.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hüküm,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bir Etki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özleşmeleri bakımından getirilmiş özel bir hüküm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urulmasından sonra Kiralanan herhangi bir sebeple el değiştirir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Malikin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özleşmesinin tarafı olacağı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 bağlanmıştır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TBK m. 310). 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992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Başkasının Mülkiyet, Sınırlı Ayni Hak veya Kişisel Hak Karinesine Dayanma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 hükmüne göre,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taşınıra malik olma iradesi bulunmaksızın zilyet olan kimse, taşınırı kendisinden </a:t>
            </a:r>
            <a:r>
              <a:rPr lang="tr-TR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aldığı kişinin mülkiyet karinesine dayanabilir.»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bir Malın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bir 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Zilyedi bulunan Kişi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onu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kanısıyla kendisinden aldığı Kişinin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dayanabilecektir.</a:t>
            </a:r>
          </a:p>
        </p:txBody>
      </p:sp>
    </p:spTree>
    <p:extLst>
      <p:ext uri="{BB962C8B-B14F-4D97-AF65-F5344CB8AC3E}">
        <p14:creationId xmlns:p14="http://schemas.microsoft.com/office/powerpoint/2010/main" val="7420434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Ahmet, Burcu’dan kiraladığı bisikleti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Malik olduğu İddiasıyla kendisinden isteyen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Cihan’a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kendisine yeterli bir koruma sağlamayan Kişisel Hakkına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(Kira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dayanmak zorunda değildir.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Örnekte,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Ahmet,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Kişisel Hakkı olan Kira Sözleşmesine dayanacağı yerde,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Bisikleti kendisinden Kiraladığı Kişi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Burcu’nun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Karinesine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dayanabilecektir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 bu şekilde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savunabilecektir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3342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kendisine bizzat teslim etmiş olan Kişinin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yararlanır. 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kendisine teslim etmiş olan Kişi, Mülkiyeti bir başkasına devrederse,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 lehine olan Mülkiyet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33038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 hükmünde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Zilyedin Mülkiyet Karinesinden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yararlanabileceğinden söz edilmektedir.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Fer’i Zilyedin yararlanabileceği tek Karine, bu değildir.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Fer’i Zilyet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şeyi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kendisinden aldığı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Fer’i Zilyedin,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Ayni Hak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Hak Karinesine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4598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 hükmüne göre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yani,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kendisine verenin Hak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olmadığını bilmemesi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bilebilecek durumda olmaması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3)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şartıyla,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 konusu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yararlanabilir.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Hırsızdan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 Kimse, bu durumu biliyorsa,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Veren, Hırsızın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arinesinden yararlanamaz.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78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Uyuşmazlıkta, Zilyet, Hakka dayandığı zaman da, Hakkın varlığı, Karineler yardımıyla ispatlanır.</a:t>
            </a:r>
          </a:p>
          <a:p>
            <a:pPr lvl="0"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m.985 ile 993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korunan Zilyetlik durumudur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ancak 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 doğrudan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Koruma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olmayıp,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teşkil ettiği Hak dolayısıyla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ger­çekleşmektedir. Zilyedin, Hak Sahibi olarak korunması saklıdır.</a:t>
            </a:r>
          </a:p>
          <a:p>
            <a:pPr lvl="0"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iyiniyetli olarak kazanan 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asarruf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azanımı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korunur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988).</a:t>
            </a:r>
          </a:p>
          <a:p>
            <a:pPr lvl="0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Hakka ilişkin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Uyuşmazlık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Nispi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3850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Zilyetlik Karinelerinin Rolü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Zilyetlikten doğan Hak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arineleriyle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hakkını ispat etmek zorunda kalmaksızın, sadece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Zilyetliğine dayanarak Hakkını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koruyabilmektedir.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Koruma, iki şekilde olur.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birincisi,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(hâlihazır)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açıla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Davalarda,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tanınmasıdır. </a:t>
            </a:r>
          </a:p>
        </p:txBody>
      </p:sp>
    </p:spTree>
    <p:extLst>
      <p:ext uri="{BB962C8B-B14F-4D97-AF65-F5344CB8AC3E}">
        <p14:creationId xmlns:p14="http://schemas.microsoft.com/office/powerpoint/2010/main" val="92916944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İkincisi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kaybetmiş olan Önceki Zilyedin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Karinesine dayanan Talebi,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açma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imkânının tanınmasıdır.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Karineler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Hak Sahibi olmayan Zilyetten Ayni Hak edinen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Üçüncü Kişilerin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Edinimlerinin Korunmasını sağlar.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6400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346076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Zilyetlik Karinesinin Rolü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939096"/>
              </p:ext>
            </p:extLst>
          </p:nvPr>
        </p:nvGraphicFramePr>
        <p:xfrm>
          <a:off x="1881158" y="185736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474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Zilyet Aleyhine Açılan Davalarda Savunma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987 / 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göre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zilyedi, kendisine karşı açılan her davada üstün hakka sahip olduğu karinesine dayanabilir.»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987 / II hükmüne göre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de: «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veya saldırıya ilişkin hükümler saklıdır.»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Hâlihazır)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karşılaşınca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tercih edilir.</a:t>
            </a:r>
          </a:p>
        </p:txBody>
      </p:sp>
    </p:spTree>
    <p:extLst>
      <p:ext uri="{BB962C8B-B14F-4D97-AF65-F5344CB8AC3E}">
        <p14:creationId xmlns:p14="http://schemas.microsoft.com/office/powerpoint/2010/main" val="39908644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Davacı,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Üstün Hak Sahibi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 etmekle yükümlü olur.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tercih durumu, hem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açılacak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olabilir, hem 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zilyetliğine yapılan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Saldırıdan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korunmak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açacağı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Saldırının Sona Erdirilmesi Davasında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80369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karşılaşınca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tercih edilir.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Zilyede karşı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 hak sahibi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ispat etmekle yükümlü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987 / I hükmü,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arinelerini düzenleyen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985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m.986 hükümlerinin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şekilde bir ifadesidir.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Hatta bazı yazarlara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bu hüküm, bazı 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Hukuku hükümlerinin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gereksiz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tekrarından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ibarettir. </a:t>
            </a:r>
          </a:p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(Sirmen, Eşya H., 6. B., s. 82 ve aynı sayfada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140)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063456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bağlı Karineler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olan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değil,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 olan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değerdedir.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açacağı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Elatmanın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Önlenmesi Davasında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m.683 / II),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Zilyetliğe bağlanan Mülkiyet Karinesini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sürebilecektir.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78933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Zilyetliği, Önceki Zilyetten gasp etmiş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987 / 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dayanamaz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987 / II).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takdirde, o,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 Zilyet  tarafından açılan Geri Verme Davasında,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Karineye dayanmaksızın,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derhal ispat etmek suretiyle gasp ettiği şeyi geri vermekten kurtulabilir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982 / II).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dışında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ele geçirildiği hallerde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stün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çürütürse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ait Karine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 ifade eder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36444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600436" cy="1825625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600" b="1" dirty="0" smtClean="0">
                <a:latin typeface="+mn-lt"/>
              </a:rPr>
              <a:t>TAŞINIR DAVASI </a:t>
            </a:r>
            <a:r>
              <a:rPr lang="tr-TR" b="1" dirty="0" smtClean="0"/>
              <a:t>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83 vd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Ertaş,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14. B., İzmir 2018, s. 62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221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Cilt II, Zilyetlik, s. 229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Kısaltılmış Ders Kitabı, 1. Bası, s. 51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20. B., s. 99 vd. )</a:t>
            </a:r>
            <a:b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şey üzerindeki Zilyetliği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ızası dışında sona erdirilen kimse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çürütüp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Zilyetliğine ait Hak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dayanarak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şeyi geri alma imkânına sahiptir.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imkânı sağlayan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Davaya,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 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demektedir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989).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Mallarda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(m. 989) 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 konusu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Davaya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Davası»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 Davası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denilmektedir. </a:t>
            </a:r>
          </a:p>
        </p:txBody>
      </p:sp>
    </p:spTree>
    <p:extLst>
      <p:ext uri="{BB962C8B-B14F-4D97-AF65-F5344CB8AC3E}">
        <p14:creationId xmlns:p14="http://schemas.microsoft.com/office/powerpoint/2010/main" val="12092873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Taşınır (</a:t>
            </a:r>
            <a:r>
              <a:rPr lang="tr-TR" i="1" dirty="0" smtClean="0">
                <a:latin typeface="+mn-lt"/>
              </a:rPr>
              <a:t>Menkul) </a:t>
            </a:r>
            <a:r>
              <a:rPr lang="tr-TR" b="1" dirty="0" smtClean="0">
                <a:latin typeface="+mn-lt"/>
              </a:rPr>
              <a:t>Davasının Tanımı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*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Ertaş’a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Eski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(Önceki)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Halihazır (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imdiki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çürüterek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kendi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şyayı geri almak için açacağı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avaya,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Fahrnisklage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denir.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989- EMK m. 902)» </a:t>
            </a:r>
          </a:p>
          <a:p>
            <a:pPr marL="0" indent="0" algn="just">
              <a:buNone/>
            </a:pP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14. Bası, s. 62)</a:t>
            </a: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52138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sz="3600" b="1" dirty="0" smtClean="0">
                <a:latin typeface="+mn-lt"/>
                <a:cs typeface="Times New Roman" panose="02020603050405020304" pitchFamily="18" charset="0"/>
              </a:rPr>
              <a:t>Zilyetliğin Hakkın Olgusu Olarak Korunmasının, Zilyetlik Olgusuna Dayanarak Zilyetliğin Korunmasından Farkı</a:t>
            </a:r>
            <a:endParaRPr lang="tr-TR" sz="3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Zil­yetliğin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lgusu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 sebebiyle 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birbirinden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Taşınmaz­lardan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Haktan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olarak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uzuru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yeniden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Zilyetlik Olgusuna dayanılarak Savunulması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9563320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Başpınar’a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Evvelki zilyedin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hâlihazır zilyedin elinde bulunan taşınır eşyasını geri alabilmek için onun aleyhine açtığı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zilyetlik karinesine dayanan davaya Taşınır (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denir.»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Hukuku, 9. Bası, s. 221)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Doktrin ve Uygulamada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isim dışında, «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İstirdat Davası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Haklılık Davası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Dayanan İstihkak Davası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çeşitli isimler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da 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anılmaktadır.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Hukuku, 9. Bası, s. 221)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40065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Taşınır Davasının Şartları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7820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414722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Davasının Şartları – </a:t>
            </a:r>
            <a:r>
              <a:rPr lang="tr-T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 Şart: </a:t>
            </a:r>
            <a:r>
              <a:rPr lang="tr-TR" sz="3100" b="1" dirty="0" smtClean="0"/>
              <a:t>Zilyetliğin, Zilyedin İradesi Dışında Sona Erdirilmiş Olması </a:t>
            </a:r>
            <a:br>
              <a:rPr lang="tr-TR" sz="3100" b="1" dirty="0" smtClean="0"/>
            </a:br>
            <a:endParaRPr lang="tr-TR" sz="31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28512" y="143051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4000" b="1" u="sng" dirty="0" smtClean="0"/>
          </a:p>
          <a:p>
            <a:pPr marL="457200" lvl="1" indent="0" algn="just">
              <a:buNone/>
            </a:pP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sona erdirilen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Zilyetler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</a:p>
          <a:p>
            <a:pPr marL="457200" lvl="1" indent="0" algn="just">
              <a:buNone/>
            </a:pP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*Zilyetlik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iradesiyle devredilmeksizin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 başkası tarafından ele geçirilmiş olduğu hallerde,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 erdirilmiş olur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457200" lvl="1" indent="0">
              <a:buNone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8470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3200" b="1" dirty="0" smtClean="0"/>
              <a:t>Taşınır Davası Açılıp Açılamayacağına İlişkin Çeşitli Örnekler </a:t>
            </a:r>
            <a:br>
              <a:rPr lang="tr-TR" sz="3200" b="1" dirty="0" smtClean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3200" dirty="0" smtClean="0"/>
              <a:t>*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Aras’ın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Batuhan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çalmış,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Davası açmamış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süreyi kaçırdığı için açamamışsa,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Verilmesini,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*Bu Örnekte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Batuhan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çaldığı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Cengiz’e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devretmişse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Aras’ın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Cengiz’e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Davası açma hakkı zaten yoktur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bu durumda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</a:p>
          <a:p>
            <a:pPr marL="457200" lvl="1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*Buna karşılık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Ayşegül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Bilge’ye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geçirmek amacıyla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bizzat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İradesiyle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devretmiştir.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 sebep teşkil eden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 hükümsüz ise,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takdirde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Ayşegül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verilmesini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sağlayabilecektir. </a:t>
            </a:r>
          </a:p>
          <a:p>
            <a:pPr marL="457200" lvl="1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506569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57522"/>
            <a:ext cx="10515600" cy="4351338"/>
          </a:xfrm>
        </p:spPr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Burak’a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radesiyle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devretmiş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 teşkil eden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ermiş olsa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Burak’a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 açamaz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verilmesini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orcunun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fasını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açmak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suretiyle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lvl="1" algn="just">
              <a:spcBef>
                <a:spcPts val="1000"/>
              </a:spcBef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olmayan bir kimse tarafından devredilmişse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İradesine dayanmadığı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Devralana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Davasının açılması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mümkündür.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4489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3600" dirty="0"/>
              <a:t>*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erdirilen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Zilyetlik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Zilyetlik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  <a:p>
            <a:pPr marL="457200" lvl="1" indent="0" algn="just">
              <a:buNone/>
            </a:pP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*Örneğin,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Malikin veya Kiracının evinden çalınmış olması fark yaratmaz. </a:t>
            </a:r>
          </a:p>
          <a:p>
            <a:pPr marL="457200" lvl="1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*Bu durumda,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gerek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açılabilir. </a:t>
            </a:r>
          </a:p>
        </p:txBody>
      </p:sp>
    </p:spTree>
    <p:extLst>
      <p:ext uri="{BB962C8B-B14F-4D97-AF65-F5344CB8AC3E}">
        <p14:creationId xmlns:p14="http://schemas.microsoft.com/office/powerpoint/2010/main" val="136606622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Zilyede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verilmesini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etmesi gerekir.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*Örneğin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Kiraya Veren, Kiracının elinden çalınan Mal için Hırsıza karşı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açabilir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Kiraya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Verenin, Malın kendisine değil, Kiracıya geri verilmesini talep etmesi gerekir. 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Kiracı, Malı geri almak istemiyorsa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takdirde, Kiralayana geri verilmesi gerekir. </a:t>
            </a:r>
          </a:p>
          <a:p>
            <a:pPr marL="457200" lvl="1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Mal,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Zilyedin İradesi dışında başkasına devredilmiş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kendisine geri verilmes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isteyebilir. </a:t>
            </a:r>
          </a:p>
          <a:p>
            <a:pPr marL="457200" lvl="1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32533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Asli 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Fer’i Zilyedin Zilyetliğini gasp ederse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açamaz;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Zilyetlikten Doğan Hak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Karinesinin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Zilyede veren kimseye karşı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kullanılamamasıdır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986 / II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Kiraya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Verenin,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Kiracıdaki Malı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alması, örnek olarak gösterilebilir.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3785623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Kiracı,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982 hükmüne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 Davası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(Zilyetliğin Gaspında Geri Verme Davası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aralarındaki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Sözleşmesel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(Akdi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İlişkiye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İfa Davası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 Zilyetlik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bir Ayni Hakka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dayanıyor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Hakka Dayanan İstihkak Davası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açabilir. </a:t>
            </a:r>
          </a:p>
        </p:txBody>
      </p:sp>
    </p:spTree>
    <p:extLst>
      <p:ext uri="{BB962C8B-B14F-4D97-AF65-F5344CB8AC3E}">
        <p14:creationId xmlns:p14="http://schemas.microsoft.com/office/powerpoint/2010/main" val="421900941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İradesiyle başkasına devretmiş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bu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Devrin Sebebi geçerli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Kazanılmasına dayanan Geri Verme Davası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condictio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possessionis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açılır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 olmayan Zilyedin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geçerli olmayan bir Sebeple devretmesi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böyledir. 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3409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Hakkın olgusu olarak Korunmasında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kural olarak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Taşı­nırlarda Zilyetlik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Taşınırlarda iddia ettiği Hakkın varlığına Karine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ka­bul edilmiş ve bu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Karineye uygun Hukuki Sonuçlar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bağlanmıştır. </a:t>
            </a:r>
          </a:p>
          <a:p>
            <a:pPr lvl="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Taşın­mazlarda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bağlanan Karinelerin uygulanması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 olup,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m.922 hükmü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436242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4578" y="0"/>
            <a:ext cx="10503196" cy="2073461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+mn-lt"/>
              </a:rPr>
              <a:t>Taşınır Davasının Şartları</a:t>
            </a:r>
            <a:r>
              <a:rPr lang="tr-TR" sz="3600" b="1" dirty="0" smtClean="0"/>
              <a:t>: </a:t>
            </a:r>
            <a:br>
              <a:rPr lang="tr-TR" sz="3600" b="1" dirty="0" smtClean="0"/>
            </a:br>
            <a:r>
              <a:rPr lang="tr-TR" sz="2800" b="1" u="sng" dirty="0" smtClean="0">
                <a:latin typeface="+mn-lt"/>
              </a:rPr>
              <a:t>İkinci </a:t>
            </a:r>
            <a:r>
              <a:rPr lang="tr-TR" sz="2800" b="1" u="sng" dirty="0">
                <a:latin typeface="+mn-lt"/>
              </a:rPr>
              <a:t>Şart: </a:t>
            </a:r>
            <a:r>
              <a:rPr lang="tr-TR" sz="2800" b="1" u="sng" dirty="0" smtClean="0">
                <a:latin typeface="+mn-lt"/>
              </a:rPr>
              <a:t> </a:t>
            </a:r>
            <a:r>
              <a:rPr lang="tr-TR" sz="2800" b="1" dirty="0" smtClean="0">
                <a:latin typeface="+mn-lt"/>
              </a:rPr>
              <a:t>Şimdiki </a:t>
            </a:r>
            <a:r>
              <a:rPr lang="tr-TR" sz="2800" b="1" dirty="0">
                <a:latin typeface="+mn-lt"/>
              </a:rPr>
              <a:t>Zilyedin Ediniminin Korunmamış Olması </a:t>
            </a:r>
            <a:r>
              <a:rPr lang="tr-TR" sz="3600" b="1" dirty="0"/>
              <a:t/>
            </a:r>
            <a:br>
              <a:rPr lang="tr-TR" sz="3600" b="1" dirty="0"/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4578" y="169068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sona erdirilmiş olsa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dahi,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yiniyetinin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korunarak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Kazanımının geçerli sayıldığı durumlarda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988, 990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açılamaz.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bağlamında,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Mal Edinmeye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Yazılı Senetlerin Edinimine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kısaca değinmekte fayda vardır.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95870815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latin typeface="+mn-lt"/>
              </a:rPr>
              <a:t>MK m. 988 </a:t>
            </a:r>
            <a:r>
              <a:rPr lang="tr-TR" b="1" dirty="0" smtClean="0">
                <a:latin typeface="+mn-lt"/>
              </a:rPr>
              <a:t>– Emin Sıfatıyla Zilyetten Mal Edinme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Emin Sıfatıyla Zilyetten Edinme Bakımından Tasarruf Yetkisi ve Taşınır Davası (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988):</a:t>
            </a:r>
          </a:p>
          <a:p>
            <a:pPr marL="0" indent="0" algn="just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emin sıfatıyla zilyedinden o şey üzerinde </a:t>
            </a:r>
            <a:r>
              <a:rPr lang="tr-TR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veya sınırlı ayni hak edinen kimsenin edinimi, zilyedin bu tür tasarruflarda bulunma yetkisi olmasa bile korunur.»</a:t>
            </a:r>
          </a:p>
          <a:p>
            <a:pPr marL="0" indent="0" algn="just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1079763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latin typeface="+mn-lt"/>
              </a:rPr>
              <a:t>MK m. 990 </a:t>
            </a:r>
            <a:r>
              <a:rPr lang="tr-TR" b="1" dirty="0" smtClean="0">
                <a:latin typeface="+mn-lt"/>
              </a:rPr>
              <a:t>– Para ve Hamile Yazılı Senetlerin Edinilmesi 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b="1" dirty="0" smtClean="0"/>
          </a:p>
          <a:p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ve Hamile Yazılı Senetlerde Tasarruf Yetkisi ve Taşınır Davası (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990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iradesi dışında elinden çıkmış olsa bile, para ve hamile yazılı senetleri </a:t>
            </a:r>
            <a:r>
              <a:rPr lang="tr-TR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edinmiş olan kimseye karşı Taşınır Davası açamaz.»</a:t>
            </a:r>
          </a:p>
        </p:txBody>
      </p:sp>
    </p:spTree>
    <p:extLst>
      <p:ext uri="{BB962C8B-B14F-4D97-AF65-F5344CB8AC3E}">
        <p14:creationId xmlns:p14="http://schemas.microsoft.com/office/powerpoint/2010/main" val="384565476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20972" y="343860"/>
            <a:ext cx="10515600" cy="1325563"/>
          </a:xfrm>
        </p:spPr>
        <p:txBody>
          <a:bodyPr>
            <a:noAutofit/>
          </a:bodyPr>
          <a:lstStyle/>
          <a:p>
            <a:r>
              <a:rPr lang="tr-TR" sz="3600" b="1" u="sng" dirty="0">
                <a:latin typeface="+mn-lt"/>
              </a:rPr>
              <a:t>Üçüncü Şart</a:t>
            </a:r>
            <a:r>
              <a:rPr lang="tr-TR" sz="3600" b="1" dirty="0">
                <a:latin typeface="+mn-lt"/>
              </a:rPr>
              <a:t>: Şimdiki Zilyedin Üstün Hak Karinesinin Çürütülmesi </a:t>
            </a:r>
            <a:br>
              <a:rPr lang="tr-TR" sz="3600" b="1" dirty="0">
                <a:latin typeface="+mn-lt"/>
              </a:rPr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Zilyetliğinin İradesi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sona erdirildiğini iddia eden Davacı,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Davasını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kazanabilmek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kendisinin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önceden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 Zilyet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kanıtlamak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Üstün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çürütmek zorundadır.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Zilyetliğe Bağlı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Karinesi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işlerlik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kazanacak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şyanın Zilyetliğini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Zilyetten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hak ettiğini kanıtlamış olacaktır. </a:t>
            </a:r>
          </a:p>
        </p:txBody>
      </p:sp>
    </p:spTree>
    <p:extLst>
      <p:ext uri="{BB962C8B-B14F-4D97-AF65-F5344CB8AC3E}">
        <p14:creationId xmlns:p14="http://schemas.microsoft.com/office/powerpoint/2010/main" val="334460873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Davacı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Üstün Hak Karinesini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çürütebilmek için iki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olanağa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sahiptir: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Davalı  Önceki Zilyet,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Davalı Zilyedin Zilyetliği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edinmediğini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bir ifadeyle,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edindiğini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elinden İradesi Dışında çıktığını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kanıtlayacaktır.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 Olasılık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ilyedliği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edinmemiş olması»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ilyedliği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edinmiş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Olasılık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önceki zilyedin iradesi dışında elinden çıkmış olmasıdır. </a:t>
            </a: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0507583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+mn-lt"/>
              </a:rPr>
              <a:t>Şimdiki Zilyedin Zilyetliği </a:t>
            </a:r>
            <a:r>
              <a:rPr lang="tr-TR" b="1" dirty="0" err="1">
                <a:latin typeface="+mn-lt"/>
              </a:rPr>
              <a:t>İyiniyetle</a:t>
            </a:r>
            <a:r>
              <a:rPr lang="tr-TR" b="1" dirty="0">
                <a:latin typeface="+mn-lt"/>
              </a:rPr>
              <a:t> Edinmemiş Olması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607081"/>
          </a:xfrm>
        </p:spPr>
        <p:txBody>
          <a:bodyPr>
            <a:noAutofit/>
          </a:bodyPr>
          <a:lstStyle/>
          <a:p>
            <a:pPr algn="just"/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991 /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hükmü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edinmemiş olan kimseye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Önceki Zilyedin,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açabileceğini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belirtmektedir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edinmemiş olan kimse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deyimi ile ifade edilmek istenen,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Zilyetliği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azanana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üreye tabi değildir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981145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Zilyetliği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Edinmemiş Olması konusunda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şu Örnek verilebilir: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Anıl’ın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Remzi’ye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olarak bıraktığı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Remzi,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bilen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Ümit’e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satıp teslim etse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Remzi’nin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 Tasarruf Yetkisi olmadığını bilen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Ümit,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edinmiş olacağı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Anıl,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 da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açma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olanağına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2310812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Davalı, Davacının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kazandığını ispat eder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reddedilir. 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991 /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hükmü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hususu 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şöyle belirtmektedir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önceki zilyet de, zilyetliği </a:t>
            </a:r>
            <a:r>
              <a:rPr lang="tr-TR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edinmemiş ise, sonraki zilyede karşı Taşınır Davası açamaz.»</a:t>
            </a:r>
          </a:p>
          <a:p>
            <a:pPr marL="0" indent="0" algn="just"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7451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MK m. 991 / II hükmüne örnek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Aysel’in malını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 çalsa, (H)’den de (Ü) çalsa,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Aysel,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 (H)’ye, gerekse (Ü)’ye karşı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açabilir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(H), (Ü)’ye karşı bu Davayı Açma Hakkına sahip değildir.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Keza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 çaldığı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Yeşim’e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emanet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etse,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sonra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Yeşim, malı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vermek istemezse (H),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Yeşim’e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Taşınır Davası açamaz.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hususta, «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Zilyetten Halihazır 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şimdiki)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tercih edilir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uygulanır.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Kısaltılmış Ders Kitabı, 1. Bası, s. 53-54)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11003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Autofit/>
          </a:bodyPr>
          <a:lstStyle/>
          <a:p>
            <a:r>
              <a:rPr lang="tr-TR" sz="3600" b="1" dirty="0">
                <a:latin typeface="+mn-lt"/>
              </a:rPr>
              <a:t>Malın Önceki Zilyedin İradesi Dışında Elinden Çıkmış Olması</a:t>
            </a:r>
            <a:br>
              <a:rPr lang="tr-TR" sz="3600" b="1" dirty="0">
                <a:latin typeface="+mn-lt"/>
              </a:rPr>
            </a:b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Zilyedin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stün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arinesinin çürütülebilmesi için ikinci imkân,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dışında elinden çıkmış olduğunun ispatıdır.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verildiğinin ispat edilmesi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yeterli değildir.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Rızası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ışında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çıktığının ispatı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9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8250</Words>
  <Application>Microsoft Office PowerPoint</Application>
  <PresentationFormat>Geniş ekran</PresentationFormat>
  <Paragraphs>431</Paragraphs>
  <Slides>124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124</vt:i4>
      </vt:variant>
    </vt:vector>
  </HeadingPairs>
  <TitlesOfParts>
    <vt:vector size="129" baseType="lpstr">
      <vt:lpstr>Arial</vt:lpstr>
      <vt:lpstr>Calibri</vt:lpstr>
      <vt:lpstr>Calibri Light</vt:lpstr>
      <vt:lpstr>Times New Roman</vt:lpstr>
      <vt:lpstr>Office Teması</vt:lpstr>
      <vt:lpstr>   2019-2020 Öğretim Yılı  AÜHF - 3 / A Sınıfı Eşya Hukuku Ders Notları Güz Dönemi  (Sekizinci Hafta–  6 Kasım 2019  Zilyetlik Karineleri – Taşınır Davası)        </vt:lpstr>
      <vt:lpstr>Zilyetliğin Hakkın Olgusu Olarak Korunması   (Genel Olarak – Yasal Düzenlemesi ) (Antalya, Gökhan; Eşya Hukuku, Cilt II, Zilyetlik, İstanbul 2017, s. 205 vd.)</vt:lpstr>
      <vt:lpstr>PowerPoint Sunusu</vt:lpstr>
      <vt:lpstr>Zilyetliğin Hakkın Olgusu olarak Korunmasının Amacı </vt:lpstr>
      <vt:lpstr>PowerPoint Sunusu</vt:lpstr>
      <vt:lpstr>PowerPoint Sunusu</vt:lpstr>
      <vt:lpstr>PowerPoint Sunusu</vt:lpstr>
      <vt:lpstr>Zilyetliğin Hakkın Olgusu Olarak Korunmasının, Zilyetlik Olgusuna Dayanarak Zilyetliğin Korunmasından Farkı</vt:lpstr>
      <vt:lpstr>PowerPoint Sunusu</vt:lpstr>
      <vt:lpstr>PowerPoint Sunusu</vt:lpstr>
      <vt:lpstr>Zilyetlik Olgusuna Dayanılarak Hakkın Korunması Araçları </vt:lpstr>
      <vt:lpstr>Zilyetliği Olgu Olarak Temel Alan Karinelere Dayanan Korunma </vt:lpstr>
      <vt:lpstr>Zilyetliğin Hakkın Korunmasına Etkisi </vt:lpstr>
      <vt:lpstr>Zilyetlik Olgusuna Bağlanan Karineler </vt:lpstr>
      <vt:lpstr>PowerPoint Sunusu</vt:lpstr>
      <vt:lpstr>PowerPoint Sunusu</vt:lpstr>
      <vt:lpstr>PowerPoint Sunusu</vt:lpstr>
      <vt:lpstr>PowerPoint Sunusu</vt:lpstr>
      <vt:lpstr>PowerPoint Sunusu</vt:lpstr>
      <vt:lpstr>Taşınırlarda Zilyetliğe Bağlanan Karineler (Antalya, Eşya H.,  C. II, Zilyetlik, s. 210 vd.)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Taşınırlarda Zilyetliğin Hak Karinesi Oluşu -  Zilyetlik Karineleri  (Sirmen, Eşya H., 6. B., s. 78 vd.; Oğuzman / Seliçi / Oktay – Özdemir, Eşya H., Kısaltılmış Ders Kitabı, 1. Bası, s. 48 vd.; Antalya, Eşya H., C. II, Zilyetlik, s. 210 vd.; Ertaş, Eşya H., 12. B., s. 58 vd.; Esener, Turhan / Güven, Kudret, Eşya Hukuku, 7. Bası, Ankara 2017, s. 101 vd.; Ünal / Başpınar, Şekli Eşya H., 9. B., s. 214 vd.)    </vt:lpstr>
      <vt:lpstr>PowerPoint Sunusu</vt:lpstr>
      <vt:lpstr>PowerPoint Sunusu</vt:lpstr>
      <vt:lpstr>PowerPoint Sunusu</vt:lpstr>
      <vt:lpstr>Mülkiyet Karinesi  </vt:lpstr>
      <vt:lpstr>PowerPoint Sunusu</vt:lpstr>
      <vt:lpstr>PowerPoint Sunusu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Önceki Zilyet Lehine Mülkiyet Karinesine Bağlanan Hukuki Sonuçlar </vt:lpstr>
      <vt:lpstr>PowerPoint Sunusu</vt:lpstr>
      <vt:lpstr>Birlikte Zilyetlikte Mülkiyet Karinesi </vt:lpstr>
      <vt:lpstr>PowerPoint Sunusu</vt:lpstr>
      <vt:lpstr>PowerPoint Sunusu</vt:lpstr>
      <vt:lpstr>PowerPoint Sunusu</vt:lpstr>
      <vt:lpstr>Fer’i Zilyetliğe Bağlı Karineler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Başkasının Mülkiyet, Sınırlı Ayni Hak veya Kişisel Hak Karinesine Dayanma</vt:lpstr>
      <vt:lpstr>PowerPoint Sunusu</vt:lpstr>
      <vt:lpstr>PowerPoint Sunusu</vt:lpstr>
      <vt:lpstr>PowerPoint Sunusu</vt:lpstr>
      <vt:lpstr>PowerPoint Sunusu</vt:lpstr>
      <vt:lpstr>Zilyetlik Karinelerinin Rolü</vt:lpstr>
      <vt:lpstr>PowerPoint Sunusu</vt:lpstr>
      <vt:lpstr>Zilyetlik Karinesinin Rolü</vt:lpstr>
      <vt:lpstr>Zilyet Aleyhine Açılan Davalarda Savunma</vt:lpstr>
      <vt:lpstr>PowerPoint Sunusu</vt:lpstr>
      <vt:lpstr>PowerPoint Sunusu</vt:lpstr>
      <vt:lpstr>PowerPoint Sunusu</vt:lpstr>
      <vt:lpstr>PowerPoint Sunusu</vt:lpstr>
      <vt:lpstr>TAŞINIR DAVASI (Sirmen, Eşya H., 6. B., s. 83 vd.; Ertaş, Eşya H., 14. B., İzmir 2018, s. 62 vd.; Ünal / Başpınar, Şekli Eşya H., 9. B., s. 221 vd.; Antalya, Eşya H., Cilt II, Zilyetlik, s. 229 vd.; Oğuzman / Seliçi / Oktay – Özdemir, Eşya H., Kısaltılmış Ders Kitabı, 1. Bası, s. 51 vd.; Oğuzman / Seliçi / Oktay- Özdemir, Eşya H., 20. B., s. 99 vd. ) </vt:lpstr>
      <vt:lpstr>Taşınır (Menkul) Davasının Tanımı</vt:lpstr>
      <vt:lpstr>PowerPoint Sunusu</vt:lpstr>
      <vt:lpstr>Taşınır Davasının Şartları</vt:lpstr>
      <vt:lpstr>Taşınır Davasının Şartları – İlk Şart: Zilyetliğin, Zilyedin İradesi Dışında Sona Erdirilmiş Olması  </vt:lpstr>
      <vt:lpstr>Taşınır Davası Açılıp Açılamayacağına İlişkin Çeşitli Örnekler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Taşınır Davasının Şartları:  İkinci Şart:  Şimdiki Zilyedin Ediniminin Korunmamış Olması  </vt:lpstr>
      <vt:lpstr>MK m. 988 – Emin Sıfatıyla Zilyetten Mal Edinme </vt:lpstr>
      <vt:lpstr>MK m. 990 – Para ve Hamile Yazılı Senetlerin Edinilmesi  </vt:lpstr>
      <vt:lpstr>Üçüncü Şart: Şimdiki Zilyedin Üstün Hak Karinesinin Çürütülmesi  </vt:lpstr>
      <vt:lpstr>PowerPoint Sunusu</vt:lpstr>
      <vt:lpstr>Şimdiki Zilyedin Zilyetliği İyiniyetle Edinmemiş Olması</vt:lpstr>
      <vt:lpstr>PowerPoint Sunusu</vt:lpstr>
      <vt:lpstr>PowerPoint Sunusu</vt:lpstr>
      <vt:lpstr>MK m. 991 / II hükmüne örnek </vt:lpstr>
      <vt:lpstr>Malın Önceki Zilyedin İradesi Dışında Elinden Çıkmış Olması </vt:lpstr>
      <vt:lpstr>PowerPoint Sunusu</vt:lpstr>
      <vt:lpstr>PowerPoint Sunusu</vt:lpstr>
      <vt:lpstr>Malın Zilyedin İradesi Dışında Elinden Çıkmış Olduğu Haller  </vt:lpstr>
      <vt:lpstr>PowerPoint Sunusu</vt:lpstr>
      <vt:lpstr>PowerPoint Sunusu</vt:lpstr>
      <vt:lpstr>PowerPoint Sunusu</vt:lpstr>
      <vt:lpstr>Taşınır Davasında Davalının Savunması</vt:lpstr>
      <vt:lpstr>PowerPoint Sunusu</vt:lpstr>
      <vt:lpstr>PowerPoint Sunusu</vt:lpstr>
      <vt:lpstr>PowerPoint Sunusu</vt:lpstr>
      <vt:lpstr>Taşınır Davasını İyiniyetli Zilyet Lehine Sınırlayan Haller</vt:lpstr>
      <vt:lpstr>Taşınır Davasının İyiniyetli Zilyet Lehine Sınırlandığı Durumlar</vt:lpstr>
      <vt:lpstr>Para ve Hamile Yazılı Senetleri İyiniyetle Edinme  </vt:lpstr>
      <vt:lpstr>İyiniyetli Zilyetlere Karşı Taşınır Davasının Süresi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Açık Arttırmadan, Pazardan veya Benzeri Eşya Satanlardan İyiniyetle Edinme </vt:lpstr>
      <vt:lpstr>Taşınır Davasının Tarafları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Zilyetlik Karineleri</dc:title>
  <dc:creator>user</dc:creator>
  <cp:lastModifiedBy>user</cp:lastModifiedBy>
  <cp:revision>913</cp:revision>
  <cp:lastPrinted>2019-11-05T22:05:02Z</cp:lastPrinted>
  <dcterms:created xsi:type="dcterms:W3CDTF">2014-11-08T10:57:52Z</dcterms:created>
  <dcterms:modified xsi:type="dcterms:W3CDTF">2019-11-05T22:07:08Z</dcterms:modified>
</cp:coreProperties>
</file>