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1" r:id="rId1"/>
  </p:sldMasterIdLst>
  <p:sldIdLst>
    <p:sldId id="256" r:id="rId2"/>
    <p:sldId id="340" r:id="rId3"/>
    <p:sldId id="328" r:id="rId4"/>
    <p:sldId id="331" r:id="rId5"/>
    <p:sldId id="332" r:id="rId6"/>
    <p:sldId id="334" r:id="rId7"/>
    <p:sldId id="336" r:id="rId8"/>
    <p:sldId id="333" r:id="rId9"/>
    <p:sldId id="337" r:id="rId10"/>
    <p:sldId id="339" r:id="rId11"/>
    <p:sldId id="341" r:id="rId12"/>
    <p:sldId id="338" r:id="rId13"/>
    <p:sldId id="329" r:id="rId14"/>
    <p:sldId id="342" r:id="rId15"/>
    <p:sldId id="346" r:id="rId16"/>
    <p:sldId id="343" r:id="rId17"/>
    <p:sldId id="344" r:id="rId18"/>
    <p:sldId id="347" r:id="rId19"/>
    <p:sldId id="345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4" d="100"/>
          <a:sy n="64" d="100"/>
        </p:scale>
        <p:origin x="90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0C484-6C22-42C4-962F-59BA82536049}" type="datetimeFigureOut">
              <a:rPr lang="tr-TR" smtClean="0"/>
              <a:t>1.10.2021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CD911-BEE1-4A8F-833C-5B1352E0763F}" type="slidenum">
              <a:rPr lang="tr-TR" smtClean="0"/>
              <a:t>‹#›</a:t>
            </a:fld>
            <a:endParaRPr lang="tr-TR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20778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0C484-6C22-42C4-962F-59BA82536049}" type="datetimeFigureOut">
              <a:rPr lang="tr-TR" smtClean="0"/>
              <a:t>1.10.2021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CD911-BEE1-4A8F-833C-5B1352E0763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660249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0C484-6C22-42C4-962F-59BA82536049}" type="datetimeFigureOut">
              <a:rPr lang="tr-TR" smtClean="0"/>
              <a:t>1.10.2021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CD911-BEE1-4A8F-833C-5B1352E0763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794970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0C484-6C22-42C4-962F-59BA82536049}" type="datetimeFigureOut">
              <a:rPr lang="tr-TR" smtClean="0"/>
              <a:t>1.10.2021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CD911-BEE1-4A8F-833C-5B1352E0763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325080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 Bilgis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0C484-6C22-42C4-962F-59BA82536049}" type="datetimeFigureOut">
              <a:rPr lang="tr-TR" smtClean="0"/>
              <a:t>1.10.2021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CD911-BEE1-4A8F-833C-5B1352E0763F}" type="slidenum">
              <a:rPr lang="tr-TR" smtClean="0"/>
              <a:t>‹#›</a:t>
            </a:fld>
            <a:endParaRPr lang="tr-TR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4494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0C484-6C22-42C4-962F-59BA82536049}" type="datetimeFigureOut">
              <a:rPr lang="tr-TR" smtClean="0"/>
              <a:t>1.10.2021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CD911-BEE1-4A8F-833C-5B1352E0763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244468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0C484-6C22-42C4-962F-59BA82536049}" type="datetimeFigureOut">
              <a:rPr lang="tr-TR" smtClean="0"/>
              <a:t>1.10.2021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CD911-BEE1-4A8F-833C-5B1352E0763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079381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0C484-6C22-42C4-962F-59BA82536049}" type="datetimeFigureOut">
              <a:rPr lang="tr-TR" smtClean="0"/>
              <a:t>1.10.2021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CD911-BEE1-4A8F-833C-5B1352E0763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90907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0C484-6C22-42C4-962F-59BA82536049}" type="datetimeFigureOut">
              <a:rPr lang="tr-TR" smtClean="0"/>
              <a:t>1.10.2021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CD911-BEE1-4A8F-833C-5B1352E0763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450867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A0D0C484-6C22-42C4-962F-59BA82536049}" type="datetimeFigureOut">
              <a:rPr lang="tr-TR" smtClean="0"/>
              <a:t>1.10.2021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93CD911-BEE1-4A8F-833C-5B1352E0763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913419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0C484-6C22-42C4-962F-59BA82536049}" type="datetimeFigureOut">
              <a:rPr lang="tr-TR" smtClean="0"/>
              <a:t>1.10.2021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CD911-BEE1-4A8F-833C-5B1352E0763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872408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A0D0C484-6C22-42C4-962F-59BA82536049}" type="datetimeFigureOut">
              <a:rPr lang="tr-TR" smtClean="0"/>
              <a:t>1.10.2021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193CD911-BEE1-4A8F-833C-5B1352E0763F}" type="slidenum">
              <a:rPr lang="tr-TR" smtClean="0"/>
              <a:t>‹#›</a:t>
            </a:fld>
            <a:endParaRPr lang="tr-TR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0202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F6E334B2-1E76-445E-97D1-DE5329BE52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00051" y="1344545"/>
            <a:ext cx="10058400" cy="1927293"/>
          </a:xfrm>
        </p:spPr>
        <p:txBody>
          <a:bodyPr>
            <a:normAutofit/>
          </a:bodyPr>
          <a:lstStyle/>
          <a:p>
            <a:pPr algn="ctr"/>
            <a:r>
              <a:rPr lang="tr-TR" sz="6000" b="1" dirty="0">
                <a:solidFill>
                  <a:srgbClr val="00B050"/>
                </a:solidFill>
              </a:rPr>
              <a:t>İlkokulda Temel Matematik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3CB27E61-5FFD-4A91-B949-E132DD25F6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359394"/>
          </a:xfrm>
        </p:spPr>
        <p:txBody>
          <a:bodyPr>
            <a:normAutofit fontScale="92500" lnSpcReduction="20000"/>
          </a:bodyPr>
          <a:lstStyle/>
          <a:p>
            <a:pPr algn="r"/>
            <a:r>
              <a:rPr lang="tr-TR" sz="2800" b="1" i="1" cap="none" dirty="0">
                <a:solidFill>
                  <a:schemeClr val="accent1">
                    <a:lumMod val="75000"/>
                  </a:schemeClr>
                </a:solidFill>
              </a:rPr>
              <a:t>Dr. Öğretim Üyesi Zeynep AKKURT DENİZLİ</a:t>
            </a:r>
          </a:p>
          <a:p>
            <a:pPr algn="r"/>
            <a:r>
              <a:rPr lang="tr-TR" sz="2800" b="1" i="1" cap="none" dirty="0">
                <a:solidFill>
                  <a:schemeClr val="accent1">
                    <a:lumMod val="75000"/>
                  </a:schemeClr>
                </a:solidFill>
              </a:rPr>
              <a:t>Ankara Üniversitesi</a:t>
            </a:r>
          </a:p>
          <a:p>
            <a:pPr algn="r"/>
            <a:r>
              <a:rPr lang="tr-TR" sz="2800" b="1" i="1" cap="none" dirty="0">
                <a:solidFill>
                  <a:schemeClr val="accent1">
                    <a:lumMod val="75000"/>
                  </a:schemeClr>
                </a:solidFill>
              </a:rPr>
              <a:t>Eğitim Bilimleri Fakültesi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2904004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E970B8C-6D39-4653-A9C5-C096D32A72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81815" y="-484864"/>
            <a:ext cx="10058400" cy="1450757"/>
          </a:xfrm>
        </p:spPr>
        <p:txBody>
          <a:bodyPr/>
          <a:lstStyle/>
          <a:p>
            <a:pPr algn="ctr"/>
            <a:r>
              <a:rPr lang="tr-TR" b="1" dirty="0">
                <a:solidFill>
                  <a:srgbClr val="FF0000"/>
                </a:solidFill>
              </a:rPr>
              <a:t>               SAYILAR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2B35EDD1-FDDB-4E2A-81BE-8866E74F0B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9581" y="965893"/>
            <a:ext cx="10463134" cy="505168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2800" dirty="0">
                <a:solidFill>
                  <a:srgbClr val="FF0000"/>
                </a:solidFill>
              </a:rPr>
              <a:t>    Bir sayının farklı tabanda yazılması</a:t>
            </a:r>
          </a:p>
          <a:p>
            <a:pPr marL="0" indent="0">
              <a:buNone/>
            </a:pPr>
            <a:r>
              <a:rPr lang="tr-TR" sz="2800" dirty="0">
                <a:solidFill>
                  <a:srgbClr val="FF0000"/>
                </a:solidFill>
              </a:rPr>
              <a:t>    </a:t>
            </a:r>
            <a:endParaRPr lang="tr-TR" sz="28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tr-TR" sz="28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tr-TR" sz="2800" dirty="0">
                <a:solidFill>
                  <a:srgbClr val="FF0000"/>
                </a:solidFill>
              </a:rPr>
              <a:t>   </a:t>
            </a:r>
          </a:p>
          <a:p>
            <a:pPr marL="0" indent="0">
              <a:buNone/>
            </a:pPr>
            <a:r>
              <a:rPr lang="tr-TR" sz="2800" dirty="0"/>
              <a:t>  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5AF897D0-721A-4289-AFE2-530A42C792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7996" y="1414871"/>
            <a:ext cx="6995760" cy="5443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57566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E970B8C-6D39-4653-A9C5-C096D32A72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81815" y="-484864"/>
            <a:ext cx="10058400" cy="1450757"/>
          </a:xfrm>
        </p:spPr>
        <p:txBody>
          <a:bodyPr/>
          <a:lstStyle/>
          <a:p>
            <a:pPr algn="ctr"/>
            <a:r>
              <a:rPr lang="tr-TR" b="1" dirty="0">
                <a:solidFill>
                  <a:srgbClr val="FF0000"/>
                </a:solidFill>
              </a:rPr>
              <a:t>               SAYILAR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2B35EDD1-FDDB-4E2A-81BE-8866E74F0B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9581" y="965893"/>
            <a:ext cx="10463134" cy="505168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2800" dirty="0">
                <a:solidFill>
                  <a:srgbClr val="FF0000"/>
                </a:solidFill>
              </a:rPr>
              <a:t>    Bir sayının farklı tabanda yazılması</a:t>
            </a:r>
          </a:p>
          <a:p>
            <a:pPr marL="0" indent="0">
              <a:buNone/>
            </a:pPr>
            <a:r>
              <a:rPr lang="tr-TR" sz="2800" dirty="0">
                <a:solidFill>
                  <a:srgbClr val="FF0000"/>
                </a:solidFill>
              </a:rPr>
              <a:t>    </a:t>
            </a:r>
            <a:endParaRPr lang="tr-TR" sz="28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tr-TR" sz="28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tr-TR" sz="2800" dirty="0">
                <a:solidFill>
                  <a:srgbClr val="FF0000"/>
                </a:solidFill>
              </a:rPr>
              <a:t>   </a:t>
            </a:r>
          </a:p>
          <a:p>
            <a:pPr marL="0" indent="0">
              <a:buNone/>
            </a:pPr>
            <a:r>
              <a:rPr lang="tr-TR" sz="2800" dirty="0"/>
              <a:t>  </a:t>
            </a:r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516CA7E3-CD2B-44F3-97FF-C8979B7A21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3661" y="2308251"/>
            <a:ext cx="9804677" cy="2998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5029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29EFC68-B4C1-44EB-92B6-E8B8D53A8E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212413"/>
          </a:xfrm>
        </p:spPr>
        <p:txBody>
          <a:bodyPr/>
          <a:lstStyle/>
          <a:p>
            <a:pPr algn="ctr"/>
            <a:r>
              <a:rPr lang="tr-TR" b="1" dirty="0">
                <a:solidFill>
                  <a:srgbClr val="FF0000"/>
                </a:solidFill>
              </a:rPr>
              <a:t>Tam Sayılar ve Bölünebilme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30E39E94-86E3-40DF-8A24-C44A85ECCC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993692"/>
            <a:ext cx="10058400" cy="3875402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tr-TR" dirty="0"/>
              <a:t>     </a:t>
            </a:r>
            <a:r>
              <a:rPr lang="tr-TR" sz="2800" dirty="0"/>
              <a:t>Bir sayının 3’e bölümünden kalanı nasıl buluruz?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tr-TR" sz="2800" dirty="0"/>
              <a:t>  Bir sayının 2’ye bölümünden kalanı nasıl buluruz?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tr-TR" sz="2800" dirty="0"/>
              <a:t>  Bir sayının 9’a bölümünden kalanı nasıl buluruz?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tr-TR" sz="2800" dirty="0"/>
              <a:t>  Bir sayının 11’e bölümünden kalanı nasıl buluruz?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tr-TR" sz="2800" dirty="0"/>
              <a:t>  </a:t>
            </a:r>
            <a:r>
              <a:rPr lang="de-DE" sz="2800" dirty="0" err="1"/>
              <a:t>Bir</a:t>
            </a:r>
            <a:r>
              <a:rPr lang="de-DE" sz="2800" dirty="0"/>
              <a:t> </a:t>
            </a:r>
            <a:r>
              <a:rPr lang="de-DE" sz="2800" dirty="0" err="1"/>
              <a:t>sayının</a:t>
            </a:r>
            <a:r>
              <a:rPr lang="de-DE" sz="2800" dirty="0"/>
              <a:t> </a:t>
            </a:r>
            <a:r>
              <a:rPr lang="tr-TR" sz="2800" dirty="0"/>
              <a:t>4</a:t>
            </a:r>
            <a:r>
              <a:rPr lang="de-DE" sz="2800" dirty="0"/>
              <a:t>’e </a:t>
            </a:r>
            <a:r>
              <a:rPr lang="de-DE" sz="2800" dirty="0" err="1"/>
              <a:t>bölümünden</a:t>
            </a:r>
            <a:r>
              <a:rPr lang="de-DE" sz="2800" dirty="0"/>
              <a:t> </a:t>
            </a:r>
            <a:r>
              <a:rPr lang="de-DE" sz="2800" dirty="0" err="1"/>
              <a:t>kalanı</a:t>
            </a:r>
            <a:r>
              <a:rPr lang="de-DE" sz="2800" dirty="0"/>
              <a:t> </a:t>
            </a:r>
            <a:r>
              <a:rPr lang="de-DE" sz="2800" dirty="0" err="1"/>
              <a:t>nasıl</a:t>
            </a:r>
            <a:r>
              <a:rPr lang="de-DE" sz="2800" dirty="0"/>
              <a:t> </a:t>
            </a:r>
            <a:r>
              <a:rPr lang="de-DE" sz="2800" dirty="0" err="1"/>
              <a:t>buluruz</a:t>
            </a:r>
            <a:r>
              <a:rPr lang="de-DE" sz="2800" dirty="0"/>
              <a:t>?</a:t>
            </a:r>
            <a:endParaRPr lang="tr-TR" sz="2800" dirty="0"/>
          </a:p>
        </p:txBody>
      </p:sp>
    </p:spTree>
    <p:extLst>
      <p:ext uri="{BB962C8B-B14F-4D97-AF65-F5344CB8AC3E}">
        <p14:creationId xmlns:p14="http://schemas.microsoft.com/office/powerpoint/2010/main" val="5200614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C7EE97B-26E9-4BD2-82E9-39EA2F87F6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032531"/>
          </a:xfrm>
        </p:spPr>
        <p:txBody>
          <a:bodyPr/>
          <a:lstStyle/>
          <a:p>
            <a:pPr algn="ctr"/>
            <a:r>
              <a:rPr lang="tr-TR" b="1" dirty="0">
                <a:solidFill>
                  <a:srgbClr val="00B050"/>
                </a:solidFill>
              </a:rPr>
              <a:t>Temel Geometri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D5F12585-5C03-4FC7-9DCD-785E1FB8CF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08485" y="2053653"/>
            <a:ext cx="8592362" cy="4175205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tr-TR" sz="3200" dirty="0"/>
              <a:t>Nokta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tr-TR" sz="3200" dirty="0"/>
              <a:t>Doğru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tr-TR" sz="3200" dirty="0"/>
              <a:t>Doğru parçası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tr-TR" sz="3200" dirty="0"/>
              <a:t>Işın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tr-TR" sz="3200" dirty="0"/>
              <a:t>Düzlem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tr-TR" sz="3200" dirty="0"/>
              <a:t>Açılar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tr-TR" sz="3200" dirty="0"/>
              <a:t>Çokgenler</a:t>
            </a:r>
          </a:p>
        </p:txBody>
      </p:sp>
    </p:spTree>
    <p:extLst>
      <p:ext uri="{BB962C8B-B14F-4D97-AF65-F5344CB8AC3E}">
        <p14:creationId xmlns:p14="http://schemas.microsoft.com/office/powerpoint/2010/main" val="31985723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C7EE97B-26E9-4BD2-82E9-39EA2F87F6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032531"/>
          </a:xfrm>
        </p:spPr>
        <p:txBody>
          <a:bodyPr/>
          <a:lstStyle/>
          <a:p>
            <a:pPr algn="ctr"/>
            <a:r>
              <a:rPr lang="tr-TR" b="1" dirty="0">
                <a:solidFill>
                  <a:srgbClr val="00B050"/>
                </a:solidFill>
              </a:rPr>
              <a:t>Temel Geometri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D5F12585-5C03-4FC7-9DCD-785E1FB8CF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7437" y="1813811"/>
            <a:ext cx="10058400" cy="4482059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tr-TR" sz="2400" b="1" dirty="0"/>
              <a:t>M.3.2.4. Geometride Temel Kavramlar Terimler veya kavramlar: nokta, doğru, ışın, doğru parçası, açı </a:t>
            </a:r>
          </a:p>
          <a:p>
            <a:pPr marL="0" indent="0">
              <a:buNone/>
            </a:pPr>
            <a:endParaRPr lang="tr-TR" sz="2400" dirty="0"/>
          </a:p>
          <a:p>
            <a:pPr>
              <a:buFont typeface="Wingdings" panose="05000000000000000000" pitchFamily="2" charset="2"/>
              <a:buChar char="§"/>
            </a:pPr>
            <a:r>
              <a:rPr lang="tr-TR" sz="2400" dirty="0"/>
              <a:t>M.3.2.4.1. Noktayı tanır, sembolle gösterir ve isimlendirir. </a:t>
            </a:r>
          </a:p>
          <a:p>
            <a:pPr>
              <a:buFont typeface="Wingdings" panose="05000000000000000000" pitchFamily="2" charset="2"/>
              <a:buChar char="§"/>
            </a:pPr>
            <a:endParaRPr lang="tr-TR" sz="2400" dirty="0"/>
          </a:p>
          <a:p>
            <a:pPr>
              <a:buFont typeface="Wingdings" panose="05000000000000000000" pitchFamily="2" charset="2"/>
              <a:buChar char="§"/>
            </a:pPr>
            <a:r>
              <a:rPr lang="tr-TR" sz="2400" dirty="0"/>
              <a:t>M.3.2.4.2. Doğruyu, ışını ve açıyı tanır. Doğruyu ve ışını tasvir eder, açıya çevresinden örnekler verir. </a:t>
            </a:r>
          </a:p>
          <a:p>
            <a:pPr>
              <a:buFont typeface="Wingdings" panose="05000000000000000000" pitchFamily="2" charset="2"/>
              <a:buChar char="§"/>
            </a:pPr>
            <a:endParaRPr lang="tr-TR" sz="2400" dirty="0"/>
          </a:p>
          <a:p>
            <a:pPr>
              <a:buFont typeface="Wingdings" panose="05000000000000000000" pitchFamily="2" charset="2"/>
              <a:buChar char="§"/>
            </a:pPr>
            <a:r>
              <a:rPr lang="tr-TR" sz="2400" dirty="0"/>
              <a:t>M.3.2.4.3. Doğru parçasını çizgi modelleri ile oluşturur; yatay, dikey ve eğik konumlu doğru parçası modellerine örnekler vererek çizimlerini yapar.</a:t>
            </a:r>
          </a:p>
        </p:txBody>
      </p:sp>
    </p:spTree>
    <p:extLst>
      <p:ext uri="{BB962C8B-B14F-4D97-AF65-F5344CB8AC3E}">
        <p14:creationId xmlns:p14="http://schemas.microsoft.com/office/powerpoint/2010/main" val="18544192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E663814-3120-4CA3-8DF7-A83990E5E6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1107482"/>
          </a:xfrm>
        </p:spPr>
        <p:txBody>
          <a:bodyPr/>
          <a:lstStyle/>
          <a:p>
            <a:pPr algn="ctr"/>
            <a:r>
              <a:rPr lang="tr-TR" b="1" dirty="0">
                <a:solidFill>
                  <a:srgbClr val="00B050"/>
                </a:solidFill>
              </a:rPr>
              <a:t>Temel Geometri</a:t>
            </a: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BF71BEE7-FB8D-4903-8DD0-A9626D1826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4538" y="1845734"/>
            <a:ext cx="10451142" cy="4390174"/>
          </a:xfrm>
        </p:spPr>
        <p:txBody>
          <a:bodyPr>
            <a:noAutofit/>
          </a:bodyPr>
          <a:lstStyle/>
          <a:p>
            <a:r>
              <a:rPr lang="tr-TR" sz="2400" b="1" dirty="0"/>
              <a:t>M.5.2.1. Temel Geometrik Kavramlar ve Çizimler</a:t>
            </a:r>
          </a:p>
          <a:p>
            <a:r>
              <a:rPr lang="tr-TR" sz="2400" dirty="0"/>
              <a:t>Terimler veya kavramlar: Dik açı, dar açı, geniş açı, paralellik, doğru, doğru parçası, ışın, dikme</a:t>
            </a:r>
          </a:p>
          <a:p>
            <a:r>
              <a:rPr lang="tr-TR" sz="2400" dirty="0"/>
              <a:t>Semboller: , // , AB, [AB], |AB|, [AB, AB, AB, AB, m(Â)</a:t>
            </a:r>
          </a:p>
          <a:p>
            <a:endParaRPr lang="tr-TR" sz="2400" dirty="0"/>
          </a:p>
          <a:p>
            <a:r>
              <a:rPr lang="tr-TR" sz="2400" dirty="0"/>
              <a:t>M.5.2.1.1. Doğru, doğru parçası, ışını açıklar ve sembolle gösterir.</a:t>
            </a:r>
          </a:p>
          <a:p>
            <a:r>
              <a:rPr lang="tr-TR" sz="2400" dirty="0"/>
              <a:t>Aynı düzlemdeki iki doğrunun birbirlerine göre durumları (kesişen, paralel, çakışık) ele alınarak sembolle</a:t>
            </a:r>
          </a:p>
          <a:p>
            <a:r>
              <a:rPr lang="tr-TR" sz="2400" dirty="0"/>
              <a:t>gösterilir.</a:t>
            </a:r>
          </a:p>
        </p:txBody>
      </p:sp>
    </p:spTree>
    <p:extLst>
      <p:ext uri="{BB962C8B-B14F-4D97-AF65-F5344CB8AC3E}">
        <p14:creationId xmlns:p14="http://schemas.microsoft.com/office/powerpoint/2010/main" val="20528684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E663814-3120-4CA3-8DF7-A83990E5E6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1107482"/>
          </a:xfrm>
        </p:spPr>
        <p:txBody>
          <a:bodyPr/>
          <a:lstStyle/>
          <a:p>
            <a:pPr algn="ctr"/>
            <a:r>
              <a:rPr lang="tr-TR" b="1" dirty="0">
                <a:solidFill>
                  <a:srgbClr val="00B050"/>
                </a:solidFill>
              </a:rPr>
              <a:t>Temel Geometri</a:t>
            </a: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BF71BEE7-FB8D-4903-8DD0-A9626D1826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4538" y="2181222"/>
            <a:ext cx="10451142" cy="4390174"/>
          </a:xfrm>
        </p:spPr>
        <p:txBody>
          <a:bodyPr>
            <a:noAutofit/>
          </a:bodyPr>
          <a:lstStyle/>
          <a:p>
            <a:r>
              <a:rPr lang="tr-TR" sz="2400" dirty="0"/>
              <a:t>M.5.2.1.2. Bir noktanın diğer bir noktaya göre konumunu yön ve birim kullanarak ifade eder.</a:t>
            </a:r>
          </a:p>
          <a:p>
            <a:r>
              <a:rPr lang="tr-TR" sz="2400" dirty="0"/>
              <a:t>a) Kareli, noktalı kâğıt vb. üzerinde çalışmalar yapılır. Örneğin A noktası B noktasının 3 birim sağında/</a:t>
            </a:r>
          </a:p>
          <a:p>
            <a:r>
              <a:rPr lang="tr-TR" sz="2400" dirty="0"/>
              <a:t>solunda; 2 birim aşağısında/ yukarısında; 4 birim sağının/solunun 2 birim yukarısında/aşağısında gibi</a:t>
            </a:r>
          </a:p>
          <a:p>
            <a:r>
              <a:rPr lang="tr-TR" sz="2400" dirty="0"/>
              <a:t>b) Gerçek hayat durumları ile ilgili örneklere de yer verilir.</a:t>
            </a:r>
          </a:p>
        </p:txBody>
      </p:sp>
    </p:spTree>
    <p:extLst>
      <p:ext uri="{BB962C8B-B14F-4D97-AF65-F5344CB8AC3E}">
        <p14:creationId xmlns:p14="http://schemas.microsoft.com/office/powerpoint/2010/main" val="38808581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972B13B-D889-451F-8229-5B2CA5FD75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1047522"/>
          </a:xfrm>
        </p:spPr>
        <p:txBody>
          <a:bodyPr/>
          <a:lstStyle/>
          <a:p>
            <a:pPr algn="ctr"/>
            <a:r>
              <a:rPr lang="tr-TR" b="1" dirty="0">
                <a:solidFill>
                  <a:srgbClr val="00B050"/>
                </a:solidFill>
              </a:rPr>
              <a:t>Temel Geometri</a:t>
            </a: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31CF8B75-449B-4788-A2EE-A1DD7710C3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010626"/>
            <a:ext cx="10058400" cy="4023360"/>
          </a:xfrm>
        </p:spPr>
        <p:txBody>
          <a:bodyPr>
            <a:noAutofit/>
          </a:bodyPr>
          <a:lstStyle/>
          <a:p>
            <a:r>
              <a:rPr lang="tr-TR" sz="2400" dirty="0"/>
              <a:t>M.5.2.1.3. Bir doğru parçasına eşit uzunlukta doğru parçaları çizer.</a:t>
            </a:r>
          </a:p>
          <a:p>
            <a:r>
              <a:rPr lang="tr-TR" sz="2400" dirty="0"/>
              <a:t>Kareli, noktalı kâğıt vb. üzerinde yatay, dikey veya eğik konumlu doğru parçaları üzerinde çalışılması sağlanmalıdır.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4490133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10CDE23-97C9-4E75-A773-6056002DFF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1092492"/>
          </a:xfrm>
        </p:spPr>
        <p:txBody>
          <a:bodyPr/>
          <a:lstStyle/>
          <a:p>
            <a:pPr algn="ctr"/>
            <a:r>
              <a:rPr lang="tr-TR" b="1" dirty="0">
                <a:solidFill>
                  <a:srgbClr val="00B050"/>
                </a:solidFill>
              </a:rPr>
              <a:t>Temel Geometri</a:t>
            </a: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F7357CA1-6ACC-4A1E-BDAE-01EE784B9C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040606"/>
            <a:ext cx="10058400" cy="4023360"/>
          </a:xfrm>
        </p:spPr>
        <p:txBody>
          <a:bodyPr>
            <a:normAutofit/>
          </a:bodyPr>
          <a:lstStyle/>
          <a:p>
            <a:r>
              <a:rPr lang="tr-TR" sz="2400" dirty="0"/>
              <a:t>M.5.2.1.4. 90°’lik bir açıyı referans alarak dar, dik ve geniş açıları oluşturur; oluşturulmuş bir açının dar, dik ya da geniş açılı olduğunu belirler.</a:t>
            </a:r>
          </a:p>
          <a:p>
            <a:endParaRPr lang="tr-TR" sz="2400" dirty="0"/>
          </a:p>
          <a:p>
            <a:r>
              <a:rPr lang="tr-TR" sz="2400" dirty="0"/>
              <a:t>a) Kareli, noktalı kâğıt vb. üzerinde çalışmalar yapılır.</a:t>
            </a:r>
          </a:p>
          <a:p>
            <a:r>
              <a:rPr lang="tr-TR" sz="2400" dirty="0"/>
              <a:t>b) Açıları belirlerken veya oluştururken referans olarak bir kâğıdın köşesinin, gönyenin veya bir açıölçerin kullanılması istenebilir.</a:t>
            </a:r>
          </a:p>
          <a:p>
            <a:r>
              <a:rPr lang="tr-TR" sz="2400" dirty="0"/>
              <a:t>c) Açılar isimlendirilerek ifade edilir.</a:t>
            </a:r>
          </a:p>
        </p:txBody>
      </p:sp>
    </p:spTree>
    <p:extLst>
      <p:ext uri="{BB962C8B-B14F-4D97-AF65-F5344CB8AC3E}">
        <p14:creationId xmlns:p14="http://schemas.microsoft.com/office/powerpoint/2010/main" val="23092091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10CDE23-97C9-4E75-A773-6056002DFF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197423"/>
          </a:xfrm>
        </p:spPr>
        <p:txBody>
          <a:bodyPr/>
          <a:lstStyle/>
          <a:p>
            <a:pPr algn="ctr"/>
            <a:r>
              <a:rPr lang="tr-TR" b="1" dirty="0">
                <a:solidFill>
                  <a:srgbClr val="00B050"/>
                </a:solidFill>
              </a:rPr>
              <a:t>Temel Geometri</a:t>
            </a: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F7357CA1-6ACC-4A1E-BDAE-01EE784B9C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040606"/>
            <a:ext cx="10058400" cy="4023360"/>
          </a:xfrm>
        </p:spPr>
        <p:txBody>
          <a:bodyPr>
            <a:normAutofit/>
          </a:bodyPr>
          <a:lstStyle/>
          <a:p>
            <a:r>
              <a:rPr lang="tr-TR" sz="2400" dirty="0"/>
              <a:t>M.5.2.1.5. Bir doğruya üzerindeki veya dışındaki bir noktadan dikme çizer.</a:t>
            </a:r>
          </a:p>
          <a:p>
            <a:endParaRPr lang="tr-TR" sz="2400" dirty="0"/>
          </a:p>
          <a:p>
            <a:r>
              <a:rPr lang="tr-TR" sz="2400" dirty="0"/>
              <a:t>M.5.2.1.6. Bir doğru parçasına paralel doğru parçaları inşa eder, çizilmiş doğru parçalarının paralel olup olmadığını yorumlar.</a:t>
            </a:r>
          </a:p>
          <a:p>
            <a:endParaRPr lang="tr-TR" sz="2400" dirty="0"/>
          </a:p>
          <a:p>
            <a:r>
              <a:rPr lang="tr-TR" sz="2400" dirty="0"/>
              <a:t>a) Kareli, noktalı kâğıt vb. üzerinde çalışmalar yapılır.</a:t>
            </a:r>
          </a:p>
          <a:p>
            <a:r>
              <a:rPr lang="tr-TR" sz="2400" dirty="0"/>
              <a:t>b) Gerçek hayat durumlarıyla ilişkilendirmeye yönelik çalışmalara da yer verilir.</a:t>
            </a:r>
          </a:p>
        </p:txBody>
      </p:sp>
    </p:spTree>
    <p:extLst>
      <p:ext uri="{BB962C8B-B14F-4D97-AF65-F5344CB8AC3E}">
        <p14:creationId xmlns:p14="http://schemas.microsoft.com/office/powerpoint/2010/main" val="33963325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E970B8C-6D39-4653-A9C5-C096D32A72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1122472"/>
          </a:xfrm>
        </p:spPr>
        <p:txBody>
          <a:bodyPr/>
          <a:lstStyle/>
          <a:p>
            <a:pPr algn="ctr"/>
            <a:r>
              <a:rPr lang="tr-TR" b="1" dirty="0">
                <a:solidFill>
                  <a:srgbClr val="FF0000"/>
                </a:solidFill>
              </a:rPr>
              <a:t>SAYILAR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2B35EDD1-FDDB-4E2A-81BE-8866E74F0B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2717" y="637529"/>
            <a:ext cx="10373084" cy="5582942"/>
          </a:xfrm>
        </p:spPr>
        <p:txBody>
          <a:bodyPr>
            <a:normAutofit fontScale="92500" lnSpcReduction="10000"/>
          </a:bodyPr>
          <a:lstStyle/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pPr>
              <a:buFont typeface="Wingdings" panose="05000000000000000000" pitchFamily="2" charset="2"/>
              <a:buChar char="Ø"/>
            </a:pPr>
            <a:r>
              <a:rPr lang="tr-TR" sz="2800" dirty="0"/>
              <a:t>Sürekli, ardı ardına gruplama yaptığımız ardışık gruplamada gruplamaların her birine …………..   denir.</a:t>
            </a:r>
          </a:p>
          <a:p>
            <a:pPr>
              <a:buFont typeface="Wingdings" panose="05000000000000000000" pitchFamily="2" charset="2"/>
              <a:buChar char="Ø"/>
            </a:pPr>
            <a:endParaRPr lang="tr-TR" sz="2800" dirty="0"/>
          </a:p>
          <a:p>
            <a:pPr>
              <a:buFont typeface="Wingdings" panose="05000000000000000000" pitchFamily="2" charset="2"/>
              <a:buChar char="Ø"/>
            </a:pPr>
            <a:r>
              <a:rPr lang="tr-TR" sz="2800" dirty="0"/>
              <a:t>Her bir gruptaki eleman (birlik-onluk-yüzlük) </a:t>
            </a:r>
          </a:p>
          <a:p>
            <a:pPr marL="0" indent="0">
              <a:buNone/>
            </a:pPr>
            <a:r>
              <a:rPr lang="tr-TR" sz="2800" dirty="0"/>
              <a:t>sayısını gösteren sembole  ……… denir.</a:t>
            </a:r>
          </a:p>
          <a:p>
            <a:pPr marL="0" indent="0">
              <a:buNone/>
            </a:pPr>
            <a:endParaRPr lang="tr-TR" sz="2800" dirty="0"/>
          </a:p>
          <a:p>
            <a:pPr>
              <a:buFont typeface="Wingdings" panose="05000000000000000000" pitchFamily="2" charset="2"/>
              <a:buChar char="Ø"/>
            </a:pPr>
            <a:r>
              <a:rPr lang="tr-TR" sz="2800" dirty="0"/>
              <a:t>Her bir ardışık grubu oluşturan eleman </a:t>
            </a:r>
          </a:p>
          <a:p>
            <a:pPr marL="0" indent="0">
              <a:buNone/>
            </a:pPr>
            <a:r>
              <a:rPr lang="tr-TR" sz="2800" dirty="0"/>
              <a:t>sayısına  ……..denir. Örneğin ardışık onluklar </a:t>
            </a:r>
          </a:p>
          <a:p>
            <a:pPr marL="0" indent="0">
              <a:buNone/>
            </a:pPr>
            <a:r>
              <a:rPr lang="tr-TR" sz="2800" dirty="0"/>
              <a:t>Oluşturuyorsak ….  10’dur</a:t>
            </a:r>
            <a:endParaRPr lang="tr-TR" sz="2400" dirty="0"/>
          </a:p>
          <a:p>
            <a:pPr>
              <a:buFont typeface="Wingdings" panose="05000000000000000000" pitchFamily="2" charset="2"/>
              <a:buChar char="Ø"/>
            </a:pPr>
            <a:endParaRPr lang="tr-TR" sz="2400" dirty="0"/>
          </a:p>
          <a:p>
            <a:pPr>
              <a:buFont typeface="Wingdings" panose="05000000000000000000" pitchFamily="2" charset="2"/>
              <a:buChar char="Ø"/>
            </a:pPr>
            <a:endParaRPr lang="tr-TR" sz="2400" dirty="0"/>
          </a:p>
          <a:p>
            <a:pPr>
              <a:buFont typeface="Wingdings" panose="05000000000000000000" pitchFamily="2" charset="2"/>
              <a:buChar char="Ø"/>
            </a:pPr>
            <a:endParaRPr lang="tr-TR" sz="2400" dirty="0"/>
          </a:p>
          <a:p>
            <a:pPr>
              <a:buFont typeface="Wingdings" panose="05000000000000000000" pitchFamily="2" charset="2"/>
              <a:buChar char="Ø"/>
            </a:pPr>
            <a:endParaRPr lang="tr-TR" dirty="0"/>
          </a:p>
          <a:p>
            <a:pPr>
              <a:buFont typeface="Wingdings" panose="05000000000000000000" pitchFamily="2" charset="2"/>
              <a:buChar char="Ø"/>
            </a:pPr>
            <a:endParaRPr lang="tr-TR" dirty="0"/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79C8CB32-B80B-4B42-B167-AD45192CD4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1681" y="2847352"/>
            <a:ext cx="4822750" cy="3148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72271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E970B8C-6D39-4653-A9C5-C096D32A72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1122472"/>
          </a:xfrm>
        </p:spPr>
        <p:txBody>
          <a:bodyPr/>
          <a:lstStyle/>
          <a:p>
            <a:pPr algn="ctr"/>
            <a:r>
              <a:rPr lang="tr-TR" b="1" dirty="0">
                <a:solidFill>
                  <a:srgbClr val="FF0000"/>
                </a:solidFill>
              </a:rPr>
              <a:t>SAYILAR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2B35EDD1-FDDB-4E2A-81BE-8866E74F0B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6320" y="1296427"/>
            <a:ext cx="10058400" cy="4265146"/>
          </a:xfrm>
        </p:spPr>
        <p:txBody>
          <a:bodyPr>
            <a:normAutofit lnSpcReduction="10000"/>
          </a:bodyPr>
          <a:lstStyle/>
          <a:p>
            <a:endParaRPr lang="tr-TR" dirty="0"/>
          </a:p>
          <a:p>
            <a:pPr marL="0" indent="0">
              <a:buNone/>
            </a:pPr>
            <a:r>
              <a:rPr lang="tr-TR" sz="2800" dirty="0"/>
              <a:t>Ardışık gruplamada basamaklar oluşturulur:</a:t>
            </a:r>
          </a:p>
          <a:p>
            <a:pPr marL="0" indent="0">
              <a:buNone/>
            </a:pPr>
            <a:endParaRPr lang="tr-TR" sz="2800" dirty="0"/>
          </a:p>
          <a:p>
            <a:pPr>
              <a:buFont typeface="Wingdings" panose="05000000000000000000" pitchFamily="2" charset="2"/>
              <a:buChar char="§"/>
            </a:pPr>
            <a:r>
              <a:rPr lang="tr-TR" sz="2800" dirty="0"/>
              <a:t>Birlikler grubuna birler basamağı,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tr-TR" sz="2800" dirty="0"/>
              <a:t>Onluklar grubuna onlar basamağı,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tr-TR" sz="2800" dirty="0"/>
              <a:t>On onluklar  grubuna on onluklar (yüzler) basamağı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tr-TR" sz="2800" dirty="0"/>
              <a:t>……</a:t>
            </a:r>
          </a:p>
          <a:p>
            <a:pPr marL="0" indent="0">
              <a:buNone/>
            </a:pPr>
            <a:r>
              <a:rPr lang="tr-TR" sz="2800" dirty="0"/>
              <a:t>denir.</a:t>
            </a:r>
          </a:p>
        </p:txBody>
      </p:sp>
    </p:spTree>
    <p:extLst>
      <p:ext uri="{BB962C8B-B14F-4D97-AF65-F5344CB8AC3E}">
        <p14:creationId xmlns:p14="http://schemas.microsoft.com/office/powerpoint/2010/main" val="24880242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E970B8C-6D39-4653-A9C5-C096D32A72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b="1" dirty="0">
                <a:solidFill>
                  <a:srgbClr val="FF0000"/>
                </a:solidFill>
              </a:rPr>
              <a:t>SAYILAR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2B35EDD1-FDDB-4E2A-81BE-8866E74F0BA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tr-TR" dirty="0"/>
          </a:p>
          <a:p>
            <a:pPr>
              <a:buFont typeface="Wingdings" panose="05000000000000000000" pitchFamily="2" charset="2"/>
              <a:buChar char="§"/>
            </a:pPr>
            <a:r>
              <a:rPr lang="tr-TR" sz="2800" dirty="0"/>
              <a:t>Ardışık gruplama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A749D6B1-4E5A-4E86-9BF0-4A8813FAF95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tr-TR" b="1" dirty="0"/>
              <a:t>194 sayısı için;</a:t>
            </a:r>
          </a:p>
          <a:p>
            <a:endParaRPr lang="tr-TR" dirty="0"/>
          </a:p>
          <a:p>
            <a:pPr>
              <a:buFont typeface="Wingdings" panose="05000000000000000000" pitchFamily="2" charset="2"/>
              <a:buChar char="Ø"/>
            </a:pPr>
            <a:r>
              <a:rPr lang="tr-TR" sz="2800" dirty="0"/>
              <a:t>1,9 ve  4 rakam (sayı değeri),</a:t>
            </a:r>
          </a:p>
          <a:p>
            <a:pPr marL="0" indent="0">
              <a:buNone/>
            </a:pPr>
            <a:endParaRPr lang="tr-TR" sz="2800" dirty="0"/>
          </a:p>
          <a:p>
            <a:pPr>
              <a:buFont typeface="Wingdings" panose="05000000000000000000" pitchFamily="2" charset="2"/>
              <a:buChar char="Ø"/>
            </a:pPr>
            <a:r>
              <a:rPr lang="tr-TR" sz="2800" dirty="0"/>
              <a:t>Gruplamaların her birinde onluklar olduğu için taban 10’dur. </a:t>
            </a:r>
          </a:p>
          <a:p>
            <a:endParaRPr lang="tr-TR" dirty="0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990C86CF-4447-40EC-A1DA-B7E4594709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780" y="1737360"/>
            <a:ext cx="5385301" cy="4438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8370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E970B8C-6D39-4653-A9C5-C096D32A72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1122472"/>
          </a:xfrm>
        </p:spPr>
        <p:txBody>
          <a:bodyPr/>
          <a:lstStyle/>
          <a:p>
            <a:pPr algn="ctr"/>
            <a:r>
              <a:rPr lang="tr-TR" b="1" dirty="0">
                <a:solidFill>
                  <a:srgbClr val="FF0000"/>
                </a:solidFill>
              </a:rPr>
              <a:t>SAYILAR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2B35EDD1-FDDB-4E2A-81BE-8866E74F0B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6516" y="631378"/>
            <a:ext cx="10358203" cy="5694471"/>
          </a:xfrm>
        </p:spPr>
        <p:txBody>
          <a:bodyPr>
            <a:normAutofit fontScale="77500" lnSpcReduction="20000"/>
          </a:bodyPr>
          <a:lstStyle/>
          <a:p>
            <a:endParaRPr lang="tr-TR" dirty="0"/>
          </a:p>
          <a:p>
            <a:pPr marL="0" indent="0">
              <a:buNone/>
            </a:pPr>
            <a:r>
              <a:rPr lang="tr-TR" sz="2800" dirty="0"/>
              <a:t> </a:t>
            </a:r>
          </a:p>
          <a:p>
            <a:pPr marL="0" indent="0">
              <a:buNone/>
            </a:pPr>
            <a:endParaRPr lang="tr-TR" sz="2800" dirty="0"/>
          </a:p>
          <a:p>
            <a:pPr>
              <a:buFont typeface="Wingdings" panose="05000000000000000000" pitchFamily="2" charset="2"/>
              <a:buChar char="Ø"/>
            </a:pPr>
            <a:r>
              <a:rPr lang="tr-TR" sz="3300" dirty="0"/>
              <a:t>1785 sayısı için basamakların </a:t>
            </a:r>
            <a:r>
              <a:rPr lang="tr-TR" sz="3300" dirty="0">
                <a:solidFill>
                  <a:srgbClr val="FF0000"/>
                </a:solidFill>
              </a:rPr>
              <a:t>sayı değeri </a:t>
            </a:r>
            <a:r>
              <a:rPr lang="tr-TR" sz="3300" dirty="0"/>
              <a:t>ve </a:t>
            </a:r>
            <a:r>
              <a:rPr lang="tr-TR" sz="3300" dirty="0">
                <a:solidFill>
                  <a:srgbClr val="FF0000"/>
                </a:solidFill>
              </a:rPr>
              <a:t>basamak değerini</a:t>
            </a:r>
            <a:r>
              <a:rPr lang="tr-TR" sz="3300" dirty="0"/>
              <a:t> belirleyelim!</a:t>
            </a:r>
          </a:p>
          <a:p>
            <a:pPr marL="0" indent="0">
              <a:buNone/>
            </a:pPr>
            <a:endParaRPr lang="tr-TR" sz="3300" dirty="0"/>
          </a:p>
          <a:p>
            <a:pPr marL="0" indent="0">
              <a:buNone/>
            </a:pPr>
            <a:r>
              <a:rPr lang="tr-TR" sz="3300" b="1" dirty="0">
                <a:solidFill>
                  <a:srgbClr val="FF0000"/>
                </a:solidFill>
              </a:rPr>
              <a:t>Problem: </a:t>
            </a:r>
          </a:p>
          <a:p>
            <a:pPr marL="0" indent="0">
              <a:buNone/>
            </a:pPr>
            <a:endParaRPr lang="tr-TR" sz="3300" dirty="0"/>
          </a:p>
          <a:p>
            <a:pPr marL="514350" indent="-514350">
              <a:buFont typeface="+mj-lt"/>
              <a:buAutoNum type="alphaLcPeriod"/>
            </a:pPr>
            <a:r>
              <a:rPr lang="tr-TR" sz="3300" dirty="0"/>
              <a:t>Onlu ardışık gruplamaya göre 87 bulduğumuz bir grup boncuğun sayısını beşli ardışık gruplama ile kaç buluruz?</a:t>
            </a:r>
          </a:p>
          <a:p>
            <a:pPr marL="514350" indent="-514350">
              <a:buFont typeface="+mj-lt"/>
              <a:buAutoNum type="alphaLcPeriod"/>
            </a:pPr>
            <a:endParaRPr lang="tr-TR" sz="3300" dirty="0"/>
          </a:p>
          <a:p>
            <a:pPr marL="514350" indent="-514350">
              <a:buFont typeface="+mj-lt"/>
              <a:buAutoNum type="alphaLcPeriod"/>
            </a:pPr>
            <a:r>
              <a:rPr lang="tr-TR" sz="3300" dirty="0"/>
              <a:t>Bu sayma sisteminde tabanın ismi ne olur? </a:t>
            </a:r>
          </a:p>
          <a:p>
            <a:pPr marL="514350" indent="-514350">
              <a:buFont typeface="+mj-lt"/>
              <a:buAutoNum type="alphaLcPeriod"/>
            </a:pPr>
            <a:endParaRPr lang="tr-TR" sz="3300" dirty="0"/>
          </a:p>
          <a:p>
            <a:pPr marL="514350" indent="-514350">
              <a:buFont typeface="+mj-lt"/>
              <a:buAutoNum type="alphaLcPeriod"/>
            </a:pPr>
            <a:r>
              <a:rPr lang="tr-TR" sz="3300" dirty="0"/>
              <a:t>Rakamlar nelerdir?</a:t>
            </a:r>
          </a:p>
        </p:txBody>
      </p:sp>
    </p:spTree>
    <p:extLst>
      <p:ext uri="{BB962C8B-B14F-4D97-AF65-F5344CB8AC3E}">
        <p14:creationId xmlns:p14="http://schemas.microsoft.com/office/powerpoint/2010/main" val="4755152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E970B8C-6D39-4653-A9C5-C096D32A72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1122472"/>
          </a:xfrm>
        </p:spPr>
        <p:txBody>
          <a:bodyPr/>
          <a:lstStyle/>
          <a:p>
            <a:pPr algn="ctr"/>
            <a:r>
              <a:rPr lang="tr-TR" b="1" dirty="0">
                <a:solidFill>
                  <a:srgbClr val="FF0000"/>
                </a:solidFill>
              </a:rPr>
              <a:t>SAYILAR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2B35EDD1-FDDB-4E2A-81BE-8866E74F0B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6516" y="631378"/>
            <a:ext cx="10358203" cy="5694471"/>
          </a:xfrm>
        </p:spPr>
        <p:txBody>
          <a:bodyPr>
            <a:normAutofit/>
          </a:bodyPr>
          <a:lstStyle/>
          <a:p>
            <a:endParaRPr lang="tr-TR" dirty="0"/>
          </a:p>
          <a:p>
            <a:pPr marL="0" indent="0">
              <a:buNone/>
            </a:pPr>
            <a:r>
              <a:rPr lang="tr-TR" sz="2800" dirty="0"/>
              <a:t> </a:t>
            </a:r>
          </a:p>
          <a:p>
            <a:pPr marL="0" indent="0">
              <a:buNone/>
            </a:pPr>
            <a:endParaRPr lang="tr-TR" sz="2800" dirty="0"/>
          </a:p>
          <a:p>
            <a:pPr>
              <a:buFont typeface="Wingdings" panose="05000000000000000000" pitchFamily="2" charset="2"/>
              <a:buChar char="Ø"/>
            </a:pPr>
            <a:r>
              <a:rPr lang="tr-TR" sz="2800" dirty="0"/>
              <a:t>  Altmışlı sayma  (Açılar ve saatte- Sümerler)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sz="2800" dirty="0"/>
              <a:t>  0 ve 1’den oluşan ikili sayma (Elektrik devreleri için açık-kapalı olma durumu)</a:t>
            </a:r>
          </a:p>
          <a:p>
            <a:pPr>
              <a:buFont typeface="Wingdings" panose="05000000000000000000" pitchFamily="2" charset="2"/>
              <a:buChar char="Ø"/>
            </a:pPr>
            <a:endParaRPr lang="tr-TR" sz="2800" dirty="0"/>
          </a:p>
          <a:p>
            <a:pPr>
              <a:buFont typeface="Wingdings" panose="05000000000000000000" pitchFamily="2" charset="2"/>
              <a:buChar char="§"/>
            </a:pPr>
            <a:r>
              <a:rPr lang="tr-TR" sz="2800" dirty="0">
                <a:solidFill>
                  <a:srgbClr val="00B050"/>
                </a:solidFill>
              </a:rPr>
              <a:t>Sizce konumlu saymaya dayanmayan bir sistem var mı?</a:t>
            </a:r>
          </a:p>
        </p:txBody>
      </p:sp>
    </p:spTree>
    <p:extLst>
      <p:ext uri="{BB962C8B-B14F-4D97-AF65-F5344CB8AC3E}">
        <p14:creationId xmlns:p14="http://schemas.microsoft.com/office/powerpoint/2010/main" val="8131357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E970B8C-6D39-4653-A9C5-C096D32A72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115497"/>
          </a:xfrm>
        </p:spPr>
        <p:txBody>
          <a:bodyPr/>
          <a:lstStyle/>
          <a:p>
            <a:pPr algn="ctr"/>
            <a:r>
              <a:rPr lang="tr-TR" b="1" dirty="0">
                <a:solidFill>
                  <a:srgbClr val="FF0000"/>
                </a:solidFill>
              </a:rPr>
              <a:t>SAYILAR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2B35EDD1-FDDB-4E2A-81BE-8866E74F0BA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lang="tr-TR" dirty="0"/>
          </a:p>
          <a:p>
            <a:pPr marL="0" indent="0">
              <a:buNone/>
            </a:pPr>
            <a:r>
              <a:rPr lang="tr-TR" sz="2800" dirty="0"/>
              <a:t> </a:t>
            </a:r>
          </a:p>
          <a:p>
            <a:pPr marL="0" indent="0">
              <a:buNone/>
            </a:pPr>
            <a:endParaRPr lang="tr-TR" sz="2800" dirty="0"/>
          </a:p>
          <a:p>
            <a:pPr>
              <a:buFont typeface="Wingdings" panose="05000000000000000000" pitchFamily="2" charset="2"/>
              <a:buChar char="Ø"/>
            </a:pPr>
            <a:r>
              <a:rPr lang="tr-TR" sz="2800" dirty="0"/>
              <a:t>  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B30CB4B3-907C-40C5-A9BB-0A034CB1461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tr-TR" sz="2400" dirty="0"/>
              <a:t>   MDL sayısının değeri nasıl bulunur? </a:t>
            </a:r>
          </a:p>
          <a:p>
            <a:pPr>
              <a:buFont typeface="Wingdings" panose="05000000000000000000" pitchFamily="2" charset="2"/>
              <a:buChar char="§"/>
            </a:pPr>
            <a:endParaRPr lang="tr-TR" sz="2400" dirty="0"/>
          </a:p>
          <a:p>
            <a:pPr>
              <a:buFont typeface="Wingdings" panose="05000000000000000000" pitchFamily="2" charset="2"/>
              <a:buChar char="§"/>
            </a:pPr>
            <a:r>
              <a:rPr lang="tr-TR" sz="2400" dirty="0"/>
              <a:t>  Sembollerin tekrarını önlemek için        örneğin; 9 için VIIII yerine (9&lt;10 olduğundan I sembolü X sembolünün soluna gelir.) </a:t>
            </a:r>
            <a:r>
              <a:rPr lang="tr-TR" sz="2400" dirty="0">
                <a:solidFill>
                  <a:srgbClr val="FF0000"/>
                </a:solidFill>
              </a:rPr>
              <a:t>I</a:t>
            </a:r>
            <a:r>
              <a:rPr lang="tr-TR" sz="2400" dirty="0"/>
              <a:t>X sembolü kullanılır. </a:t>
            </a:r>
          </a:p>
          <a:p>
            <a:pPr>
              <a:buFont typeface="Wingdings" panose="05000000000000000000" pitchFamily="2" charset="2"/>
              <a:buChar char="§"/>
            </a:pPr>
            <a:endParaRPr lang="tr-TR" sz="2400" dirty="0"/>
          </a:p>
          <a:p>
            <a:pPr>
              <a:buFont typeface="Wingdings" panose="05000000000000000000" pitchFamily="2" charset="2"/>
              <a:buChar char="§"/>
            </a:pPr>
            <a:r>
              <a:rPr lang="tr-TR" sz="2400" dirty="0">
                <a:solidFill>
                  <a:srgbClr val="FF0000"/>
                </a:solidFill>
              </a:rPr>
              <a:t>Eksiltme Özelliği: </a:t>
            </a:r>
            <a:r>
              <a:rPr lang="tr-TR" sz="2400" dirty="0"/>
              <a:t>AB sayısında A&lt;B ise sayı değeri B-A olur. 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C685B39B-AFAC-43DB-BDB3-567B70D881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7284" y="1623917"/>
            <a:ext cx="5137755" cy="4466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4797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E970B8C-6D39-4653-A9C5-C096D32A72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446707" y="-144669"/>
            <a:ext cx="10058400" cy="1450757"/>
          </a:xfrm>
        </p:spPr>
        <p:txBody>
          <a:bodyPr/>
          <a:lstStyle/>
          <a:p>
            <a:pPr algn="ctr"/>
            <a:r>
              <a:rPr lang="tr-TR" b="1" dirty="0">
                <a:solidFill>
                  <a:srgbClr val="FF0000"/>
                </a:solidFill>
              </a:rPr>
              <a:t>SAYILAR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2B35EDD1-FDDB-4E2A-81BE-8866E74F0B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4773" y="1306088"/>
            <a:ext cx="10852879" cy="45700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2800" dirty="0">
                <a:solidFill>
                  <a:srgbClr val="FF0000"/>
                </a:solidFill>
              </a:rPr>
              <a:t>Yarılama ve katlama</a:t>
            </a:r>
          </a:p>
          <a:p>
            <a:pPr marL="0" indent="0">
              <a:buNone/>
            </a:pPr>
            <a:r>
              <a:rPr lang="tr-TR" sz="2800" dirty="0"/>
              <a:t>  </a:t>
            </a:r>
            <a:r>
              <a:rPr lang="tr-TR" sz="2800" dirty="0">
                <a:solidFill>
                  <a:srgbClr val="00B050"/>
                </a:solidFill>
              </a:rPr>
              <a:t>Soru:</a:t>
            </a:r>
            <a:r>
              <a:rPr lang="tr-TR" sz="2800" dirty="0"/>
              <a:t> Romalılar  </a:t>
            </a:r>
            <a:r>
              <a:rPr lang="tr-TR" sz="2800" dirty="0">
                <a:solidFill>
                  <a:srgbClr val="FF0000"/>
                </a:solidFill>
              </a:rPr>
              <a:t>XVII . D</a:t>
            </a:r>
            <a:r>
              <a:rPr lang="tr-TR" sz="2800" dirty="0">
                <a:solidFill>
                  <a:srgbClr val="00B050"/>
                </a:solidFill>
              </a:rPr>
              <a:t>LXX</a:t>
            </a:r>
            <a:r>
              <a:rPr lang="tr-TR" sz="2800" dirty="0">
                <a:solidFill>
                  <a:srgbClr val="FF0000"/>
                </a:solidFill>
              </a:rPr>
              <a:t>III </a:t>
            </a:r>
            <a:r>
              <a:rPr lang="tr-TR" sz="2800" dirty="0"/>
              <a:t>işlemini</a:t>
            </a:r>
          </a:p>
          <a:p>
            <a:pPr marL="0" indent="0">
              <a:buNone/>
            </a:pPr>
            <a:r>
              <a:rPr lang="tr-TR" sz="2800" dirty="0"/>
              <a:t>nasıl yapıyorlardı?</a:t>
            </a:r>
          </a:p>
          <a:p>
            <a:pPr marL="0" indent="0">
              <a:buNone/>
            </a:pPr>
            <a:r>
              <a:rPr lang="tr-TR" sz="2800" dirty="0"/>
              <a:t>   (17x573=9741) </a:t>
            </a:r>
          </a:p>
          <a:p>
            <a:pPr marL="0" indent="0">
              <a:buNone/>
            </a:pPr>
            <a:r>
              <a:rPr lang="tr-TR" sz="2800" dirty="0"/>
              <a:t> </a:t>
            </a:r>
          </a:p>
          <a:p>
            <a:pPr marL="0" indent="0">
              <a:buNone/>
            </a:pPr>
            <a:r>
              <a:rPr lang="tr-TR" sz="2800" dirty="0"/>
              <a:t>  (8704+544+272+136+68+17=9741)</a:t>
            </a:r>
          </a:p>
          <a:p>
            <a:pPr>
              <a:buFont typeface="Wingdings" panose="05000000000000000000" pitchFamily="2" charset="2"/>
              <a:buChar char="Ø"/>
            </a:pPr>
            <a:endParaRPr lang="tr-TR" sz="2800" dirty="0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A8C07792-F288-4157-A2C9-77CC47DAAB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60187" y="0"/>
            <a:ext cx="46522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8376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E970B8C-6D39-4653-A9C5-C096D32A72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81815" y="-484864"/>
            <a:ext cx="10058400" cy="1450757"/>
          </a:xfrm>
        </p:spPr>
        <p:txBody>
          <a:bodyPr/>
          <a:lstStyle/>
          <a:p>
            <a:pPr algn="ctr"/>
            <a:r>
              <a:rPr lang="tr-TR" b="1" dirty="0">
                <a:solidFill>
                  <a:srgbClr val="FF0000"/>
                </a:solidFill>
              </a:rPr>
              <a:t>               SAYILAR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2B35EDD1-FDDB-4E2A-81BE-8866E74F0B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4433" y="1289154"/>
            <a:ext cx="10463134" cy="505168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2800" dirty="0">
                <a:solidFill>
                  <a:srgbClr val="FF0000"/>
                </a:solidFill>
              </a:rPr>
              <a:t>    Bir sayının farklı tabanda yazılması</a:t>
            </a:r>
          </a:p>
          <a:p>
            <a:pPr marL="0" indent="0">
              <a:buNone/>
            </a:pPr>
            <a:r>
              <a:rPr lang="tr-TR" sz="2800" dirty="0">
                <a:solidFill>
                  <a:srgbClr val="FF0000"/>
                </a:solidFill>
              </a:rPr>
              <a:t>   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sz="2800" dirty="0">
                <a:solidFill>
                  <a:schemeClr val="tx1"/>
                </a:solidFill>
              </a:rPr>
              <a:t>   (10101)</a:t>
            </a:r>
            <a:r>
              <a:rPr lang="tr-TR" sz="2800" baseline="-25000" dirty="0">
                <a:solidFill>
                  <a:schemeClr val="tx1"/>
                </a:solidFill>
              </a:rPr>
              <a:t>5  </a:t>
            </a:r>
            <a:r>
              <a:rPr lang="tr-TR" sz="2800" dirty="0">
                <a:solidFill>
                  <a:schemeClr val="tx1"/>
                </a:solidFill>
              </a:rPr>
              <a:t> sayısını 2 tabanında nasıl yazarız? </a:t>
            </a:r>
          </a:p>
          <a:p>
            <a:pPr marL="0" indent="0">
              <a:buNone/>
            </a:pPr>
            <a:r>
              <a:rPr lang="tr-TR" sz="2800" dirty="0">
                <a:solidFill>
                  <a:schemeClr val="tx1"/>
                </a:solidFill>
              </a:rPr>
              <a:t> 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sz="2800" dirty="0">
                <a:solidFill>
                  <a:schemeClr val="tx1"/>
                </a:solidFill>
              </a:rPr>
              <a:t>   Öncelikle nasıl bir yol izleyeceğinizi düşününüz?</a:t>
            </a:r>
          </a:p>
          <a:p>
            <a:pPr marL="0" indent="0">
              <a:buNone/>
            </a:pPr>
            <a:endParaRPr lang="tr-TR" sz="28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tr-TR" sz="28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tr-TR" sz="2800" dirty="0">
                <a:solidFill>
                  <a:srgbClr val="FF0000"/>
                </a:solidFill>
              </a:rPr>
              <a:t>   </a:t>
            </a:r>
          </a:p>
          <a:p>
            <a:pPr marL="0" indent="0">
              <a:buNone/>
            </a:pPr>
            <a:r>
              <a:rPr lang="tr-TR" sz="2800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603003925"/>
      </p:ext>
    </p:extLst>
  </p:cSld>
  <p:clrMapOvr>
    <a:masterClrMapping/>
  </p:clrMapOvr>
</p:sld>
</file>

<file path=ppt/theme/theme1.xml><?xml version="1.0" encoding="utf-8"?>
<a:theme xmlns:a="http://schemas.openxmlformats.org/drawingml/2006/main" name="Geçmişe bakış">
  <a:themeElements>
    <a:clrScheme name="Geçmişe bakış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Geçmişe bakış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eçmişe bakış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2975</TotalTime>
  <Words>788</Words>
  <Application>Microsoft Office PowerPoint</Application>
  <PresentationFormat>Geniş ekran</PresentationFormat>
  <Paragraphs>147</Paragraphs>
  <Slides>19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19</vt:i4>
      </vt:variant>
    </vt:vector>
  </HeadingPairs>
  <TitlesOfParts>
    <vt:vector size="23" baseType="lpstr">
      <vt:lpstr>Calibri</vt:lpstr>
      <vt:lpstr>Calibri Light</vt:lpstr>
      <vt:lpstr>Wingdings</vt:lpstr>
      <vt:lpstr>Geçmişe bakış</vt:lpstr>
      <vt:lpstr>İlkokulda Temel Matematik</vt:lpstr>
      <vt:lpstr>SAYILAR</vt:lpstr>
      <vt:lpstr>SAYILAR</vt:lpstr>
      <vt:lpstr>SAYILAR</vt:lpstr>
      <vt:lpstr>SAYILAR</vt:lpstr>
      <vt:lpstr>SAYILAR</vt:lpstr>
      <vt:lpstr>SAYILAR</vt:lpstr>
      <vt:lpstr>SAYILAR</vt:lpstr>
      <vt:lpstr>               SAYILAR</vt:lpstr>
      <vt:lpstr>               SAYILAR</vt:lpstr>
      <vt:lpstr>               SAYILAR</vt:lpstr>
      <vt:lpstr>Tam Sayılar ve Bölünebilme</vt:lpstr>
      <vt:lpstr>Temel Geometri</vt:lpstr>
      <vt:lpstr>Temel Geometri</vt:lpstr>
      <vt:lpstr>Temel Geometri</vt:lpstr>
      <vt:lpstr>Temel Geometri</vt:lpstr>
      <vt:lpstr>Temel Geometri</vt:lpstr>
      <vt:lpstr>Temel Geometri</vt:lpstr>
      <vt:lpstr>Temel Geometri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Matematik yapmak</dc:title>
  <dc:creator>AD</dc:creator>
  <cp:lastModifiedBy>AD</cp:lastModifiedBy>
  <cp:revision>126</cp:revision>
  <dcterms:created xsi:type="dcterms:W3CDTF">2019-01-06T12:08:29Z</dcterms:created>
  <dcterms:modified xsi:type="dcterms:W3CDTF">2021-10-01T08:55:03Z</dcterms:modified>
</cp:coreProperties>
</file>