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71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9642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814646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541285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39538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83867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93479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5713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4607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817383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52736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8090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68F448-6E40-4A06-95E8-886DBFE5600B}" type="datetimeFigureOut">
              <a:rPr lang="tr-TR" smtClean="0"/>
              <a:t>6.06.2020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D44279-4424-4B59-A643-E9D650C421FE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78092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253710"/>
            <a:ext cx="6096000" cy="2350580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ANKARA ÜNİVERSİTESİ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DEVLET KONSERVATUVARI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MÜZİK BÖLÜMÜ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BESTECİLİK (KOMPOZİSYON)</a:t>
            </a:r>
            <a:endParaRPr lang="tr-TR" sz="1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ANASANAT DALI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tr-TR" sz="1600" b="1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ARMONİ IV – KOM 210</a:t>
            </a:r>
            <a:endParaRPr lang="tr-TR" sz="16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39492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493744"/>
            <a:ext cx="6778388" cy="27269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Armonide bir tondan başka bir tona geçiliyorsa buna </a:t>
            </a:r>
            <a:r>
              <a:rPr lang="tr-TR" sz="2000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MODÜLASYON </a:t>
            </a:r>
            <a:r>
              <a:rPr lang="tr-TR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(Geçki) diyoruz.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tr-TR" sz="2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Eğer eser uzunsa monotonluğu kırmak için Modülasyona başvurmak çok iyi olur.</a:t>
            </a:r>
          </a:p>
          <a:p>
            <a:pPr lvl="0">
              <a:lnSpc>
                <a:spcPct val="107000"/>
              </a:lnSpc>
              <a:spcAft>
                <a:spcPts val="0"/>
              </a:spcAft>
            </a:pPr>
            <a:endParaRPr lang="tr-TR" sz="20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z="200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Modülasyonun ilk tipi, Akraba (Yakın) tonlara yapılan Modülasyondur.</a:t>
            </a:r>
            <a:endParaRPr lang="tr-TR" sz="20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033877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752836"/>
            <a:ext cx="6096000" cy="3846309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2400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Akraba (Yakın) Tonlar derken neyi kastediyoruz:</a:t>
            </a:r>
            <a:endParaRPr lang="tr-TR" sz="24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Do Majörü ele alırsak:  II. Derecesi Re minör, III. Derecesi Mi minör, IV. Derecesi Fa Majör, V. Derecesi Sol Majör, VI. Derecesi La minör, bu tonun AKRABA tonaliteleridir.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tonlara geçmek Klasik Dönem Armonisi açısından son derece doğaldır.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VII. Dereceyi buna katmamamızın sebebi, majör tonalitede bu derecenin eksik akor olmasıdır.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1763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ikdörtgen 2"/>
          <p:cNvSpPr/>
          <p:nvPr/>
        </p:nvSpPr>
        <p:spPr>
          <a:xfrm>
            <a:off x="2939233" y="1176395"/>
            <a:ext cx="6149760" cy="39215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  <a:spcAft>
                <a:spcPts val="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VII7 ve çevrimlerini Dominant 7 ve çevrimleri de takip edebilir:</a:t>
            </a:r>
            <a:endParaRPr lang="tr-TR" sz="1600" b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/>
          <p:nvPr/>
        </p:nvPicPr>
        <p:blipFill>
          <a:blip r:embed="rId2"/>
          <a:stretch>
            <a:fillRect/>
          </a:stretch>
        </p:blipFill>
        <p:spPr>
          <a:xfrm>
            <a:off x="3070746" y="2347912"/>
            <a:ext cx="5308979" cy="29064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84700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7999" y="2049199"/>
            <a:ext cx="6819331" cy="30416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2000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 tondan diğer tona geçerken, iki tonda da bulunan bir akoru bağlantı noktası olarak saptarız.</a:t>
            </a: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tr-TR" sz="2000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z="2000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akora </a:t>
            </a:r>
            <a:r>
              <a:rPr lang="tr-TR" sz="2000" b="1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ORTAK AKOR </a:t>
            </a:r>
            <a:r>
              <a:rPr lang="tr-TR" sz="2000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adını veririz.</a:t>
            </a: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z="2000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457200" algn="just">
              <a:lnSpc>
                <a:spcPct val="107000"/>
              </a:lnSpc>
              <a:spcAft>
                <a:spcPts val="0"/>
              </a:spcAft>
            </a:pPr>
            <a:r>
              <a:rPr lang="tr-TR" sz="2000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z="2000" i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 sonraki örnekteki Bach Koral’de Do Majörün I. Derecesi, Sol Majörün IV. Derecesi olarak kabul edilerek Modülasyon gerçekleştirilmiştir.</a:t>
            </a:r>
            <a:endParaRPr lang="tr-TR" sz="2000" i="1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9554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4197" y="218365"/>
            <a:ext cx="6403605" cy="6489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32714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Resim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74148" y="985353"/>
            <a:ext cx="5761815" cy="4887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40369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2049199"/>
            <a:ext cx="6096000" cy="2759602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Daha uzak tonalitelere de Modülasyon yapmak elbette mümkündür.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tür modülasyonlarda uzak tonların Akraba Tonalitelerinden yararlanılır.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Aşamalı bir modülasyon şeması ortaya çıkar.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Buna bazı müzikologlar PLANLI MODÜLASYON derler.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6928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dörtgen 1"/>
          <p:cNvSpPr/>
          <p:nvPr/>
        </p:nvSpPr>
        <p:spPr>
          <a:xfrm>
            <a:off x="3048000" y="1604655"/>
            <a:ext cx="6096000" cy="3648691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Diyelim ki Do </a:t>
            </a:r>
            <a:r>
              <a:rPr lang="tr-T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Majör’den </a:t>
            </a:r>
            <a:r>
              <a:rPr lang="tr-T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 </a:t>
            </a:r>
            <a:r>
              <a:rPr lang="tr-T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Majör’e </a:t>
            </a:r>
            <a:r>
              <a:rPr lang="tr-TR" b="1" u="sng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gideceğiz: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b="1" u="none" strike="noStrike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tonaliteler akraba değildir. Do Majör’ün arızaları ile La Majör’ünkiler elbette uzaktır.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u="none" strike="noStrike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 durumda önce Sol Majör’e gideriz, buradan da Re Majör’e geçeriz.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Re Majör’ün dominantı olan La Majör’e geçmek artık hiç de zor değildir.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>
              <a:lnSpc>
                <a:spcPct val="107000"/>
              </a:lnSpc>
              <a:spcAft>
                <a:spcPts val="0"/>
              </a:spcAft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tr-TR" sz="120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Böylelikle </a:t>
            </a:r>
            <a:r>
              <a:rPr lang="tr-TR" b="1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PLANLI MODÜLASYON </a:t>
            </a:r>
            <a:r>
              <a:rPr lang="tr-TR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gerçekleşmiş olur.</a:t>
            </a:r>
            <a:endParaRPr lang="tr-TR" sz="120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61615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41</TotalTime>
  <Words>109</Words>
  <Application>Microsoft Office PowerPoint</Application>
  <PresentationFormat>Geniş ekran</PresentationFormat>
  <Paragraphs>41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5" baseType="lpstr">
      <vt:lpstr>Arial</vt:lpstr>
      <vt:lpstr>Calibri</vt:lpstr>
      <vt:lpstr>Calibri Light</vt:lpstr>
      <vt:lpstr>Symbol</vt:lpstr>
      <vt:lpstr>Times New Roman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Mert</dc:creator>
  <cp:lastModifiedBy>Mert</cp:lastModifiedBy>
  <cp:revision>5</cp:revision>
  <dcterms:created xsi:type="dcterms:W3CDTF">2020-06-06T16:05:43Z</dcterms:created>
  <dcterms:modified xsi:type="dcterms:W3CDTF">2020-06-06T16:49:32Z</dcterms:modified>
</cp:coreProperties>
</file>