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8F448-6E40-4A06-95E8-886DBFE5600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4279-4424-4B59-A643-E9D650C421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9642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8F448-6E40-4A06-95E8-886DBFE5600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4279-4424-4B59-A643-E9D650C421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464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8F448-6E40-4A06-95E8-886DBFE5600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4279-4424-4B59-A643-E9D650C421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128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8F448-6E40-4A06-95E8-886DBFE5600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4279-4424-4B59-A643-E9D650C421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538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8F448-6E40-4A06-95E8-886DBFE5600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4279-4424-4B59-A643-E9D650C421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38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8F448-6E40-4A06-95E8-886DBFE5600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4279-4424-4B59-A643-E9D650C421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347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8F448-6E40-4A06-95E8-886DBFE5600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4279-4424-4B59-A643-E9D650C421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571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8F448-6E40-4A06-95E8-886DBFE5600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4279-4424-4B59-A643-E9D650C421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607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8F448-6E40-4A06-95E8-886DBFE5600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4279-4424-4B59-A643-E9D650C421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738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8F448-6E40-4A06-95E8-886DBFE5600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4279-4424-4B59-A643-E9D650C421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273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8F448-6E40-4A06-95E8-886DBFE5600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44279-4424-4B59-A643-E9D650C421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090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8F448-6E40-4A06-95E8-886DBFE5600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44279-4424-4B59-A643-E9D650C421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7809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253710"/>
            <a:ext cx="6096000" cy="23505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ANKARA ÜNİVERSİTESİ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DEVLET KONSERVATUVARI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MÜZİK BÖLÜMÜ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BESTECİLİK (KOMPOZİSYON)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ANASANAT DALI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1600" b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ARMONİ IV – KOM 210</a:t>
            </a:r>
            <a:endParaRPr lang="tr-TR" sz="16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949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493744"/>
            <a:ext cx="6778388" cy="2726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200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Armonide bir tondan başka bir tona geçiliyorsa buna </a:t>
            </a:r>
            <a:r>
              <a:rPr lang="tr-TR" sz="2000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MODÜLASYON </a:t>
            </a:r>
            <a:r>
              <a:rPr lang="tr-TR" sz="200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(Geçki) diyoruz.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tr-TR" sz="2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200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Eğer eser uzunsa monotonluğu kırmak için Modülasyona başvurmak çok iyi olur.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tr-TR" sz="2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z="200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Modülasyonun ilk tipi, Akraba (Yakın) tonlara yapılan Modülasyondur.</a:t>
            </a:r>
            <a:endParaRPr lang="tr-TR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33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752836"/>
            <a:ext cx="6096000" cy="384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2400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Akraba (Yakın) Tonlar derken neyi kastediyoruz:</a:t>
            </a:r>
            <a:endParaRPr lang="tr-TR" sz="2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Majörü ele alırsak:  II. Derecesi Re minör, III. Derecesi Mi minör, IV. Derecesi Fa Majör, V. Derecesi Sol Majör, VI. Derecesi La minör, bu tonun AKRABA tonaliteleridir.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tonlara geçmek Klasik Dönem Armonisi açısından son derece doğaldır.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VII. Dereceyi buna katmamamızın sebebi, majör tonalitede bu derecenin eksik akor olmasıdır.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176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939233" y="1176395"/>
            <a:ext cx="6149760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VII7 ve çevrimlerini Dominant 7 ve çevrimleri de takip edebilir:</a:t>
            </a:r>
            <a:endParaRPr lang="tr-TR" sz="16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/>
          <p:nvPr/>
        </p:nvPicPr>
        <p:blipFill>
          <a:blip r:embed="rId2"/>
          <a:stretch>
            <a:fillRect/>
          </a:stretch>
        </p:blipFill>
        <p:spPr>
          <a:xfrm>
            <a:off x="3070746" y="2347912"/>
            <a:ext cx="5308979" cy="290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70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7999" y="2049199"/>
            <a:ext cx="6819331" cy="3041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2000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 tondan diğer tona geçerken, iki tonda da bulunan bir akoru bağlantı noktası olarak saptarız.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tr-TR" sz="2000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2000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akora </a:t>
            </a:r>
            <a:r>
              <a:rPr lang="tr-TR" sz="2000" b="1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ORTAK AKOR </a:t>
            </a:r>
            <a:r>
              <a:rPr lang="tr-TR" sz="2000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adını veririz.</a:t>
            </a: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z="2000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tr-TR" sz="2000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z="2000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 sonraki örnekteki Bach Koral’de Do Majörün I. Derecesi, Sol Majörün IV. Derecesi olarak kabul edilerek Modülasyon gerçekleştirilmiştir.</a:t>
            </a:r>
            <a:endParaRPr lang="tr-TR" sz="2000" i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955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197" y="218365"/>
            <a:ext cx="6403605" cy="648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271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4148" y="985353"/>
            <a:ext cx="5761815" cy="488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36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049199"/>
            <a:ext cx="6096000" cy="2759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Daha uzak tonalitelere de Modülasyon yapmak elbette mümkündür.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tür modülasyonlarda uzak tonların Akraba Tonalitelerinden yararlanılır.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Aşamalı bir modülasyon şeması ortaya çıkar.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Buna bazı müzikologlar PLANLI MODÜLASYON derler.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92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604655"/>
            <a:ext cx="6096000" cy="364869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Diyelim ki Do </a:t>
            </a:r>
            <a:r>
              <a:rPr lang="tr-TR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Majör’den </a:t>
            </a:r>
            <a:r>
              <a:rPr lang="tr-TR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tr-TR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Majör’e </a:t>
            </a:r>
            <a:r>
              <a:rPr lang="tr-TR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gideceğiz: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b="1" u="none" strike="noStrike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tonaliteler akraba değildir. Do Majör’ün arızaları ile La Majör’ünkiler elbette uzaktır.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u="none" strike="noStrike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durumda önce Sol Majör’e gideriz, buradan da Re Majör’e geçeriz.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 Majör’ün dominantı olan La Majör’e geçmek artık hiç de zor değildir.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Böylelikle </a:t>
            </a: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PLANLI MODÜLASYON </a:t>
            </a: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gerçekleşmiş olur.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161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109</Words>
  <Application>Microsoft Office PowerPoint</Application>
  <PresentationFormat>Geniş ekran</PresentationFormat>
  <Paragraphs>41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Mert</dc:creator>
  <cp:lastModifiedBy>Mert</cp:lastModifiedBy>
  <cp:revision>5</cp:revision>
  <dcterms:created xsi:type="dcterms:W3CDTF">2020-06-06T16:05:43Z</dcterms:created>
  <dcterms:modified xsi:type="dcterms:W3CDTF">2020-06-06T16:49:32Z</dcterms:modified>
</cp:coreProperties>
</file>