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2" r:id="rId1"/>
  </p:sldMasterIdLst>
  <p:sldIdLst>
    <p:sldId id="268" r:id="rId2"/>
    <p:sldId id="266" r:id="rId3"/>
    <p:sldId id="274" r:id="rId4"/>
    <p:sldId id="272" r:id="rId5"/>
    <p:sldId id="263" r:id="rId6"/>
    <p:sldId id="297" r:id="rId7"/>
    <p:sldId id="307" r:id="rId8"/>
    <p:sldId id="308" r:id="rId9"/>
    <p:sldId id="309" r:id="rId10"/>
    <p:sldId id="295" r:id="rId11"/>
    <p:sldId id="306" r:id="rId12"/>
    <p:sldId id="298" r:id="rId13"/>
    <p:sldId id="275" r:id="rId14"/>
    <p:sldId id="277" r:id="rId15"/>
    <p:sldId id="278" r:id="rId16"/>
    <p:sldId id="279" r:id="rId17"/>
    <p:sldId id="280" r:id="rId18"/>
    <p:sldId id="281" r:id="rId19"/>
    <p:sldId id="282" r:id="rId20"/>
    <p:sldId id="283" r:id="rId21"/>
    <p:sldId id="292" r:id="rId22"/>
    <p:sldId id="284" r:id="rId23"/>
    <p:sldId id="285" r:id="rId24"/>
    <p:sldId id="286" r:id="rId25"/>
    <p:sldId id="287" r:id="rId26"/>
    <p:sldId id="288" r:id="rId27"/>
    <p:sldId id="270" r:id="rId28"/>
    <p:sldId id="269" r:id="rId29"/>
    <p:sldId id="271"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13920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404616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1051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4212652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527329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374783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698568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891785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3885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48628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469578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70C2BF1-A6D1-4FDE-ACDB-1EF203CAD6C3}" type="datetimeFigureOut">
              <a:rPr lang="tr-TR" smtClean="0"/>
              <a:t>02.08.2018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405364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0C2BF1-A6D1-4FDE-ACDB-1EF203CAD6C3}" type="datetimeFigureOut">
              <a:rPr lang="tr-TR" smtClean="0"/>
              <a:t>02.08.2018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865430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0C2BF1-A6D1-4FDE-ACDB-1EF203CAD6C3}" type="datetimeFigureOut">
              <a:rPr lang="tr-TR" smtClean="0"/>
              <a:t>02.08.2018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194932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151570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2539101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70C2BF1-A6D1-4FDE-ACDB-1EF203CAD6C3}" type="datetimeFigureOut">
              <a:rPr lang="tr-TR" smtClean="0"/>
              <a:t>02.08.2018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39BCFA7-F54C-49BC-AC90-3A3D0A23CB84}" type="slidenum">
              <a:rPr lang="tr-TR" smtClean="0"/>
              <a:t>‹#›</a:t>
            </a:fld>
            <a:endParaRPr lang="tr-TR"/>
          </a:p>
        </p:txBody>
      </p:sp>
    </p:spTree>
    <p:extLst>
      <p:ext uri="{BB962C8B-B14F-4D97-AF65-F5344CB8AC3E}">
        <p14:creationId xmlns:p14="http://schemas.microsoft.com/office/powerpoint/2010/main" val="3524705169"/>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4" r:id="rId12"/>
    <p:sldLayoutId id="2147483875" r:id="rId13"/>
    <p:sldLayoutId id="2147483876" r:id="rId14"/>
    <p:sldLayoutId id="2147483877" r:id="rId15"/>
    <p:sldLayoutId id="214748387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68547" y="1987714"/>
            <a:ext cx="11022893" cy="1323439"/>
          </a:xfrm>
          <a:prstGeom prst="rect">
            <a:avLst/>
          </a:prstGeom>
          <a:noFill/>
        </p:spPr>
        <p:txBody>
          <a:bodyPr wrap="square" rtlCol="0">
            <a:spAutoFit/>
          </a:bodyPr>
          <a:lstStyle/>
          <a:p>
            <a:pPr algn="ctr"/>
            <a:r>
              <a:rPr lang="tr-TR" sz="4000" dirty="0" smtClean="0"/>
              <a:t>ARAŞTIRMA-NİTEL </a:t>
            </a:r>
            <a:r>
              <a:rPr lang="en-US" sz="4000" dirty="0"/>
              <a:t>ARAŞTIRMA </a:t>
            </a:r>
            <a:endParaRPr lang="tr-TR" sz="4000" dirty="0"/>
          </a:p>
          <a:p>
            <a:pPr algn="ctr"/>
            <a:r>
              <a:rPr lang="en-US" sz="4000" dirty="0"/>
              <a:t>HAYRİYE ERBAŞ</a:t>
            </a:r>
          </a:p>
        </p:txBody>
      </p:sp>
    </p:spTree>
    <p:extLst>
      <p:ext uri="{BB962C8B-B14F-4D97-AF65-F5344CB8AC3E}">
        <p14:creationId xmlns:p14="http://schemas.microsoft.com/office/powerpoint/2010/main" val="3541166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Nicel ve Nitel Araştırmalar</a:t>
            </a:r>
            <a:endParaRPr lang="tr-TR" dirty="0"/>
          </a:p>
        </p:txBody>
      </p:sp>
      <p:sp>
        <p:nvSpPr>
          <p:cNvPr id="3" name="İçerik Yer Tutucusu 2"/>
          <p:cNvSpPr>
            <a:spLocks noGrp="1"/>
          </p:cNvSpPr>
          <p:nvPr>
            <p:ph idx="1"/>
          </p:nvPr>
        </p:nvSpPr>
        <p:spPr/>
        <p:txBody>
          <a:bodyPr/>
          <a:lstStyle/>
          <a:p>
            <a:r>
              <a:rPr lang="tr-TR" dirty="0" smtClean="0"/>
              <a:t>1)Nicel </a:t>
            </a:r>
            <a:r>
              <a:rPr lang="tr-TR" dirty="0"/>
              <a:t>(</a:t>
            </a:r>
            <a:r>
              <a:rPr lang="tr-TR" dirty="0" err="1"/>
              <a:t>Quantitative</a:t>
            </a:r>
            <a:r>
              <a:rPr lang="tr-TR" dirty="0"/>
              <a:t>) Araştırmalar: Deney(</a:t>
            </a:r>
            <a:r>
              <a:rPr lang="tr-TR" dirty="0" err="1"/>
              <a:t>experiment</a:t>
            </a:r>
            <a:r>
              <a:rPr lang="tr-TR" dirty="0"/>
              <a:t>), tarama (</a:t>
            </a:r>
            <a:r>
              <a:rPr lang="tr-TR" dirty="0" err="1"/>
              <a:t>survey</a:t>
            </a:r>
            <a:r>
              <a:rPr lang="tr-TR" dirty="0"/>
              <a:t>), içerik analizi (</a:t>
            </a:r>
            <a:r>
              <a:rPr lang="tr-TR" dirty="0" err="1"/>
              <a:t>content</a:t>
            </a:r>
            <a:r>
              <a:rPr lang="tr-TR" dirty="0"/>
              <a:t> </a:t>
            </a:r>
            <a:r>
              <a:rPr lang="tr-TR" dirty="0" err="1"/>
              <a:t>analysis</a:t>
            </a:r>
            <a:r>
              <a:rPr lang="tr-TR" dirty="0"/>
              <a:t>), mevcut istatistikler nicel araştırma teknikleridir. Tarama denilen </a:t>
            </a:r>
            <a:r>
              <a:rPr lang="tr-TR" dirty="0" err="1"/>
              <a:t>surveylerde</a:t>
            </a:r>
            <a:r>
              <a:rPr lang="tr-TR" dirty="0"/>
              <a:t> anket ve mülakatlar kullanılır. </a:t>
            </a:r>
            <a:endParaRPr lang="tr-TR" dirty="0" smtClean="0"/>
          </a:p>
          <a:p>
            <a:r>
              <a:rPr lang="tr-TR" dirty="0" smtClean="0"/>
              <a:t>2)Nitel  </a:t>
            </a:r>
            <a:r>
              <a:rPr lang="tr-TR" dirty="0"/>
              <a:t>(</a:t>
            </a:r>
            <a:r>
              <a:rPr lang="tr-TR" dirty="0" err="1"/>
              <a:t>Qualitative</a:t>
            </a:r>
            <a:r>
              <a:rPr lang="tr-TR" dirty="0"/>
              <a:t>)Araştırmalar: Göstergebilim (</a:t>
            </a:r>
            <a:r>
              <a:rPr lang="tr-TR" dirty="0" err="1"/>
              <a:t>semiotics</a:t>
            </a:r>
            <a:r>
              <a:rPr lang="tr-TR" dirty="0"/>
              <a:t>),  derin </a:t>
            </a:r>
            <a:r>
              <a:rPr lang="tr-TR" dirty="0" err="1"/>
              <a:t>yorumsama</a:t>
            </a:r>
            <a:r>
              <a:rPr lang="tr-TR" dirty="0"/>
              <a:t> (</a:t>
            </a:r>
            <a:r>
              <a:rPr lang="tr-TR" dirty="0" err="1"/>
              <a:t>hermeneutics</a:t>
            </a:r>
            <a:r>
              <a:rPr lang="tr-TR" dirty="0"/>
              <a:t>), odak grup çalışmaları (</a:t>
            </a:r>
            <a:r>
              <a:rPr lang="tr-TR" dirty="0" err="1"/>
              <a:t>focus</a:t>
            </a:r>
            <a:r>
              <a:rPr lang="tr-TR" dirty="0"/>
              <a:t> </a:t>
            </a:r>
            <a:r>
              <a:rPr lang="tr-TR" dirty="0" err="1"/>
              <a:t>group</a:t>
            </a:r>
            <a:r>
              <a:rPr lang="tr-TR" dirty="0"/>
              <a:t> </a:t>
            </a:r>
            <a:r>
              <a:rPr lang="tr-TR" dirty="0" err="1"/>
              <a:t>studies</a:t>
            </a:r>
            <a:r>
              <a:rPr lang="tr-TR" dirty="0"/>
              <a:t>), alan araştırması (</a:t>
            </a:r>
            <a:r>
              <a:rPr lang="tr-TR" dirty="0" err="1"/>
              <a:t>field</a:t>
            </a:r>
            <a:r>
              <a:rPr lang="tr-TR" dirty="0"/>
              <a:t> </a:t>
            </a:r>
            <a:r>
              <a:rPr lang="tr-TR" dirty="0" err="1"/>
              <a:t>research</a:t>
            </a:r>
            <a:r>
              <a:rPr lang="tr-TR" dirty="0"/>
              <a:t>) ve </a:t>
            </a:r>
            <a:r>
              <a:rPr lang="tr-TR" dirty="0" err="1"/>
              <a:t>etnometodoloji</a:t>
            </a:r>
            <a:r>
              <a:rPr lang="tr-TR" dirty="0"/>
              <a:t> (</a:t>
            </a:r>
            <a:r>
              <a:rPr lang="tr-TR" dirty="0" err="1"/>
              <a:t>ethnomethodology</a:t>
            </a:r>
            <a:r>
              <a:rPr lang="tr-TR" dirty="0"/>
              <a:t>) en önemli nitel araştırma teknikleridir </a:t>
            </a:r>
          </a:p>
          <a:p>
            <a:endParaRPr lang="tr-TR" dirty="0"/>
          </a:p>
          <a:p>
            <a:endParaRPr lang="tr-TR" dirty="0"/>
          </a:p>
          <a:p>
            <a:endParaRPr lang="tr-TR" dirty="0"/>
          </a:p>
        </p:txBody>
      </p:sp>
    </p:spTree>
    <p:extLst>
      <p:ext uri="{BB962C8B-B14F-4D97-AF65-F5344CB8AC3E}">
        <p14:creationId xmlns:p14="http://schemas.microsoft.com/office/powerpoint/2010/main" val="1064324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Nicel ve Nitel Araştırma</a:t>
            </a:r>
            <a:endParaRPr lang="tr-TR" dirty="0"/>
          </a:p>
        </p:txBody>
      </p:sp>
      <p:sp>
        <p:nvSpPr>
          <p:cNvPr id="3" name="İçerik Yer Tutucusu 2"/>
          <p:cNvSpPr>
            <a:spLocks noGrp="1"/>
          </p:cNvSpPr>
          <p:nvPr>
            <p:ph idx="1"/>
          </p:nvPr>
        </p:nvSpPr>
        <p:spPr/>
        <p:txBody>
          <a:bodyPr/>
          <a:lstStyle/>
          <a:p>
            <a:r>
              <a:rPr lang="tr-TR" dirty="0" smtClean="0"/>
              <a:t>1)Nicel </a:t>
            </a:r>
            <a:r>
              <a:rPr lang="tr-TR" dirty="0"/>
              <a:t>(</a:t>
            </a:r>
            <a:r>
              <a:rPr lang="tr-TR" dirty="0" err="1"/>
              <a:t>Quantitative</a:t>
            </a:r>
            <a:r>
              <a:rPr lang="tr-TR" dirty="0"/>
              <a:t>) Araştırmalar: </a:t>
            </a:r>
            <a:r>
              <a:rPr lang="tr-TR" dirty="0" smtClean="0"/>
              <a:t>Tarama </a:t>
            </a:r>
            <a:r>
              <a:rPr lang="tr-TR" dirty="0"/>
              <a:t>(</a:t>
            </a:r>
            <a:r>
              <a:rPr lang="tr-TR" dirty="0" err="1"/>
              <a:t>survey</a:t>
            </a:r>
            <a:r>
              <a:rPr lang="tr-TR" dirty="0"/>
              <a:t>), </a:t>
            </a:r>
            <a:r>
              <a:rPr lang="tr-TR" dirty="0" smtClean="0"/>
              <a:t>deney(</a:t>
            </a:r>
            <a:r>
              <a:rPr lang="tr-TR" dirty="0" err="1" smtClean="0"/>
              <a:t>experiment</a:t>
            </a:r>
            <a:r>
              <a:rPr lang="tr-TR" dirty="0"/>
              <a:t>), </a:t>
            </a:r>
            <a:r>
              <a:rPr lang="tr-TR" dirty="0" smtClean="0"/>
              <a:t>içerik </a:t>
            </a:r>
            <a:r>
              <a:rPr lang="tr-TR" dirty="0"/>
              <a:t>analizi (</a:t>
            </a:r>
            <a:r>
              <a:rPr lang="tr-TR" dirty="0" err="1"/>
              <a:t>content</a:t>
            </a:r>
            <a:r>
              <a:rPr lang="tr-TR" dirty="0"/>
              <a:t> </a:t>
            </a:r>
            <a:r>
              <a:rPr lang="tr-TR" dirty="0" err="1"/>
              <a:t>analysis</a:t>
            </a:r>
            <a:r>
              <a:rPr lang="tr-TR" dirty="0"/>
              <a:t>), mevcut istatistikler nicel araştırma teknikleridir. </a:t>
            </a:r>
            <a:r>
              <a:rPr lang="tr-TR" dirty="0" smtClean="0"/>
              <a:t>Bu araştırmalarda temsil edici olması önemsenir ve anket </a:t>
            </a:r>
            <a:r>
              <a:rPr lang="tr-TR" dirty="0"/>
              <a:t>ve mülakatlar kullanılır. </a:t>
            </a:r>
          </a:p>
          <a:p>
            <a:r>
              <a:rPr lang="tr-TR" dirty="0" smtClean="0"/>
              <a:t>2)Nitel  </a:t>
            </a:r>
            <a:r>
              <a:rPr lang="tr-TR" dirty="0"/>
              <a:t>(</a:t>
            </a:r>
            <a:r>
              <a:rPr lang="tr-TR" dirty="0" err="1"/>
              <a:t>Qualitative</a:t>
            </a:r>
            <a:r>
              <a:rPr lang="tr-TR" dirty="0"/>
              <a:t>)Araştırmalar: </a:t>
            </a:r>
            <a:r>
              <a:rPr lang="tr-TR" dirty="0" smtClean="0"/>
              <a:t>Derin </a:t>
            </a:r>
            <a:r>
              <a:rPr lang="tr-TR" dirty="0" err="1" smtClean="0"/>
              <a:t>yorumsama</a:t>
            </a:r>
            <a:r>
              <a:rPr lang="tr-TR" dirty="0" smtClean="0"/>
              <a:t> (</a:t>
            </a:r>
            <a:r>
              <a:rPr lang="tr-TR" dirty="0" err="1" smtClean="0"/>
              <a:t>hermeneutics</a:t>
            </a:r>
            <a:r>
              <a:rPr lang="tr-TR" dirty="0"/>
              <a:t>), </a:t>
            </a:r>
            <a:r>
              <a:rPr lang="tr-TR" dirty="0" smtClean="0"/>
              <a:t> göstergebilim </a:t>
            </a:r>
            <a:r>
              <a:rPr lang="tr-TR" dirty="0"/>
              <a:t>(</a:t>
            </a:r>
            <a:r>
              <a:rPr lang="tr-TR" dirty="0" err="1"/>
              <a:t>semiotics</a:t>
            </a:r>
            <a:r>
              <a:rPr lang="tr-TR" dirty="0"/>
              <a:t>), </a:t>
            </a:r>
            <a:r>
              <a:rPr lang="tr-TR" dirty="0" smtClean="0"/>
              <a:t>odak </a:t>
            </a:r>
            <a:r>
              <a:rPr lang="tr-TR" dirty="0"/>
              <a:t>grup çalışmaları (</a:t>
            </a:r>
            <a:r>
              <a:rPr lang="tr-TR" dirty="0" err="1"/>
              <a:t>focus</a:t>
            </a:r>
            <a:r>
              <a:rPr lang="tr-TR" dirty="0"/>
              <a:t> </a:t>
            </a:r>
            <a:r>
              <a:rPr lang="tr-TR" dirty="0" err="1"/>
              <a:t>group</a:t>
            </a:r>
            <a:r>
              <a:rPr lang="tr-TR" dirty="0"/>
              <a:t> </a:t>
            </a:r>
            <a:r>
              <a:rPr lang="tr-TR" dirty="0" err="1"/>
              <a:t>studies</a:t>
            </a:r>
            <a:r>
              <a:rPr lang="tr-TR" dirty="0"/>
              <a:t>), alan araştırması (</a:t>
            </a:r>
            <a:r>
              <a:rPr lang="tr-TR" dirty="0" err="1"/>
              <a:t>field</a:t>
            </a:r>
            <a:r>
              <a:rPr lang="tr-TR" dirty="0"/>
              <a:t> </a:t>
            </a:r>
            <a:r>
              <a:rPr lang="tr-TR" dirty="0" err="1"/>
              <a:t>research</a:t>
            </a:r>
            <a:r>
              <a:rPr lang="tr-TR" dirty="0"/>
              <a:t>) ve </a:t>
            </a:r>
            <a:r>
              <a:rPr lang="tr-TR" dirty="0" err="1"/>
              <a:t>etnometodoloji</a:t>
            </a:r>
            <a:r>
              <a:rPr lang="tr-TR" dirty="0"/>
              <a:t> (</a:t>
            </a:r>
            <a:r>
              <a:rPr lang="tr-TR" dirty="0" err="1"/>
              <a:t>ethnomethodology</a:t>
            </a:r>
            <a:r>
              <a:rPr lang="tr-TR" dirty="0"/>
              <a:t>) en önemli nitel araştırma teknikleridir </a:t>
            </a:r>
          </a:p>
          <a:p>
            <a:endParaRPr lang="tr-TR" dirty="0"/>
          </a:p>
        </p:txBody>
      </p:sp>
    </p:spTree>
    <p:extLst>
      <p:ext uri="{BB962C8B-B14F-4D97-AF65-F5344CB8AC3E}">
        <p14:creationId xmlns:p14="http://schemas.microsoft.com/office/powerpoint/2010/main" val="3752601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 Araştırmaların Temel </a:t>
            </a:r>
            <a:r>
              <a:rPr lang="tr-TR" dirty="0" err="1" smtClean="0"/>
              <a:t>Özllikleri</a:t>
            </a:r>
            <a:endParaRPr lang="tr-TR" dirty="0"/>
          </a:p>
        </p:txBody>
      </p:sp>
      <p:sp>
        <p:nvSpPr>
          <p:cNvPr id="3" name="İçerik Yer Tutucusu 2"/>
          <p:cNvSpPr>
            <a:spLocks noGrp="1"/>
          </p:cNvSpPr>
          <p:nvPr>
            <p:ph idx="1"/>
          </p:nvPr>
        </p:nvSpPr>
        <p:spPr/>
        <p:txBody>
          <a:bodyPr/>
          <a:lstStyle/>
          <a:p>
            <a:pPr>
              <a:defRPr/>
            </a:pPr>
            <a:r>
              <a:rPr lang="tr-TR" dirty="0"/>
              <a:t>1. </a:t>
            </a:r>
            <a:r>
              <a:rPr lang="tr-TR" dirty="0" smtClean="0"/>
              <a:t>Özneye İlişkin oluş</a:t>
            </a:r>
          </a:p>
          <a:p>
            <a:pPr>
              <a:defRPr/>
            </a:pPr>
            <a:r>
              <a:rPr lang="tr-TR" dirty="0" smtClean="0"/>
              <a:t>2</a:t>
            </a:r>
            <a:r>
              <a:rPr lang="tr-TR" dirty="0"/>
              <a:t>. </a:t>
            </a:r>
            <a:r>
              <a:rPr lang="tr-TR" dirty="0" smtClean="0"/>
              <a:t>Betimleme</a:t>
            </a:r>
          </a:p>
          <a:p>
            <a:pPr>
              <a:defRPr/>
            </a:pPr>
            <a:r>
              <a:rPr lang="tr-TR" dirty="0" smtClean="0"/>
              <a:t>3.Yorumlama</a:t>
            </a:r>
          </a:p>
          <a:p>
            <a:pPr>
              <a:defRPr/>
            </a:pPr>
            <a:r>
              <a:rPr lang="tr-TR" dirty="0" smtClean="0"/>
              <a:t>4.Gündelik Yaşam</a:t>
            </a:r>
          </a:p>
          <a:p>
            <a:pPr>
              <a:defRPr/>
            </a:pPr>
            <a:r>
              <a:rPr lang="tr-TR" dirty="0" smtClean="0"/>
              <a:t>5. Sınırlı Genelleme</a:t>
            </a:r>
          </a:p>
          <a:p>
            <a:endParaRPr lang="tr-TR" dirty="0"/>
          </a:p>
        </p:txBody>
      </p:sp>
    </p:spTree>
    <p:extLst>
      <p:ext uri="{BB962C8B-B14F-4D97-AF65-F5344CB8AC3E}">
        <p14:creationId xmlns:p14="http://schemas.microsoft.com/office/powerpoint/2010/main" val="681190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Nicel ve nitel araştırma arasındaki farklar (1)</a:t>
            </a:r>
          </a:p>
        </p:txBody>
      </p:sp>
      <p:sp>
        <p:nvSpPr>
          <p:cNvPr id="3" name="İçerik Yer Tutucusu 2"/>
          <p:cNvSpPr>
            <a:spLocks noGrp="1"/>
          </p:cNvSpPr>
          <p:nvPr>
            <p:ph sz="half" idx="1"/>
          </p:nvPr>
        </p:nvSpPr>
        <p:spPr/>
        <p:txBody>
          <a:bodyPr>
            <a:normAutofit lnSpcReduction="10000"/>
          </a:bodyPr>
          <a:lstStyle/>
          <a:p>
            <a:pPr marL="0" indent="0" algn="ctr">
              <a:buNone/>
            </a:pPr>
            <a:r>
              <a:rPr lang="tr-TR" dirty="0"/>
              <a:t> </a:t>
            </a:r>
            <a:r>
              <a:rPr lang="tr-TR" dirty="0" smtClean="0">
                <a:solidFill>
                  <a:srgbClr val="0070C0"/>
                </a:solidFill>
              </a:rPr>
              <a:t>NİCEL </a:t>
            </a:r>
          </a:p>
          <a:p>
            <a:r>
              <a:rPr lang="tr-TR" dirty="0" smtClean="0"/>
              <a:t>Eğer </a:t>
            </a:r>
            <a:r>
              <a:rPr lang="tr-TR" dirty="0"/>
              <a:t>varsa araştırmacının başlangıçta belirlediği hipotezler test edilir.</a:t>
            </a:r>
          </a:p>
          <a:p>
            <a:r>
              <a:rPr lang="tr-TR" dirty="0"/>
              <a:t>Kullanılan kavramlar değişkenler şeklindedir.</a:t>
            </a:r>
          </a:p>
          <a:p>
            <a:r>
              <a:rPr lang="tr-TR" dirty="0"/>
              <a:t>Ölçekler, ölçüler alana çıkılmadan önce sistematik olarak oluşturulmuş ve standartlaştırılmıştır.</a:t>
            </a:r>
          </a:p>
          <a:p>
            <a:r>
              <a:rPr lang="tr-TR" dirty="0"/>
              <a:t>Nesnellik düşüncesi hakimdir.</a:t>
            </a:r>
          </a:p>
        </p:txBody>
      </p:sp>
      <p:sp>
        <p:nvSpPr>
          <p:cNvPr id="4" name="İçerik Yer Tutucusu 3"/>
          <p:cNvSpPr>
            <a:spLocks noGrp="1"/>
          </p:cNvSpPr>
          <p:nvPr>
            <p:ph sz="half" idx="2"/>
          </p:nvPr>
        </p:nvSpPr>
        <p:spPr/>
        <p:txBody>
          <a:bodyPr>
            <a:normAutofit lnSpcReduction="10000"/>
          </a:bodyPr>
          <a:lstStyle/>
          <a:p>
            <a:pPr marL="0" indent="0" algn="ctr">
              <a:buNone/>
            </a:pPr>
            <a:r>
              <a:rPr lang="tr-TR" dirty="0" smtClean="0">
                <a:solidFill>
                  <a:srgbClr val="0070C0"/>
                </a:solidFill>
              </a:rPr>
              <a:t>NİTEL</a:t>
            </a:r>
          </a:p>
          <a:p>
            <a:r>
              <a:rPr lang="tr-TR" dirty="0" smtClean="0"/>
              <a:t>Araştırmacı </a:t>
            </a:r>
            <a:r>
              <a:rPr lang="tr-TR" dirty="0"/>
              <a:t>bilgilerin içine dalıp anlamı yakalamaya, keşfetmeye çalışır.</a:t>
            </a:r>
          </a:p>
          <a:p>
            <a:r>
              <a:rPr lang="tr-TR" dirty="0"/>
              <a:t>Kavramlar, temalar/konular, genellemeler ve sınıflamalar formundadır</a:t>
            </a:r>
          </a:p>
          <a:p>
            <a:r>
              <a:rPr lang="tr-TR" dirty="0"/>
              <a:t>Ölçü/ölçekler, çoğu zaman araştırmacıya özgüdür; özel olarak  amaca uygun oluşturulmuştur.</a:t>
            </a:r>
          </a:p>
          <a:p>
            <a:r>
              <a:rPr lang="tr-TR" dirty="0"/>
              <a:t> Öznellik vardır.</a:t>
            </a:r>
          </a:p>
          <a:p>
            <a:endParaRPr lang="tr-TR" dirty="0"/>
          </a:p>
        </p:txBody>
      </p:sp>
    </p:spTree>
    <p:extLst>
      <p:ext uri="{BB962C8B-B14F-4D97-AF65-F5344CB8AC3E}">
        <p14:creationId xmlns:p14="http://schemas.microsoft.com/office/powerpoint/2010/main" val="3619517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Nicel ve nitel araştırma arasındaki farklar (2)</a:t>
            </a:r>
          </a:p>
        </p:txBody>
      </p:sp>
      <p:sp>
        <p:nvSpPr>
          <p:cNvPr id="3" name="İçerik Yer Tutucusu 2"/>
          <p:cNvSpPr>
            <a:spLocks noGrp="1"/>
          </p:cNvSpPr>
          <p:nvPr>
            <p:ph sz="half" idx="1"/>
          </p:nvPr>
        </p:nvSpPr>
        <p:spPr/>
        <p:txBody>
          <a:bodyPr>
            <a:normAutofit/>
          </a:bodyPr>
          <a:lstStyle/>
          <a:p>
            <a:r>
              <a:rPr lang="tr-TR" dirty="0"/>
              <a:t>	        </a:t>
            </a:r>
            <a:r>
              <a:rPr lang="tr-TR" dirty="0" smtClean="0">
                <a:solidFill>
                  <a:srgbClr val="00B0F0"/>
                </a:solidFill>
              </a:rPr>
              <a:t>NİCEL </a:t>
            </a:r>
          </a:p>
          <a:p>
            <a:r>
              <a:rPr lang="tr-TR" dirty="0" smtClean="0"/>
              <a:t>İstatistiksel teknikler, tablolar, şekiller kullanılarak, </a:t>
            </a:r>
          </a:p>
          <a:p>
            <a:r>
              <a:rPr lang="tr-TR" dirty="0" smtClean="0"/>
              <a:t>Değişkenler </a:t>
            </a:r>
            <a:r>
              <a:rPr lang="tr-TR" dirty="0"/>
              <a:t>arası ilişkiler analiz edilir.</a:t>
            </a:r>
          </a:p>
          <a:p>
            <a:r>
              <a:rPr lang="tr-TR" dirty="0" err="1"/>
              <a:t>Positivist</a:t>
            </a:r>
            <a:r>
              <a:rPr lang="tr-TR" dirty="0"/>
              <a:t> ve </a:t>
            </a:r>
            <a:r>
              <a:rPr lang="tr-TR" dirty="0" err="1"/>
              <a:t>Teknokratik</a:t>
            </a:r>
            <a:r>
              <a:rPr lang="tr-TR" dirty="0"/>
              <a:t> yaklaşım (bürokrasiye hizmet eden teknisyen yaklaşımı) denilir.</a:t>
            </a:r>
          </a:p>
          <a:p>
            <a:r>
              <a:rPr lang="tr-TR" dirty="0"/>
              <a:t>Kanunlar oluşturur.</a:t>
            </a:r>
          </a:p>
          <a:p>
            <a:endParaRPr lang="tr-TR" dirty="0"/>
          </a:p>
        </p:txBody>
      </p:sp>
      <p:sp>
        <p:nvSpPr>
          <p:cNvPr id="4" name="İçerik Yer Tutucusu 3"/>
          <p:cNvSpPr>
            <a:spLocks noGrp="1"/>
          </p:cNvSpPr>
          <p:nvPr>
            <p:ph sz="half" idx="2"/>
          </p:nvPr>
        </p:nvSpPr>
        <p:spPr/>
        <p:txBody>
          <a:bodyPr>
            <a:normAutofit/>
          </a:bodyPr>
          <a:lstStyle/>
          <a:p>
            <a:r>
              <a:rPr lang="tr-TR" dirty="0"/>
              <a:t> </a:t>
            </a:r>
            <a:r>
              <a:rPr lang="tr-TR" dirty="0" smtClean="0">
                <a:solidFill>
                  <a:srgbClr val="00B0F0"/>
                </a:solidFill>
              </a:rPr>
              <a:t>NİTEL</a:t>
            </a:r>
          </a:p>
          <a:p>
            <a:r>
              <a:rPr lang="tr-TR" dirty="0" smtClean="0"/>
              <a:t>Bilgiyi </a:t>
            </a:r>
            <a:r>
              <a:rPr lang="tr-TR" dirty="0"/>
              <a:t>organize ederek tutarlı bir resim sunmaya çalışır.</a:t>
            </a:r>
          </a:p>
          <a:p>
            <a:r>
              <a:rPr lang="tr-TR" dirty="0"/>
              <a:t>Yorumlayıcı ve Eleştirel yaklaşımlarla uyumludur.</a:t>
            </a:r>
          </a:p>
          <a:p>
            <a:r>
              <a:rPr lang="tr-TR" dirty="0"/>
              <a:t>Kanunlar oluşturmaz, biricik olayları anlamaya yarar.</a:t>
            </a:r>
          </a:p>
          <a:p>
            <a:r>
              <a:rPr lang="tr-TR" dirty="0"/>
              <a:t>Özgünlükler öne çıkar.</a:t>
            </a:r>
          </a:p>
          <a:p>
            <a:r>
              <a:rPr lang="tr-TR" dirty="0"/>
              <a:t>bilginin salt deneye dayalı olmayıp deneyüstü olduğu düşüncesi (sezgi)</a:t>
            </a:r>
          </a:p>
        </p:txBody>
      </p:sp>
    </p:spTree>
    <p:extLst>
      <p:ext uri="{BB962C8B-B14F-4D97-AF65-F5344CB8AC3E}">
        <p14:creationId xmlns:p14="http://schemas.microsoft.com/office/powerpoint/2010/main" val="2677983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Nicel ve nitel araştırma arasındaki farklar (3)</a:t>
            </a:r>
          </a:p>
        </p:txBody>
      </p:sp>
      <p:sp>
        <p:nvSpPr>
          <p:cNvPr id="3" name="İçerik Yer Tutucusu 2"/>
          <p:cNvSpPr>
            <a:spLocks noGrp="1"/>
          </p:cNvSpPr>
          <p:nvPr>
            <p:ph sz="half" idx="1"/>
          </p:nvPr>
        </p:nvSpPr>
        <p:spPr/>
        <p:txBody>
          <a:bodyPr>
            <a:normAutofit/>
          </a:bodyPr>
          <a:lstStyle/>
          <a:p>
            <a:pPr marL="0" indent="0" algn="ctr">
              <a:buNone/>
            </a:pPr>
            <a:r>
              <a:rPr lang="tr-TR" dirty="0" smtClean="0"/>
              <a:t> </a:t>
            </a:r>
            <a:r>
              <a:rPr lang="tr-TR" dirty="0" smtClean="0">
                <a:solidFill>
                  <a:srgbClr val="0070C0"/>
                </a:solidFill>
              </a:rPr>
              <a:t>NİCEL</a:t>
            </a:r>
            <a:r>
              <a:rPr lang="tr-TR" dirty="0" smtClean="0"/>
              <a:t> </a:t>
            </a:r>
          </a:p>
          <a:p>
            <a:r>
              <a:rPr lang="tr-TR" dirty="0" smtClean="0"/>
              <a:t>Veriler </a:t>
            </a:r>
            <a:r>
              <a:rPr lang="tr-TR" dirty="0"/>
              <a:t>kesin ölçümlerden elde edilmiş rakamlar halindedir (sayısal, niceliksel).</a:t>
            </a:r>
          </a:p>
          <a:p>
            <a:r>
              <a:rPr lang="tr-TR" dirty="0"/>
              <a:t>Kuram, büyük ölçüde </a:t>
            </a:r>
            <a:r>
              <a:rPr lang="tr-TR" dirty="0" err="1"/>
              <a:t>nedensel</a:t>
            </a:r>
            <a:r>
              <a:rPr lang="tr-TR" dirty="0"/>
              <a:t> ve “</a:t>
            </a:r>
            <a:r>
              <a:rPr lang="tr-TR" dirty="0" err="1"/>
              <a:t>tümdengelimsel”dir</a:t>
            </a:r>
            <a:r>
              <a:rPr lang="tr-TR" dirty="0"/>
              <a:t>.</a:t>
            </a:r>
          </a:p>
          <a:p>
            <a:r>
              <a:rPr lang="tr-TR" dirty="0"/>
              <a:t>İzlenen yollar/süreçler standart olup; aynen tekrarlanabilirdir.</a:t>
            </a:r>
          </a:p>
          <a:p>
            <a:r>
              <a:rPr lang="tr-TR" dirty="0"/>
              <a:t>Genelleme imkanı vardır.</a:t>
            </a:r>
          </a:p>
        </p:txBody>
      </p:sp>
      <p:sp>
        <p:nvSpPr>
          <p:cNvPr id="4" name="İçerik Yer Tutucusu 3"/>
          <p:cNvSpPr>
            <a:spLocks noGrp="1"/>
          </p:cNvSpPr>
          <p:nvPr>
            <p:ph sz="half" idx="2"/>
          </p:nvPr>
        </p:nvSpPr>
        <p:spPr/>
        <p:txBody>
          <a:bodyPr>
            <a:normAutofit/>
          </a:bodyPr>
          <a:lstStyle/>
          <a:p>
            <a:pPr marL="0" indent="0" algn="ctr">
              <a:buNone/>
            </a:pPr>
            <a:r>
              <a:rPr lang="tr-TR" dirty="0"/>
              <a:t> </a:t>
            </a:r>
            <a:r>
              <a:rPr lang="tr-TR" dirty="0" smtClean="0">
                <a:solidFill>
                  <a:srgbClr val="0070C0"/>
                </a:solidFill>
              </a:rPr>
              <a:t>NİTEL</a:t>
            </a:r>
          </a:p>
          <a:p>
            <a:r>
              <a:rPr lang="tr-TR" dirty="0" smtClean="0"/>
              <a:t>Bilgiler</a:t>
            </a:r>
            <a:r>
              <a:rPr lang="tr-TR" dirty="0"/>
              <a:t>, kelimeler ve cümleler halindedir, özgündür.</a:t>
            </a:r>
          </a:p>
          <a:p>
            <a:r>
              <a:rPr lang="tr-TR" dirty="0"/>
              <a:t>Kuram, </a:t>
            </a:r>
            <a:r>
              <a:rPr lang="tr-TR" dirty="0" err="1"/>
              <a:t>nedensel</a:t>
            </a:r>
            <a:r>
              <a:rPr lang="tr-TR" dirty="0"/>
              <a:t> olmak zorunda değildir ve çoğu kez “</a:t>
            </a:r>
            <a:r>
              <a:rPr lang="tr-TR" dirty="0" err="1"/>
              <a:t>tümevarımsal”dır</a:t>
            </a:r>
            <a:r>
              <a:rPr lang="tr-TR" dirty="0"/>
              <a:t>. </a:t>
            </a:r>
          </a:p>
          <a:p>
            <a:r>
              <a:rPr lang="tr-TR" dirty="0"/>
              <a:t>Araştırma süreçlerinin tekrarlanabilir olduğu söylenemez.</a:t>
            </a:r>
          </a:p>
          <a:p>
            <a:r>
              <a:rPr lang="tr-TR" dirty="0"/>
              <a:t>Genelleme yapılmaz.</a:t>
            </a:r>
          </a:p>
        </p:txBody>
      </p:sp>
    </p:spTree>
    <p:extLst>
      <p:ext uri="{BB962C8B-B14F-4D97-AF65-F5344CB8AC3E}">
        <p14:creationId xmlns:p14="http://schemas.microsoft.com/office/powerpoint/2010/main" val="75763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73738" y="32405"/>
            <a:ext cx="7543800" cy="838140"/>
          </a:xfrm>
        </p:spPr>
        <p:txBody>
          <a:bodyPr/>
          <a:lstStyle/>
          <a:p>
            <a:r>
              <a:rPr lang="tr-TR" dirty="0" smtClean="0"/>
              <a:t>Nicel – Nitel farklar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63124639"/>
              </p:ext>
            </p:extLst>
          </p:nvPr>
        </p:nvGraphicFramePr>
        <p:xfrm>
          <a:off x="2062514" y="873833"/>
          <a:ext cx="8209950" cy="4897223"/>
        </p:xfrm>
        <a:graphic>
          <a:graphicData uri="http://schemas.openxmlformats.org/drawingml/2006/table">
            <a:tbl>
              <a:tblPr firstRow="1" bandRow="1">
                <a:tableStyleId>{5C22544A-7EE6-4342-B048-85BDC9FD1C3A}</a:tableStyleId>
              </a:tblPr>
              <a:tblGrid>
                <a:gridCol w="4104975">
                  <a:extLst>
                    <a:ext uri="{9D8B030D-6E8A-4147-A177-3AD203B41FA5}">
                      <a16:colId xmlns:a16="http://schemas.microsoft.com/office/drawing/2014/main" val="20000"/>
                    </a:ext>
                  </a:extLst>
                </a:gridCol>
                <a:gridCol w="4104975">
                  <a:extLst>
                    <a:ext uri="{9D8B030D-6E8A-4147-A177-3AD203B41FA5}">
                      <a16:colId xmlns:a16="http://schemas.microsoft.com/office/drawing/2014/main" val="20001"/>
                    </a:ext>
                  </a:extLst>
                </a:gridCol>
              </a:tblGrid>
              <a:tr h="511187">
                <a:tc>
                  <a:txBody>
                    <a:bodyPr/>
                    <a:lstStyle/>
                    <a:p>
                      <a:pPr algn="ctr">
                        <a:lnSpc>
                          <a:spcPct val="107000"/>
                        </a:lnSpc>
                        <a:spcAft>
                          <a:spcPts val="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Nicel</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2400" b="1">
                          <a:effectLst/>
                          <a:latin typeface="Calibri" panose="020F0502020204030204" pitchFamily="34" charset="0"/>
                          <a:ea typeface="Calibri" panose="020F0502020204030204" pitchFamily="34" charset="0"/>
                          <a:cs typeface="Times New Roman" panose="02020603050405020304" pitchFamily="18" charset="0"/>
                        </a:rPr>
                        <a:t>Nitel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899130">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Amacı sosyal hayatı/olguyu AÇIKLAMAK</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Amacı sosyal olanı ANLAMAK</a:t>
                      </a:r>
                    </a:p>
                  </a:txBody>
                  <a:tcPr marL="68580" marR="68580" marT="0" marB="0"/>
                </a:tc>
                <a:extLst>
                  <a:ext uri="{0D108BD9-81ED-4DB2-BD59-A6C34878D82A}">
                    <a16:rowId xmlns:a16="http://schemas.microsoft.com/office/drawing/2014/main" val="10001"/>
                  </a:ext>
                </a:extLst>
              </a:tr>
              <a:tr h="1348696">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Yasa benzeri hükümlere varmak, NEDEN-SONUÇ ilişkisi kurmak</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Gerçekliği olduğu gibi tanımlamak, insan davranışları arkasındaki anlamı ortaya çıkarmaya çalışmak</a:t>
                      </a:r>
                    </a:p>
                  </a:txBody>
                  <a:tcPr marL="68580" marR="68580" marT="0" marB="0"/>
                </a:tc>
                <a:extLst>
                  <a:ext uri="{0D108BD9-81ED-4DB2-BD59-A6C34878D82A}">
                    <a16:rowId xmlns:a16="http://schemas.microsoft.com/office/drawing/2014/main" val="10002"/>
                  </a:ext>
                </a:extLst>
              </a:tr>
              <a:tr h="511187">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Teori sınamayı amaçlar</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Teori yaratmayı amaçlar</a:t>
                      </a:r>
                    </a:p>
                  </a:txBody>
                  <a:tcPr marL="68580" marR="68580" marT="0" marB="0"/>
                </a:tc>
                <a:extLst>
                  <a:ext uri="{0D108BD9-81ED-4DB2-BD59-A6C34878D82A}">
                    <a16:rowId xmlns:a16="http://schemas.microsoft.com/office/drawing/2014/main" val="10003"/>
                  </a:ext>
                </a:extLst>
              </a:tr>
              <a:tr h="511187">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Nesnel yaklaşım kullanır</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Öznel yaklaşım kullanır</a:t>
                      </a:r>
                    </a:p>
                  </a:txBody>
                  <a:tcPr marL="68580" marR="68580" marT="0" marB="0"/>
                </a:tc>
                <a:extLst>
                  <a:ext uri="{0D108BD9-81ED-4DB2-BD59-A6C34878D82A}">
                    <a16:rowId xmlns:a16="http://schemas.microsoft.com/office/drawing/2014/main" val="10004"/>
                  </a:ext>
                </a:extLst>
              </a:tr>
              <a:tr h="899130">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Şeylerin niçin öyle olduklarını neden-sonuç ilişkileri ile açıklar</a:t>
                      </a:r>
                    </a:p>
                  </a:txBody>
                  <a:tcPr marL="68580" marR="68580" marT="0" marB="0"/>
                </a:tc>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Şeylerin nasıl öyle olduklarıyla ilgili yorum ve düşünce geliştirir</a:t>
                      </a: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1336049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46960" y="5110"/>
            <a:ext cx="7543800" cy="766132"/>
          </a:xfrm>
        </p:spPr>
        <p:txBody>
          <a:bodyPr/>
          <a:lstStyle/>
          <a:p>
            <a:r>
              <a:rPr lang="tr-TR" dirty="0" smtClean="0"/>
              <a:t>Nicel – Nitel farklar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05776121"/>
              </p:ext>
            </p:extLst>
          </p:nvPr>
        </p:nvGraphicFramePr>
        <p:xfrm>
          <a:off x="1856576" y="692696"/>
          <a:ext cx="8524568" cy="5830330"/>
        </p:xfrm>
        <a:graphic>
          <a:graphicData uri="http://schemas.openxmlformats.org/drawingml/2006/table">
            <a:tbl>
              <a:tblPr firstRow="1" bandRow="1">
                <a:tableStyleId>{5C22544A-7EE6-4342-B048-85BDC9FD1C3A}</a:tableStyleId>
              </a:tblPr>
              <a:tblGrid>
                <a:gridCol w="4262284">
                  <a:extLst>
                    <a:ext uri="{9D8B030D-6E8A-4147-A177-3AD203B41FA5}">
                      <a16:colId xmlns:a16="http://schemas.microsoft.com/office/drawing/2014/main" val="20000"/>
                    </a:ext>
                  </a:extLst>
                </a:gridCol>
                <a:gridCol w="4262284">
                  <a:extLst>
                    <a:ext uri="{9D8B030D-6E8A-4147-A177-3AD203B41FA5}">
                      <a16:colId xmlns:a16="http://schemas.microsoft.com/office/drawing/2014/main" val="20001"/>
                    </a:ext>
                  </a:extLst>
                </a:gridCol>
              </a:tblGrid>
              <a:tr h="360039">
                <a:tc>
                  <a:txBody>
                    <a:bodyPr/>
                    <a:lstStyle/>
                    <a:p>
                      <a:pPr algn="ctr">
                        <a:lnSpc>
                          <a:spcPct val="107000"/>
                        </a:lnSpc>
                        <a:spcAft>
                          <a:spcPts val="0"/>
                        </a:spcAft>
                      </a:pPr>
                      <a:r>
                        <a:rPr lang="tr-TR" sz="2000" b="1" dirty="0">
                          <a:effectLst/>
                          <a:latin typeface="Calibri" panose="020F0502020204030204" pitchFamily="34" charset="0"/>
                          <a:ea typeface="Calibri" panose="020F0502020204030204" pitchFamily="34" charset="0"/>
                          <a:cs typeface="Times New Roman" panose="02020603050405020304" pitchFamily="18" charset="0"/>
                        </a:rPr>
                        <a:t>Nicel</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2000" b="1">
                          <a:effectLst/>
                          <a:latin typeface="Calibri" panose="020F0502020204030204" pitchFamily="34" charset="0"/>
                          <a:ea typeface="Calibri" panose="020F0502020204030204" pitchFamily="34" charset="0"/>
                          <a:cs typeface="Times New Roman" panose="02020603050405020304" pitchFamily="18" charset="0"/>
                        </a:rPr>
                        <a:t>Nitel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76956">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Tarihsel değildir, belirli bir zaman ve mekân üzerine açıklamalar sunar</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Tarihseldir, daha geniş sosyal ve tarihsel bağları kavrayarak sosyal hayatı anlamaya çalışır</a:t>
                      </a:r>
                    </a:p>
                  </a:txBody>
                  <a:tcPr marL="68580" marR="68580" marT="0" marB="0"/>
                </a:tc>
                <a:extLst>
                  <a:ext uri="{0D108BD9-81ED-4DB2-BD59-A6C34878D82A}">
                    <a16:rowId xmlns:a16="http://schemas.microsoft.com/office/drawing/2014/main" val="10001"/>
                  </a:ext>
                </a:extLst>
              </a:tr>
              <a:tr h="1165434">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Kapalı, sınırlı ve planlıdır</a:t>
                      </a:r>
                    </a:p>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(Sistematik)</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Açık ve esnektir. Tüm boyutlar değişime uğrayabilir</a:t>
                      </a:r>
                    </a:p>
                  </a:txBody>
                  <a:tcPr marL="68580" marR="68580" marT="0" marB="0"/>
                </a:tc>
                <a:extLst>
                  <a:ext uri="{0D108BD9-81ED-4DB2-BD59-A6C34878D82A}">
                    <a16:rowId xmlns:a16="http://schemas.microsoft.com/office/drawing/2014/main" val="10002"/>
                  </a:ext>
                </a:extLst>
              </a:tr>
              <a:tr h="441727">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Araştırma süreci önceden belirlenmiştir</a:t>
                      </a:r>
                    </a:p>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t>
                      </a:r>
                      <a:r>
                        <a:rPr lang="tr-TR" sz="2400" b="0" dirty="0" err="1">
                          <a:effectLst/>
                          <a:latin typeface="Calibri" panose="020F0502020204030204" pitchFamily="34" charset="0"/>
                          <a:ea typeface="Calibri" panose="020F0502020204030204" pitchFamily="34" charset="0"/>
                          <a:cs typeface="Times New Roman" panose="02020603050405020304" pitchFamily="18" charset="0"/>
                        </a:rPr>
                        <a:t>örn</a:t>
                      </a:r>
                      <a:r>
                        <a:rPr lang="tr-TR" sz="2400" b="0" dirty="0">
                          <a:effectLst/>
                          <a:latin typeface="Calibri" panose="020F0502020204030204" pitchFamily="34" charset="0"/>
                          <a:ea typeface="Calibri" panose="020F0502020204030204" pitchFamily="34" charset="0"/>
                          <a:cs typeface="Times New Roman" panose="02020603050405020304" pitchFamily="18" charset="0"/>
                        </a:rPr>
                        <a:t>. sorular sabit)</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Süreç, araştırma sırasında değişime uğrayabilir</a:t>
                      </a:r>
                    </a:p>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(sorular değişebilir)</a:t>
                      </a:r>
                    </a:p>
                  </a:txBody>
                  <a:tcPr marL="68580" marR="68580" marT="0" marB="0"/>
                </a:tc>
                <a:extLst>
                  <a:ext uri="{0D108BD9-81ED-4DB2-BD59-A6C34878D82A}">
                    <a16:rowId xmlns:a16="http://schemas.microsoft.com/office/drawing/2014/main" val="10003"/>
                  </a:ext>
                </a:extLst>
              </a:tr>
              <a:tr h="839469">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Araştırmacı, kendisini CEVAPLAYICIDAN belli bir uzaklığa </a:t>
                      </a:r>
                      <a:r>
                        <a:rPr lang="tr-TR" sz="2400" b="0" dirty="0" smtClean="0">
                          <a:effectLst/>
                          <a:latin typeface="Calibri" panose="020F0502020204030204" pitchFamily="34" charset="0"/>
                          <a:ea typeface="Calibri" panose="020F0502020204030204" pitchFamily="34" charset="0"/>
                          <a:cs typeface="Times New Roman" panose="02020603050405020304" pitchFamily="18" charset="0"/>
                        </a:rPr>
                        <a:t>yerleştirir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Araştırmacı kendisini KATILIMCIYA göre yerleştirir. Tarafsız bilgi toplayıcıdır. Arkadaşça etkileşim ve yakın iletişim </a:t>
                      </a:r>
                      <a:r>
                        <a:rPr lang="tr-TR" sz="2400" b="0" dirty="0" smtClean="0">
                          <a:effectLst/>
                          <a:latin typeface="Calibri" panose="020F0502020204030204" pitchFamily="34" charset="0"/>
                          <a:ea typeface="Calibri" panose="020F0502020204030204" pitchFamily="34" charset="0"/>
                          <a:cs typeface="Times New Roman" panose="02020603050405020304" pitchFamily="18" charset="0"/>
                        </a:rPr>
                        <a:t>kurabilir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560551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46960" y="286605"/>
            <a:ext cx="7543800" cy="838140"/>
          </a:xfrm>
        </p:spPr>
        <p:txBody>
          <a:bodyPr/>
          <a:lstStyle/>
          <a:p>
            <a:r>
              <a:rPr lang="tr-TR" dirty="0" smtClean="0"/>
              <a:t>Nicel – Nitel farklar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60525794"/>
              </p:ext>
            </p:extLst>
          </p:nvPr>
        </p:nvGraphicFramePr>
        <p:xfrm>
          <a:off x="2039505" y="1556792"/>
          <a:ext cx="7855024" cy="4179614"/>
        </p:xfrm>
        <a:graphic>
          <a:graphicData uri="http://schemas.openxmlformats.org/drawingml/2006/table">
            <a:tbl>
              <a:tblPr firstRow="1" bandRow="1">
                <a:tableStyleId>{5C22544A-7EE6-4342-B048-85BDC9FD1C3A}</a:tableStyleId>
              </a:tblPr>
              <a:tblGrid>
                <a:gridCol w="3927512">
                  <a:extLst>
                    <a:ext uri="{9D8B030D-6E8A-4147-A177-3AD203B41FA5}">
                      <a16:colId xmlns:a16="http://schemas.microsoft.com/office/drawing/2014/main" val="20000"/>
                    </a:ext>
                  </a:extLst>
                </a:gridCol>
                <a:gridCol w="3927512">
                  <a:extLst>
                    <a:ext uri="{9D8B030D-6E8A-4147-A177-3AD203B41FA5}">
                      <a16:colId xmlns:a16="http://schemas.microsoft.com/office/drawing/2014/main" val="20001"/>
                    </a:ext>
                  </a:extLst>
                </a:gridCol>
              </a:tblGrid>
              <a:tr h="441727">
                <a:tc>
                  <a:txBody>
                    <a:bodyPr/>
                    <a:lstStyle/>
                    <a:p>
                      <a:pPr algn="ctr">
                        <a:lnSpc>
                          <a:spcPct val="107000"/>
                        </a:lnSpc>
                        <a:spcAft>
                          <a:spcPts val="0"/>
                        </a:spcAft>
                      </a:pPr>
                      <a:r>
                        <a:rPr lang="tr-TR" sz="2400" b="1" dirty="0">
                          <a:effectLst/>
                          <a:latin typeface="Calibri" panose="020F0502020204030204" pitchFamily="34" charset="0"/>
                          <a:ea typeface="Calibri" panose="020F0502020204030204" pitchFamily="34" charset="0"/>
                          <a:cs typeface="Times New Roman" panose="02020603050405020304" pitchFamily="18" charset="0"/>
                        </a:rPr>
                        <a:t>Nicel</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2400" b="1">
                          <a:effectLst/>
                          <a:latin typeface="Calibri" panose="020F0502020204030204" pitchFamily="34" charset="0"/>
                          <a:ea typeface="Calibri" panose="020F0502020204030204" pitchFamily="34" charset="0"/>
                          <a:cs typeface="Times New Roman" panose="02020603050405020304" pitchFamily="18" charset="0"/>
                        </a:rPr>
                        <a:t>Nitel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22369">
                <a:tc>
                  <a:txBody>
                    <a:bodyPr/>
                    <a:lstStyle/>
                    <a:p>
                      <a:pPr algn="ctr">
                        <a:lnSpc>
                          <a:spcPct val="107000"/>
                        </a:lnSpc>
                        <a:spcAft>
                          <a:spcPts val="0"/>
                        </a:spcAft>
                      </a:pPr>
                      <a:r>
                        <a:rPr lang="tr-TR" sz="2400" b="0" dirty="0" smtClean="0">
                          <a:effectLst/>
                          <a:latin typeface="Calibri" panose="020F0502020204030204" pitchFamily="34" charset="0"/>
                          <a:ea typeface="Calibri" panose="020F0502020204030204" pitchFamily="34" charset="0"/>
                          <a:cs typeface="Times New Roman" panose="02020603050405020304" pitchFamily="18" charset="0"/>
                        </a:rPr>
                        <a:t>Statik, dingin</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2400" b="0" dirty="0" smtClean="0">
                          <a:effectLst/>
                          <a:latin typeface="Calibri" panose="020F0502020204030204" pitchFamily="34" charset="0"/>
                          <a:ea typeface="Calibri" panose="020F0502020204030204" pitchFamily="34" charset="0"/>
                          <a:cs typeface="Times New Roman" panose="02020603050405020304" pitchFamily="18" charset="0"/>
                        </a:rPr>
                        <a:t>Dinamik</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76064">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Parçalara önem verir</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Bütüncüldür</a:t>
                      </a:r>
                    </a:p>
                  </a:txBody>
                  <a:tcPr marL="68580" marR="68580" marT="0" marB="0"/>
                </a:tc>
                <a:extLst>
                  <a:ext uri="{0D108BD9-81ED-4DB2-BD59-A6C34878D82A}">
                    <a16:rowId xmlns:a16="http://schemas.microsoft.com/office/drawing/2014/main" val="10002"/>
                  </a:ext>
                </a:extLst>
              </a:tr>
              <a:tr h="441727">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Farkların incelenmesine öncelik verir (!)</a:t>
                      </a:r>
                    </a:p>
                  </a:txBody>
                  <a:tcPr marL="68580" marR="68580" marT="0" marB="0"/>
                </a:tc>
                <a:tc>
                  <a:txBody>
                    <a:bodyPr/>
                    <a:lstStyle/>
                    <a:p>
                      <a:pPr algn="ctr">
                        <a:lnSpc>
                          <a:spcPct val="107000"/>
                        </a:lnSpc>
                        <a:spcAft>
                          <a:spcPts val="0"/>
                        </a:spcAft>
                      </a:pPr>
                      <a:r>
                        <a:rPr lang="tr-TR" sz="2400" b="0">
                          <a:effectLst/>
                          <a:latin typeface="Calibri" panose="020F0502020204030204" pitchFamily="34" charset="0"/>
                          <a:ea typeface="Calibri" panose="020F0502020204030204" pitchFamily="34" charset="0"/>
                          <a:cs typeface="Times New Roman" panose="02020603050405020304" pitchFamily="18" charset="0"/>
                        </a:rPr>
                        <a:t>Benzerliklerin incelenmesine öncelik verir</a:t>
                      </a:r>
                    </a:p>
                  </a:txBody>
                  <a:tcPr marL="68580" marR="68580" marT="0" marB="0"/>
                </a:tc>
                <a:extLst>
                  <a:ext uri="{0D108BD9-81ED-4DB2-BD59-A6C34878D82A}">
                    <a16:rowId xmlns:a16="http://schemas.microsoft.com/office/drawing/2014/main" val="10003"/>
                  </a:ext>
                </a:extLst>
              </a:tr>
              <a:tr h="441727">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Tümden gelim, hipotez test etme</a:t>
                      </a:r>
                    </a:p>
                  </a:txBody>
                  <a:tcPr marL="68580" marR="68580" marT="0" marB="0"/>
                </a:tc>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Tüme varım, keşfedici doğrultuda örüntülere varır</a:t>
                      </a:r>
                    </a:p>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t>
                      </a:r>
                      <a:r>
                        <a:rPr lang="tr-TR" sz="2400" b="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tr-TR" sz="2400" b="0" dirty="0">
                          <a:effectLst/>
                          <a:latin typeface="Calibri" panose="020F0502020204030204" pitchFamily="34" charset="0"/>
                          <a:ea typeface="Calibri" panose="020F0502020204030204" pitchFamily="34" charset="0"/>
                          <a:cs typeface="Times New Roman" panose="02020603050405020304" pitchFamily="18" charset="0"/>
                        </a:rPr>
                        <a:t> hipotez yerine soru)</a:t>
                      </a:r>
                    </a:p>
                  </a:txBody>
                  <a:tcPr marL="68580" marR="68580" marT="0" marB="0"/>
                </a:tc>
                <a:extLst>
                  <a:ext uri="{0D108BD9-81ED-4DB2-BD59-A6C34878D82A}">
                    <a16:rowId xmlns:a16="http://schemas.microsoft.com/office/drawing/2014/main" val="10004"/>
                  </a:ext>
                </a:extLst>
              </a:tr>
              <a:tr h="776956">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Analizler ölçümlere dayanır</a:t>
                      </a:r>
                    </a:p>
                  </a:txBody>
                  <a:tcPr marL="68580" marR="68580" marT="0" marB="0"/>
                </a:tc>
                <a:tc>
                  <a:txBody>
                    <a:bodyPr/>
                    <a:lstStyle/>
                    <a:p>
                      <a:pPr algn="ctr">
                        <a:lnSpc>
                          <a:spcPct val="107000"/>
                        </a:lnSpc>
                        <a:spcAft>
                          <a:spcPts val="0"/>
                        </a:spcAft>
                      </a:pPr>
                      <a:r>
                        <a:rPr lang="tr-TR" sz="2400" b="0" dirty="0">
                          <a:effectLst/>
                          <a:latin typeface="Calibri" panose="020F0502020204030204" pitchFamily="34" charset="0"/>
                          <a:ea typeface="Calibri" panose="020F0502020204030204" pitchFamily="34" charset="0"/>
                          <a:cs typeface="Times New Roman" panose="02020603050405020304" pitchFamily="18" charset="0"/>
                        </a:rPr>
                        <a:t>Analizler çıkarsamalara dayanır</a:t>
                      </a: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5530653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46960" y="116632"/>
            <a:ext cx="7543800" cy="838140"/>
          </a:xfrm>
        </p:spPr>
        <p:txBody>
          <a:bodyPr/>
          <a:lstStyle/>
          <a:p>
            <a:r>
              <a:rPr lang="tr-TR" dirty="0" smtClean="0"/>
              <a:t>Nicel – Nitel karşılaştırmalar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706388512"/>
              </p:ext>
            </p:extLst>
          </p:nvPr>
        </p:nvGraphicFramePr>
        <p:xfrm>
          <a:off x="2047332" y="948181"/>
          <a:ext cx="8143056" cy="5212080"/>
        </p:xfrm>
        <a:graphic>
          <a:graphicData uri="http://schemas.openxmlformats.org/drawingml/2006/table">
            <a:tbl>
              <a:tblPr firstRow="1" bandRow="1">
                <a:tableStyleId>{69012ECD-51FC-41F1-AA8D-1B2483CD663E}</a:tableStyleId>
              </a:tblPr>
              <a:tblGrid>
                <a:gridCol w="2104452">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gridCol w="3230292">
                  <a:extLst>
                    <a:ext uri="{9D8B030D-6E8A-4147-A177-3AD203B41FA5}">
                      <a16:colId xmlns:a16="http://schemas.microsoft.com/office/drawing/2014/main" val="20002"/>
                    </a:ext>
                  </a:extLst>
                </a:gridCol>
              </a:tblGrid>
              <a:tr h="420866">
                <a:tc>
                  <a:txBody>
                    <a:bodyPr/>
                    <a:lstStyle/>
                    <a:p>
                      <a:endParaRPr lang="tr-TR" sz="2400" dirty="0"/>
                    </a:p>
                  </a:txBody>
                  <a:tcPr/>
                </a:tc>
                <a:tc>
                  <a:txBody>
                    <a:bodyPr/>
                    <a:lstStyle/>
                    <a:p>
                      <a:r>
                        <a:rPr lang="tr-TR" sz="2400" dirty="0" smtClean="0"/>
                        <a:t>Nicel</a:t>
                      </a:r>
                      <a:endParaRPr lang="tr-TR" sz="2400" dirty="0"/>
                    </a:p>
                  </a:txBody>
                  <a:tcPr/>
                </a:tc>
                <a:tc>
                  <a:txBody>
                    <a:bodyPr/>
                    <a:lstStyle/>
                    <a:p>
                      <a:r>
                        <a:rPr lang="tr-TR" sz="2400" dirty="0" smtClean="0"/>
                        <a:t>Nitel</a:t>
                      </a:r>
                      <a:endParaRPr lang="tr-TR" sz="2400" dirty="0"/>
                    </a:p>
                  </a:txBody>
                  <a:tcPr/>
                </a:tc>
                <a:extLst>
                  <a:ext uri="{0D108BD9-81ED-4DB2-BD59-A6C34878D82A}">
                    <a16:rowId xmlns:a16="http://schemas.microsoft.com/office/drawing/2014/main" val="10000"/>
                  </a:ext>
                </a:extLst>
              </a:tr>
              <a:tr h="726427">
                <a:tc>
                  <a:txBody>
                    <a:bodyPr/>
                    <a:lstStyle/>
                    <a:p>
                      <a:r>
                        <a:rPr lang="tr-TR" sz="2400" b="0" dirty="0" smtClean="0"/>
                        <a:t>Gerçeğin doğası</a:t>
                      </a:r>
                      <a:endParaRPr lang="tr-TR" sz="2400" b="0" dirty="0"/>
                    </a:p>
                  </a:txBody>
                  <a:tcPr/>
                </a:tc>
                <a:tc>
                  <a:txBody>
                    <a:bodyPr/>
                    <a:lstStyle/>
                    <a:p>
                      <a:r>
                        <a:rPr lang="tr-TR" sz="2400" b="0" dirty="0" smtClean="0"/>
                        <a:t>Nesnel,</a:t>
                      </a:r>
                      <a:r>
                        <a:rPr lang="tr-TR" sz="2400" b="0" baseline="0" dirty="0" smtClean="0"/>
                        <a:t> duyularla anlaşılabilir</a:t>
                      </a:r>
                      <a:endParaRPr lang="tr-TR" sz="2400" b="0" dirty="0"/>
                    </a:p>
                  </a:txBody>
                  <a:tcPr/>
                </a:tc>
                <a:tc>
                  <a:txBody>
                    <a:bodyPr/>
                    <a:lstStyle/>
                    <a:p>
                      <a:r>
                        <a:rPr lang="tr-TR" sz="2400" b="0" dirty="0" smtClean="0"/>
                        <a:t>Öznel,</a:t>
                      </a:r>
                      <a:r>
                        <a:rPr lang="tr-TR" sz="2400" b="0" baseline="0" dirty="0" smtClean="0"/>
                        <a:t> çok yönlü, karmaşık</a:t>
                      </a:r>
                      <a:endParaRPr lang="tr-TR" sz="2400" b="0" dirty="0"/>
                    </a:p>
                  </a:txBody>
                  <a:tcPr/>
                </a:tc>
                <a:extLst>
                  <a:ext uri="{0D108BD9-81ED-4DB2-BD59-A6C34878D82A}">
                    <a16:rowId xmlns:a16="http://schemas.microsoft.com/office/drawing/2014/main" val="10001"/>
                  </a:ext>
                </a:extLst>
              </a:tr>
              <a:tr h="1037753">
                <a:tc>
                  <a:txBody>
                    <a:bodyPr/>
                    <a:lstStyle/>
                    <a:p>
                      <a:r>
                        <a:rPr lang="tr-TR" sz="2400" b="0" dirty="0" smtClean="0"/>
                        <a:t>Neden – Sonuç</a:t>
                      </a:r>
                      <a:endParaRPr lang="tr-TR" sz="2400" b="0" dirty="0"/>
                    </a:p>
                  </a:txBody>
                  <a:tcPr/>
                </a:tc>
                <a:tc>
                  <a:txBody>
                    <a:bodyPr/>
                    <a:lstStyle/>
                    <a:p>
                      <a:r>
                        <a:rPr lang="tr-TR" sz="2400" b="0" dirty="0" smtClean="0"/>
                        <a:t>Sosyal olguları açıklamak mümkün</a:t>
                      </a:r>
                      <a:endParaRPr lang="tr-TR" sz="2400" b="0" dirty="0"/>
                    </a:p>
                  </a:txBody>
                  <a:tcPr/>
                </a:tc>
                <a:tc>
                  <a:txBody>
                    <a:bodyPr/>
                    <a:lstStyle/>
                    <a:p>
                      <a:r>
                        <a:rPr lang="tr-TR" sz="2400" b="0" dirty="0" smtClean="0"/>
                        <a:t>Determinist</a:t>
                      </a:r>
                      <a:r>
                        <a:rPr lang="tr-TR" sz="2400" b="0" baseline="0" dirty="0" smtClean="0"/>
                        <a:t> değil, ilişkiler çok yönlü ve katmanlıdır</a:t>
                      </a:r>
                      <a:endParaRPr lang="tr-TR" sz="2400" b="0" dirty="0"/>
                    </a:p>
                  </a:txBody>
                  <a:tcPr/>
                </a:tc>
                <a:extLst>
                  <a:ext uri="{0D108BD9-81ED-4DB2-BD59-A6C34878D82A}">
                    <a16:rowId xmlns:a16="http://schemas.microsoft.com/office/drawing/2014/main" val="10002"/>
                  </a:ext>
                </a:extLst>
              </a:tr>
              <a:tr h="726427">
                <a:tc>
                  <a:txBody>
                    <a:bodyPr/>
                    <a:lstStyle/>
                    <a:p>
                      <a:r>
                        <a:rPr lang="tr-TR" sz="2400" b="0" dirty="0" smtClean="0"/>
                        <a:t>Değerler</a:t>
                      </a:r>
                      <a:endParaRPr lang="tr-TR" sz="2400" b="0" dirty="0"/>
                    </a:p>
                  </a:txBody>
                  <a:tcPr/>
                </a:tc>
                <a:tc>
                  <a:txBody>
                    <a:bodyPr/>
                    <a:lstStyle/>
                    <a:p>
                      <a:r>
                        <a:rPr lang="tr-TR" sz="2400" b="0" dirty="0" smtClean="0"/>
                        <a:t>Değerlerden bağımsız araştırma mümkündür</a:t>
                      </a:r>
                      <a:endParaRPr lang="tr-TR" sz="2400" b="0" dirty="0"/>
                    </a:p>
                  </a:txBody>
                  <a:tcPr/>
                </a:tc>
                <a:tc>
                  <a:txBody>
                    <a:bodyPr/>
                    <a:lstStyle/>
                    <a:p>
                      <a:r>
                        <a:rPr lang="tr-TR" sz="2400" b="0" dirty="0" smtClean="0"/>
                        <a:t>Değer</a:t>
                      </a:r>
                      <a:r>
                        <a:rPr lang="tr-TR" sz="2400" b="0" baseline="0" dirty="0" smtClean="0"/>
                        <a:t> yüklüdür</a:t>
                      </a:r>
                      <a:endParaRPr lang="tr-TR" sz="2400" b="0" dirty="0"/>
                    </a:p>
                  </a:txBody>
                  <a:tcPr/>
                </a:tc>
                <a:extLst>
                  <a:ext uri="{0D108BD9-81ED-4DB2-BD59-A6C34878D82A}">
                    <a16:rowId xmlns:a16="http://schemas.microsoft.com/office/drawing/2014/main" val="10003"/>
                  </a:ext>
                </a:extLst>
              </a:tr>
              <a:tr h="1349079">
                <a:tc>
                  <a:txBody>
                    <a:bodyPr/>
                    <a:lstStyle/>
                    <a:p>
                      <a:r>
                        <a:rPr lang="tr-TR" sz="2400" b="0" dirty="0" smtClean="0"/>
                        <a:t>Doğa bilimlerine</a:t>
                      </a:r>
                      <a:r>
                        <a:rPr lang="tr-TR" sz="2400" b="0" baseline="0" dirty="0" smtClean="0"/>
                        <a:t> öykünme</a:t>
                      </a:r>
                      <a:endParaRPr lang="tr-TR" sz="2400" b="0" dirty="0"/>
                    </a:p>
                  </a:txBody>
                  <a:tcPr/>
                </a:tc>
                <a:tc>
                  <a:txBody>
                    <a:bodyPr/>
                    <a:lstStyle/>
                    <a:p>
                      <a:r>
                        <a:rPr lang="tr-TR" sz="2400" b="0" dirty="0" smtClean="0"/>
                        <a:t>Doğa bilimlerinin</a:t>
                      </a:r>
                      <a:r>
                        <a:rPr lang="tr-TR" sz="2400" b="0" baseline="0" dirty="0" smtClean="0"/>
                        <a:t> yöntemi sosyal bilimlere uygulanabilir</a:t>
                      </a:r>
                      <a:endParaRPr lang="tr-TR" sz="2400" b="0" dirty="0"/>
                    </a:p>
                  </a:txBody>
                  <a:tcPr/>
                </a:tc>
                <a:tc>
                  <a:txBody>
                    <a:bodyPr/>
                    <a:lstStyle/>
                    <a:p>
                      <a:r>
                        <a:rPr lang="tr-TR" sz="2400" b="0" dirty="0" smtClean="0"/>
                        <a:t>Doğa bilimleri ile sosyal bilimler</a:t>
                      </a:r>
                      <a:r>
                        <a:rPr lang="tr-TR" sz="2400" b="0" baseline="0" dirty="0" smtClean="0"/>
                        <a:t> farklıdır, ikincisinde kesin yasalar değil yorumlar vardır</a:t>
                      </a:r>
                      <a:endParaRPr lang="tr-TR" sz="2400" b="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24148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137243" y="3244334"/>
            <a:ext cx="4809330" cy="830997"/>
          </a:xfrm>
          <a:prstGeom prst="rect">
            <a:avLst/>
          </a:prstGeom>
        </p:spPr>
        <p:txBody>
          <a:bodyPr wrap="none">
            <a:spAutoFit/>
          </a:bodyPr>
          <a:lstStyle/>
          <a:p>
            <a:r>
              <a:rPr lang="tr-TR" sz="4800" dirty="0"/>
              <a:t>Araştırma Tipleri</a:t>
            </a:r>
          </a:p>
        </p:txBody>
      </p:sp>
    </p:spTree>
    <p:extLst>
      <p:ext uri="{BB962C8B-B14F-4D97-AF65-F5344CB8AC3E}">
        <p14:creationId xmlns:p14="http://schemas.microsoft.com/office/powerpoint/2010/main" val="25335519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46960" y="116632"/>
            <a:ext cx="7543800" cy="720080"/>
          </a:xfrm>
        </p:spPr>
        <p:txBody>
          <a:bodyPr>
            <a:normAutofit/>
          </a:bodyPr>
          <a:lstStyle/>
          <a:p>
            <a:r>
              <a:rPr lang="tr-TR" dirty="0" smtClean="0"/>
              <a:t>Nicel – Nitel karşılaştırmalar</a:t>
            </a:r>
            <a:endParaRPr lang="tr-TR" dirty="0"/>
          </a:p>
        </p:txBody>
      </p:sp>
      <p:graphicFrame>
        <p:nvGraphicFramePr>
          <p:cNvPr id="4" name="İçerik Yer Tutucusu 3"/>
          <p:cNvGraphicFramePr>
            <a:graphicFrameLocks noGrp="1"/>
          </p:cNvGraphicFramePr>
          <p:nvPr>
            <p:ph idx="1"/>
            <p:extLst/>
          </p:nvPr>
        </p:nvGraphicFramePr>
        <p:xfrm>
          <a:off x="1919536" y="851307"/>
          <a:ext cx="8143056" cy="5550898"/>
        </p:xfrm>
        <a:graphic>
          <a:graphicData uri="http://schemas.openxmlformats.org/drawingml/2006/table">
            <a:tbl>
              <a:tblPr firstRow="1" bandRow="1">
                <a:tableStyleId>{69012ECD-51FC-41F1-AA8D-1B2483CD663E}</a:tableStyleId>
              </a:tblPr>
              <a:tblGrid>
                <a:gridCol w="1728192">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462536">
                  <a:extLst>
                    <a:ext uri="{9D8B030D-6E8A-4147-A177-3AD203B41FA5}">
                      <a16:colId xmlns:a16="http://schemas.microsoft.com/office/drawing/2014/main" val="20002"/>
                    </a:ext>
                  </a:extLst>
                </a:gridCol>
              </a:tblGrid>
              <a:tr h="420866">
                <a:tc>
                  <a:txBody>
                    <a:bodyPr/>
                    <a:lstStyle/>
                    <a:p>
                      <a:endParaRPr lang="tr-TR" dirty="0"/>
                    </a:p>
                  </a:txBody>
                  <a:tcPr/>
                </a:tc>
                <a:tc>
                  <a:txBody>
                    <a:bodyPr/>
                    <a:lstStyle/>
                    <a:p>
                      <a:r>
                        <a:rPr lang="tr-TR" dirty="0" smtClean="0"/>
                        <a:t>Nicel</a:t>
                      </a:r>
                      <a:endParaRPr lang="tr-TR" dirty="0"/>
                    </a:p>
                  </a:txBody>
                  <a:tcPr/>
                </a:tc>
                <a:tc>
                  <a:txBody>
                    <a:bodyPr/>
                    <a:lstStyle/>
                    <a:p>
                      <a:r>
                        <a:rPr lang="tr-TR" dirty="0" smtClean="0"/>
                        <a:t>Nitel</a:t>
                      </a:r>
                      <a:endParaRPr lang="tr-TR" dirty="0"/>
                    </a:p>
                  </a:txBody>
                  <a:tcPr/>
                </a:tc>
                <a:extLst>
                  <a:ext uri="{0D108BD9-81ED-4DB2-BD59-A6C34878D82A}">
                    <a16:rowId xmlns:a16="http://schemas.microsoft.com/office/drawing/2014/main" val="10000"/>
                  </a:ext>
                </a:extLst>
              </a:tr>
              <a:tr h="726427">
                <a:tc>
                  <a:txBody>
                    <a:bodyPr/>
                    <a:lstStyle/>
                    <a:p>
                      <a:r>
                        <a:rPr lang="tr-TR" sz="2400" dirty="0" smtClean="0"/>
                        <a:t>Yöntemler</a:t>
                      </a:r>
                      <a:endParaRPr lang="tr-TR" sz="2400" dirty="0"/>
                    </a:p>
                  </a:txBody>
                  <a:tcPr/>
                </a:tc>
                <a:tc>
                  <a:txBody>
                    <a:bodyPr/>
                    <a:lstStyle/>
                    <a:p>
                      <a:r>
                        <a:rPr lang="tr-TR" sz="2400" dirty="0" smtClean="0"/>
                        <a:t>Niceliksel, matematiksel ve istatiksel analizler ağırlıklıdır</a:t>
                      </a:r>
                      <a:endParaRPr lang="tr-TR" sz="2400" dirty="0"/>
                    </a:p>
                  </a:txBody>
                  <a:tcPr/>
                </a:tc>
                <a:tc>
                  <a:txBody>
                    <a:bodyPr/>
                    <a:lstStyle/>
                    <a:p>
                      <a:r>
                        <a:rPr lang="tr-TR" sz="2400" dirty="0" smtClean="0"/>
                        <a:t>Niteliksel çözümlemeler, betimleme ve yorumlama ağırlıklıdır</a:t>
                      </a:r>
                      <a:endParaRPr lang="tr-TR" sz="2400" dirty="0"/>
                    </a:p>
                  </a:txBody>
                  <a:tcPr/>
                </a:tc>
                <a:extLst>
                  <a:ext uri="{0D108BD9-81ED-4DB2-BD59-A6C34878D82A}">
                    <a16:rowId xmlns:a16="http://schemas.microsoft.com/office/drawing/2014/main" val="10001"/>
                  </a:ext>
                </a:extLst>
              </a:tr>
              <a:tr h="1037753">
                <a:tc>
                  <a:txBody>
                    <a:bodyPr/>
                    <a:lstStyle/>
                    <a:p>
                      <a:r>
                        <a:rPr lang="tr-TR" sz="2400" dirty="0" smtClean="0"/>
                        <a:t>Araştırmacının rolü</a:t>
                      </a:r>
                      <a:endParaRPr lang="tr-TR" sz="2400" dirty="0"/>
                    </a:p>
                  </a:txBody>
                  <a:tcPr/>
                </a:tc>
                <a:tc>
                  <a:txBody>
                    <a:bodyPr/>
                    <a:lstStyle/>
                    <a:p>
                      <a:r>
                        <a:rPr lang="tr-TR" sz="2400" dirty="0" smtClean="0"/>
                        <a:t>Pasif</a:t>
                      </a:r>
                      <a:endParaRPr lang="tr-TR" sz="2400" dirty="0"/>
                    </a:p>
                  </a:txBody>
                  <a:tcPr/>
                </a:tc>
                <a:tc>
                  <a:txBody>
                    <a:bodyPr/>
                    <a:lstStyle/>
                    <a:p>
                      <a:r>
                        <a:rPr lang="tr-TR" sz="2400" dirty="0" smtClean="0"/>
                        <a:t>Aktif</a:t>
                      </a:r>
                      <a:endParaRPr lang="tr-TR" sz="2400" dirty="0"/>
                    </a:p>
                  </a:txBody>
                  <a:tcPr/>
                </a:tc>
                <a:extLst>
                  <a:ext uri="{0D108BD9-81ED-4DB2-BD59-A6C34878D82A}">
                    <a16:rowId xmlns:a16="http://schemas.microsoft.com/office/drawing/2014/main" val="10002"/>
                  </a:ext>
                </a:extLst>
              </a:tr>
              <a:tr h="726427">
                <a:tc>
                  <a:txBody>
                    <a:bodyPr/>
                    <a:lstStyle/>
                    <a:p>
                      <a:r>
                        <a:rPr lang="tr-TR" sz="2400" dirty="0" smtClean="0"/>
                        <a:t>Genellemelere varma</a:t>
                      </a:r>
                      <a:endParaRPr lang="tr-TR" sz="2400" dirty="0"/>
                    </a:p>
                  </a:txBody>
                  <a:tcPr/>
                </a:tc>
                <a:tc>
                  <a:txBody>
                    <a:bodyPr/>
                    <a:lstStyle/>
                    <a:p>
                      <a:r>
                        <a:rPr lang="tr-TR" sz="2400" dirty="0" smtClean="0"/>
                        <a:t>Genellemelere ulaşmak mümkündür</a:t>
                      </a:r>
                      <a:endParaRPr lang="tr-TR" sz="2400" dirty="0"/>
                    </a:p>
                  </a:txBody>
                  <a:tcPr/>
                </a:tc>
                <a:tc>
                  <a:txBody>
                    <a:bodyPr/>
                    <a:lstStyle/>
                    <a:p>
                      <a:r>
                        <a:rPr lang="tr-TR" sz="2400" dirty="0" smtClean="0"/>
                        <a:t>Kavramsal genellemeler. Yer, zaman, bağlam özgünlüğü vardır</a:t>
                      </a:r>
                      <a:endParaRPr lang="tr-TR" sz="2400" dirty="0"/>
                    </a:p>
                  </a:txBody>
                  <a:tcPr/>
                </a:tc>
                <a:extLst>
                  <a:ext uri="{0D108BD9-81ED-4DB2-BD59-A6C34878D82A}">
                    <a16:rowId xmlns:a16="http://schemas.microsoft.com/office/drawing/2014/main" val="10003"/>
                  </a:ext>
                </a:extLst>
              </a:tr>
              <a:tr h="1349079">
                <a:tc>
                  <a:txBody>
                    <a:bodyPr/>
                    <a:lstStyle/>
                    <a:p>
                      <a:r>
                        <a:rPr lang="tr-TR" sz="2400" dirty="0" smtClean="0"/>
                        <a:t>Veri</a:t>
                      </a:r>
                      <a:r>
                        <a:rPr lang="tr-TR" sz="2400" baseline="0" dirty="0" smtClean="0"/>
                        <a:t> toplama</a:t>
                      </a:r>
                      <a:endParaRPr lang="tr-TR" sz="2400" dirty="0"/>
                    </a:p>
                  </a:txBody>
                  <a:tcPr/>
                </a:tc>
                <a:tc>
                  <a:txBody>
                    <a:bodyPr/>
                    <a:lstStyle/>
                    <a:p>
                      <a:r>
                        <a:rPr lang="tr-TR" sz="2400" dirty="0" smtClean="0"/>
                        <a:t>Daha</a:t>
                      </a:r>
                      <a:r>
                        <a:rPr lang="tr-TR" sz="2400" baseline="0" dirty="0" smtClean="0"/>
                        <a:t> çok ya</a:t>
                      </a:r>
                      <a:r>
                        <a:rPr lang="tr-TR" sz="2400" dirty="0" smtClean="0"/>
                        <a:t>pılandırılmış veri toplama araçları</a:t>
                      </a:r>
                      <a:endParaRPr lang="tr-TR" sz="2400" dirty="0"/>
                    </a:p>
                  </a:txBody>
                  <a:tcPr/>
                </a:tc>
                <a:tc>
                  <a:txBody>
                    <a:bodyPr/>
                    <a:lstStyle/>
                    <a:p>
                      <a:r>
                        <a:rPr lang="tr-TR" sz="2400" dirty="0" smtClean="0"/>
                        <a:t>Daha çok yapılandırılmamış veya yarı yapılandırılmış araçlar</a:t>
                      </a:r>
                      <a:endParaRPr lang="tr-TR" sz="24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10146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09900" y="1063228"/>
            <a:ext cx="6172200" cy="691586"/>
          </a:xfrm>
        </p:spPr>
        <p:txBody>
          <a:bodyPr>
            <a:noAutofit/>
          </a:bodyPr>
          <a:lstStyle/>
          <a:p>
            <a:r>
              <a:rPr lang="tr-TR" sz="2100" dirty="0"/>
              <a:t>BİLİM METODOLOJİSİ-</a:t>
            </a:r>
            <a:r>
              <a:rPr lang="tr-TR" sz="2100" dirty="0" err="1"/>
              <a:t>Tümdengelimci</a:t>
            </a:r>
            <a:r>
              <a:rPr lang="tr-TR" sz="2100" dirty="0"/>
              <a:t> metodoloji-Wallace, 1971</a:t>
            </a:r>
            <a:endParaRPr lang="en-US" sz="2100" dirty="0"/>
          </a:p>
        </p:txBody>
      </p:sp>
      <p:sp>
        <p:nvSpPr>
          <p:cNvPr id="3" name="İçerik Yer Tutucusu 2"/>
          <p:cNvSpPr>
            <a:spLocks noGrp="1"/>
          </p:cNvSpPr>
          <p:nvPr>
            <p:ph idx="1"/>
          </p:nvPr>
        </p:nvSpPr>
        <p:spPr>
          <a:xfrm>
            <a:off x="2796449" y="1862827"/>
            <a:ext cx="7403069" cy="3877651"/>
          </a:xfrm>
        </p:spPr>
        <p:txBody>
          <a:bodyPr>
            <a:normAutofit/>
          </a:bodyPr>
          <a:lstStyle/>
          <a:p>
            <a:pPr marL="0" indent="0" algn="ctr">
              <a:buNone/>
            </a:pPr>
            <a:endParaRPr lang="tr-TR" dirty="0" smtClean="0"/>
          </a:p>
          <a:p>
            <a:pPr marL="0" indent="0" algn="ctr">
              <a:buNone/>
            </a:pPr>
            <a:endParaRPr lang="tr-TR" dirty="0" smtClean="0"/>
          </a:p>
          <a:p>
            <a:pPr marL="0" indent="0" algn="ctr">
              <a:buNone/>
            </a:pPr>
            <a:endParaRPr lang="tr-TR" dirty="0" smtClean="0"/>
          </a:p>
          <a:p>
            <a:pPr marL="0" indent="0" algn="ctr">
              <a:buNone/>
            </a:pPr>
            <a:endParaRPr lang="tr-TR" dirty="0"/>
          </a:p>
          <a:p>
            <a:pPr marL="0" indent="0" algn="ctr">
              <a:buNone/>
            </a:pPr>
            <a:endParaRPr lang="tr-TR" dirty="0"/>
          </a:p>
          <a:p>
            <a:pPr marL="0" indent="0" algn="ctr">
              <a:buNone/>
            </a:pPr>
            <a:endParaRPr lang="en-US" dirty="0"/>
          </a:p>
        </p:txBody>
      </p:sp>
      <p:sp>
        <p:nvSpPr>
          <p:cNvPr id="12" name="Dikdörtgen 11"/>
          <p:cNvSpPr/>
          <p:nvPr/>
        </p:nvSpPr>
        <p:spPr>
          <a:xfrm>
            <a:off x="5460798" y="3285186"/>
            <a:ext cx="1188132"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tr-TR" sz="1350" dirty="0">
                <a:solidFill>
                  <a:prstClr val="white"/>
                </a:solidFill>
                <a:latin typeface="Calibri" panose="020F0502020204030204"/>
              </a:rPr>
              <a:t>KARAR</a:t>
            </a:r>
          </a:p>
          <a:p>
            <a:pPr algn="ctr">
              <a:defRPr/>
            </a:pPr>
            <a:r>
              <a:rPr lang="tr-TR" sz="1350" dirty="0">
                <a:solidFill>
                  <a:prstClr val="white"/>
                </a:solidFill>
                <a:latin typeface="Calibri" panose="020F0502020204030204"/>
              </a:rPr>
              <a:t>HİPOTEZLERİN KABUL YA DA RADDİ</a:t>
            </a:r>
          </a:p>
          <a:p>
            <a:pPr algn="ctr">
              <a:defRPr/>
            </a:pPr>
            <a:endParaRPr lang="en-US" sz="1350" dirty="0">
              <a:solidFill>
                <a:prstClr val="white"/>
              </a:solidFill>
              <a:latin typeface="Calibri" panose="020F0502020204030204"/>
            </a:endParaRPr>
          </a:p>
        </p:txBody>
      </p:sp>
      <p:sp>
        <p:nvSpPr>
          <p:cNvPr id="13" name="Dikdörtgen 12"/>
          <p:cNvSpPr/>
          <p:nvPr/>
        </p:nvSpPr>
        <p:spPr>
          <a:xfrm>
            <a:off x="3125670" y="3350008"/>
            <a:ext cx="1242138"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tr-TR" sz="1350" dirty="0">
                <a:solidFill>
                  <a:prstClr val="white"/>
                </a:solidFill>
                <a:latin typeface="Calibri" panose="020F0502020204030204"/>
              </a:rPr>
              <a:t>EMPİRİK GENELLEMELER</a:t>
            </a:r>
            <a:endParaRPr lang="en-US" sz="1350" dirty="0">
              <a:solidFill>
                <a:prstClr val="white"/>
              </a:solidFill>
              <a:latin typeface="Calibri" panose="020F0502020204030204"/>
            </a:endParaRPr>
          </a:p>
        </p:txBody>
      </p:sp>
      <p:sp>
        <p:nvSpPr>
          <p:cNvPr id="14" name="Dikdörtgen 13"/>
          <p:cNvSpPr/>
          <p:nvPr/>
        </p:nvSpPr>
        <p:spPr>
          <a:xfrm>
            <a:off x="7824192" y="3350008"/>
            <a:ext cx="1188132"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tr-TR" sz="1350" dirty="0">
                <a:solidFill>
                  <a:prstClr val="white"/>
                </a:solidFill>
                <a:latin typeface="Calibri" panose="020F0502020204030204"/>
              </a:rPr>
              <a:t>HİPOTEZLER</a:t>
            </a:r>
            <a:endParaRPr lang="en-US" sz="1350" dirty="0">
              <a:solidFill>
                <a:prstClr val="white"/>
              </a:solidFill>
              <a:latin typeface="Calibri" panose="020F0502020204030204"/>
            </a:endParaRPr>
          </a:p>
        </p:txBody>
      </p:sp>
      <p:sp>
        <p:nvSpPr>
          <p:cNvPr id="15" name="Dikdörtgen 14"/>
          <p:cNvSpPr/>
          <p:nvPr/>
        </p:nvSpPr>
        <p:spPr>
          <a:xfrm>
            <a:off x="5555940" y="4725144"/>
            <a:ext cx="1171854" cy="7020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1350" dirty="0">
                <a:solidFill>
                  <a:prstClr val="white"/>
                </a:solidFill>
                <a:latin typeface="Calibri" panose="020F0502020204030204"/>
              </a:rPr>
              <a:t>GÖZLEMLER</a:t>
            </a:r>
          </a:p>
        </p:txBody>
      </p:sp>
      <p:sp>
        <p:nvSpPr>
          <p:cNvPr id="16" name="Dikdörtgen 15"/>
          <p:cNvSpPr/>
          <p:nvPr/>
        </p:nvSpPr>
        <p:spPr>
          <a:xfrm>
            <a:off x="5447928" y="1862826"/>
            <a:ext cx="1188132" cy="61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sz="1350" dirty="0">
                <a:solidFill>
                  <a:prstClr val="white"/>
                </a:solidFill>
                <a:latin typeface="Calibri" panose="020F0502020204030204"/>
              </a:rPr>
              <a:t>TEORİLER</a:t>
            </a:r>
          </a:p>
        </p:txBody>
      </p:sp>
      <p:cxnSp>
        <p:nvCxnSpPr>
          <p:cNvPr id="19" name="Düz Ok Bağlayıcısı 18"/>
          <p:cNvCxnSpPr/>
          <p:nvPr/>
        </p:nvCxnSpPr>
        <p:spPr>
          <a:xfrm flipV="1">
            <a:off x="3854752" y="2363103"/>
            <a:ext cx="945105" cy="57984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2" name="Düz Ok Bağlayıcısı 21"/>
          <p:cNvCxnSpPr/>
          <p:nvPr/>
        </p:nvCxnSpPr>
        <p:spPr>
          <a:xfrm>
            <a:off x="7284132" y="2510898"/>
            <a:ext cx="685800" cy="6858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4" name="Düz Ok Bağlayıcısı 23"/>
          <p:cNvCxnSpPr/>
          <p:nvPr/>
        </p:nvCxnSpPr>
        <p:spPr>
          <a:xfrm flipH="1">
            <a:off x="7122114" y="4455114"/>
            <a:ext cx="918102" cy="70207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6" name="Düz Ok Bağlayıcısı 25"/>
          <p:cNvCxnSpPr/>
          <p:nvPr/>
        </p:nvCxnSpPr>
        <p:spPr>
          <a:xfrm flipH="1" flipV="1">
            <a:off x="4205790" y="4401108"/>
            <a:ext cx="972108" cy="75608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27" name="Metin kutusu 26"/>
          <p:cNvSpPr txBox="1"/>
          <p:nvPr/>
        </p:nvSpPr>
        <p:spPr>
          <a:xfrm>
            <a:off x="3009901" y="2268525"/>
            <a:ext cx="1317404" cy="715581"/>
          </a:xfrm>
          <a:prstGeom prst="rect">
            <a:avLst/>
          </a:prstGeom>
          <a:noFill/>
        </p:spPr>
        <p:txBody>
          <a:bodyPr wrap="square" rtlCol="0">
            <a:spAutoFit/>
          </a:bodyPr>
          <a:lstStyle/>
          <a:p>
            <a:pPr>
              <a:defRPr/>
            </a:pPr>
            <a:r>
              <a:rPr lang="tr-TR" sz="1350" dirty="0">
                <a:solidFill>
                  <a:srgbClr val="000000"/>
                </a:solidFill>
                <a:latin typeface="Calibri" panose="020F0502020204030204"/>
              </a:rPr>
              <a:t>Mantıksal</a:t>
            </a:r>
          </a:p>
          <a:p>
            <a:pPr>
              <a:defRPr/>
            </a:pPr>
            <a:r>
              <a:rPr lang="tr-TR" sz="1350" dirty="0">
                <a:solidFill>
                  <a:srgbClr val="000000"/>
                </a:solidFill>
                <a:latin typeface="Calibri" panose="020F0502020204030204"/>
              </a:rPr>
              <a:t>Çıkarsama-</a:t>
            </a:r>
            <a:r>
              <a:rPr lang="tr-TR" sz="1350" dirty="0" err="1">
                <a:solidFill>
                  <a:srgbClr val="000000"/>
                </a:solidFill>
                <a:latin typeface="Calibri" panose="020F0502020204030204"/>
              </a:rPr>
              <a:t>Tümevarımsal</a:t>
            </a:r>
            <a:endParaRPr lang="tr-TR" sz="1350" dirty="0">
              <a:solidFill>
                <a:srgbClr val="000000"/>
              </a:solidFill>
              <a:latin typeface="Calibri" panose="020F0502020204030204"/>
            </a:endParaRPr>
          </a:p>
        </p:txBody>
      </p:sp>
      <p:sp>
        <p:nvSpPr>
          <p:cNvPr id="28" name="Metin kutusu 27"/>
          <p:cNvSpPr txBox="1"/>
          <p:nvPr/>
        </p:nvSpPr>
        <p:spPr>
          <a:xfrm>
            <a:off x="7716180" y="2363104"/>
            <a:ext cx="1142364" cy="715581"/>
          </a:xfrm>
          <a:prstGeom prst="rect">
            <a:avLst/>
          </a:prstGeom>
          <a:noFill/>
        </p:spPr>
        <p:txBody>
          <a:bodyPr wrap="none" rtlCol="0">
            <a:spAutoFit/>
          </a:bodyPr>
          <a:lstStyle/>
          <a:p>
            <a:pPr>
              <a:defRPr/>
            </a:pPr>
            <a:r>
              <a:rPr lang="tr-TR" sz="1350" dirty="0">
                <a:solidFill>
                  <a:srgbClr val="000000"/>
                </a:solidFill>
                <a:latin typeface="Calibri" panose="020F0502020204030204"/>
              </a:rPr>
              <a:t>Mantıksal </a:t>
            </a:r>
          </a:p>
          <a:p>
            <a:pPr>
              <a:defRPr/>
            </a:pPr>
            <a:r>
              <a:rPr lang="tr-TR" sz="1350" dirty="0">
                <a:solidFill>
                  <a:srgbClr val="000000"/>
                </a:solidFill>
                <a:latin typeface="Calibri" panose="020F0502020204030204"/>
              </a:rPr>
              <a:t>Tümdengelim</a:t>
            </a:r>
          </a:p>
          <a:p>
            <a:pPr>
              <a:defRPr/>
            </a:pPr>
            <a:endParaRPr lang="en-US" sz="1350" dirty="0">
              <a:solidFill>
                <a:srgbClr val="000000"/>
              </a:solidFill>
              <a:latin typeface="Calibri" panose="020F0502020204030204"/>
            </a:endParaRPr>
          </a:p>
        </p:txBody>
      </p:sp>
      <p:sp>
        <p:nvSpPr>
          <p:cNvPr id="30" name="Metin kutusu 29"/>
          <p:cNvSpPr txBox="1"/>
          <p:nvPr/>
        </p:nvSpPr>
        <p:spPr>
          <a:xfrm>
            <a:off x="7588254" y="4791409"/>
            <a:ext cx="1899032" cy="507831"/>
          </a:xfrm>
          <a:prstGeom prst="rect">
            <a:avLst/>
          </a:prstGeom>
          <a:noFill/>
        </p:spPr>
        <p:txBody>
          <a:bodyPr wrap="square" rtlCol="0">
            <a:spAutoFit/>
          </a:bodyPr>
          <a:lstStyle/>
          <a:p>
            <a:pPr>
              <a:defRPr/>
            </a:pPr>
            <a:r>
              <a:rPr lang="tr-TR" sz="1350" dirty="0" err="1">
                <a:solidFill>
                  <a:srgbClr val="000000"/>
                </a:solidFill>
                <a:latin typeface="Calibri" panose="020F0502020204030204"/>
              </a:rPr>
              <a:t>Operasyonelleştirme</a:t>
            </a:r>
            <a:endParaRPr lang="tr-TR" sz="1350" dirty="0">
              <a:solidFill>
                <a:srgbClr val="000000"/>
              </a:solidFill>
              <a:latin typeface="Calibri" panose="020F0502020204030204"/>
            </a:endParaRPr>
          </a:p>
          <a:p>
            <a:pPr>
              <a:defRPr/>
            </a:pPr>
            <a:r>
              <a:rPr lang="tr-TR" sz="1350" dirty="0">
                <a:solidFill>
                  <a:srgbClr val="000000"/>
                </a:solidFill>
                <a:latin typeface="Calibri" panose="020F0502020204030204"/>
              </a:rPr>
              <a:t>Ve ölçme </a:t>
            </a:r>
            <a:endParaRPr lang="en-US" sz="1350" dirty="0">
              <a:solidFill>
                <a:srgbClr val="000000"/>
              </a:solidFill>
              <a:latin typeface="Calibri" panose="020F0502020204030204"/>
            </a:endParaRPr>
          </a:p>
        </p:txBody>
      </p:sp>
      <p:sp>
        <p:nvSpPr>
          <p:cNvPr id="31" name="Metin kutusu 30"/>
          <p:cNvSpPr txBox="1"/>
          <p:nvPr/>
        </p:nvSpPr>
        <p:spPr>
          <a:xfrm>
            <a:off x="3009900" y="4865448"/>
            <a:ext cx="1654942" cy="3000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defRPr/>
            </a:pPr>
            <a:r>
              <a:rPr lang="tr-TR" sz="1350" dirty="0">
                <a:solidFill>
                  <a:srgbClr val="000000"/>
                </a:solidFill>
                <a:latin typeface="Calibri" panose="020F0502020204030204"/>
              </a:rPr>
              <a:t>Verileri işleme</a:t>
            </a:r>
            <a:endParaRPr lang="en-US" sz="1350" dirty="0">
              <a:solidFill>
                <a:srgbClr val="000000"/>
              </a:solidFill>
              <a:latin typeface="Calibri" panose="020F0502020204030204"/>
            </a:endParaRPr>
          </a:p>
        </p:txBody>
      </p:sp>
      <p:sp>
        <p:nvSpPr>
          <p:cNvPr id="32" name="Oval 31"/>
          <p:cNvSpPr/>
          <p:nvPr/>
        </p:nvSpPr>
        <p:spPr>
          <a:xfrm>
            <a:off x="5447928" y="2618911"/>
            <a:ext cx="1350150" cy="5777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tr-TR" sz="900" dirty="0">
                <a:solidFill>
                  <a:srgbClr val="000000"/>
                </a:solidFill>
                <a:latin typeface="Calibri" panose="020F0502020204030204"/>
              </a:rPr>
              <a:t>Mantıksal Sonuç Çıkarsamalar</a:t>
            </a:r>
            <a:endParaRPr lang="en-US" sz="900" dirty="0">
              <a:solidFill>
                <a:srgbClr val="000000"/>
              </a:solidFill>
              <a:latin typeface="Calibri" panose="020F0502020204030204"/>
            </a:endParaRPr>
          </a:p>
        </p:txBody>
      </p:sp>
      <p:sp>
        <p:nvSpPr>
          <p:cNvPr id="33" name="Oval 32"/>
          <p:cNvSpPr/>
          <p:nvPr/>
        </p:nvSpPr>
        <p:spPr>
          <a:xfrm>
            <a:off x="5581252" y="4035808"/>
            <a:ext cx="1216826" cy="54006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tr-TR" sz="1350" dirty="0">
                <a:solidFill>
                  <a:srgbClr val="000000"/>
                </a:solidFill>
                <a:latin typeface="Calibri" panose="020F0502020204030204"/>
              </a:rPr>
              <a:t>Hipotezlerin Testi</a:t>
            </a:r>
            <a:endParaRPr lang="en-US" sz="1350" dirty="0">
              <a:solidFill>
                <a:srgbClr val="000000"/>
              </a:solidFill>
              <a:latin typeface="Calibri" panose="020F0502020204030204"/>
            </a:endParaRPr>
          </a:p>
        </p:txBody>
      </p:sp>
    </p:spTree>
    <p:extLst>
      <p:ext uri="{BB962C8B-B14F-4D97-AF65-F5344CB8AC3E}">
        <p14:creationId xmlns:p14="http://schemas.microsoft.com/office/powerpoint/2010/main" val="2542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1981200" y="274638"/>
            <a:ext cx="8229600" cy="778098"/>
          </a:xfrm>
        </p:spPr>
        <p:txBody>
          <a:bodyPr/>
          <a:lstStyle/>
          <a:p>
            <a:r>
              <a:rPr lang="tr-TR" dirty="0" smtClean="0"/>
              <a:t>Not:</a:t>
            </a:r>
            <a:endParaRPr lang="tr-TR" dirty="0"/>
          </a:p>
        </p:txBody>
      </p:sp>
      <p:sp>
        <p:nvSpPr>
          <p:cNvPr id="3" name="İçerik Yer Tutucusu 2"/>
          <p:cNvSpPr>
            <a:spLocks noGrp="1"/>
          </p:cNvSpPr>
          <p:nvPr>
            <p:ph idx="1"/>
          </p:nvPr>
        </p:nvSpPr>
        <p:spPr>
          <a:xfrm>
            <a:off x="1981200" y="1484785"/>
            <a:ext cx="8229600" cy="4641379"/>
          </a:xfrm>
        </p:spPr>
        <p:txBody>
          <a:bodyPr>
            <a:normAutofit/>
          </a:bodyPr>
          <a:lstStyle/>
          <a:p>
            <a:r>
              <a:rPr lang="tr-TR" dirty="0" smtClean="0"/>
              <a:t>Nicel ve nitel araştırma yöntemlerine ilişkin karşılaştırmalar keskin ve sınırlayıcı görünür.</a:t>
            </a:r>
          </a:p>
          <a:p>
            <a:r>
              <a:rPr lang="tr-TR" dirty="0" smtClean="0"/>
              <a:t>Gerçek hayatta bu kadar kesin çizgilerden söz edemeyiz. Ancak idealize edilmiş hali ile nicel ile nitel arasındaki farkı anlamamız önemlidir.</a:t>
            </a:r>
          </a:p>
          <a:p>
            <a:r>
              <a:rPr lang="tr-TR" dirty="0" smtClean="0"/>
              <a:t>İkisi farklı felsefi dayanaklara sahiptir. Bu nedenle ön kabulleri farklıdır. Yine de bugün iki tipe ait tekniklerin bir arada kullanıldığını görürüz (</a:t>
            </a:r>
            <a:r>
              <a:rPr lang="tr-TR" dirty="0" err="1" smtClean="0"/>
              <a:t>mixed</a:t>
            </a:r>
            <a:r>
              <a:rPr lang="tr-TR" dirty="0" smtClean="0"/>
              <a:t> </a:t>
            </a:r>
            <a:r>
              <a:rPr lang="tr-TR" dirty="0" err="1" smtClean="0"/>
              <a:t>method</a:t>
            </a:r>
            <a:r>
              <a:rPr lang="tr-TR" dirty="0" smtClean="0"/>
              <a:t>).</a:t>
            </a:r>
            <a:endParaRPr lang="tr-TR" dirty="0"/>
          </a:p>
        </p:txBody>
      </p:sp>
    </p:spTree>
    <p:extLst>
      <p:ext uri="{BB962C8B-B14F-4D97-AF65-F5344CB8AC3E}">
        <p14:creationId xmlns:p14="http://schemas.microsoft.com/office/powerpoint/2010/main" val="4241630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İncelemenin derinliğine göre Araştırma tipleri</a:t>
            </a:r>
            <a:br>
              <a:rPr lang="tr-TR" dirty="0" smtClean="0"/>
            </a:br>
            <a:endParaRPr lang="tr-TR" dirty="0"/>
          </a:p>
        </p:txBody>
      </p:sp>
      <p:sp>
        <p:nvSpPr>
          <p:cNvPr id="3" name="İçerik Yer Tutucusu 2"/>
          <p:cNvSpPr>
            <a:spLocks noGrp="1"/>
          </p:cNvSpPr>
          <p:nvPr>
            <p:ph idx="1"/>
          </p:nvPr>
        </p:nvSpPr>
        <p:spPr/>
        <p:txBody>
          <a:bodyPr>
            <a:normAutofit/>
          </a:bodyPr>
          <a:lstStyle/>
          <a:p>
            <a:r>
              <a:rPr lang="tr-TR" b="1" dirty="0" err="1"/>
              <a:t>Betimsel</a:t>
            </a:r>
            <a:r>
              <a:rPr lang="tr-TR" b="1" dirty="0"/>
              <a:t> (</a:t>
            </a:r>
            <a:r>
              <a:rPr lang="tr-TR" b="1" dirty="0" err="1"/>
              <a:t>Descriptive</a:t>
            </a:r>
            <a:r>
              <a:rPr lang="tr-TR" b="1" dirty="0"/>
              <a:t>) Araştırmalar: </a:t>
            </a:r>
            <a:r>
              <a:rPr lang="tr-TR" dirty="0"/>
              <a:t>İlişki, mekanizma ve süreci betimlemeye yarar. En fazla kullanılan araştırma tipidir. </a:t>
            </a:r>
          </a:p>
          <a:p>
            <a:r>
              <a:rPr lang="tr-TR" b="1" dirty="0" smtClean="0"/>
              <a:t>Açıklayıcı </a:t>
            </a:r>
            <a:r>
              <a:rPr lang="tr-TR" b="1" dirty="0"/>
              <a:t>(</a:t>
            </a:r>
            <a:r>
              <a:rPr lang="tr-TR" b="1" dirty="0" err="1"/>
              <a:t>Explenatory</a:t>
            </a:r>
            <a:r>
              <a:rPr lang="tr-TR" b="1" dirty="0"/>
              <a:t>) Araştırmalar: </a:t>
            </a:r>
            <a:r>
              <a:rPr lang="tr-TR" dirty="0"/>
              <a:t>Neden-sonuç ilişkilerinin ortaya konmasını hedefler. </a:t>
            </a:r>
            <a:endParaRPr lang="tr-TR" dirty="0" smtClean="0"/>
          </a:p>
          <a:p>
            <a:r>
              <a:rPr lang="tr-TR" b="1" dirty="0" smtClean="0"/>
              <a:t>Keşfedici </a:t>
            </a:r>
            <a:r>
              <a:rPr lang="tr-TR" b="1" dirty="0"/>
              <a:t>(</a:t>
            </a:r>
            <a:r>
              <a:rPr lang="tr-TR" b="1" dirty="0" err="1"/>
              <a:t>Exploratory</a:t>
            </a:r>
            <a:r>
              <a:rPr lang="tr-TR" b="1" dirty="0"/>
              <a:t>)Araştırmalar: </a:t>
            </a:r>
            <a:r>
              <a:rPr lang="tr-TR" dirty="0"/>
              <a:t>Bir konu ve problem alanında hiçbir şey bilinmiyorsa bu tip bir araştırma ile durum anlaşılmaya çalışılır. </a:t>
            </a:r>
          </a:p>
          <a:p>
            <a:endParaRPr lang="tr-TR" dirty="0"/>
          </a:p>
        </p:txBody>
      </p:sp>
    </p:spTree>
    <p:extLst>
      <p:ext uri="{BB962C8B-B14F-4D97-AF65-F5344CB8AC3E}">
        <p14:creationId xmlns:p14="http://schemas.microsoft.com/office/powerpoint/2010/main" val="29040163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Betimsel Araştırma</a:t>
            </a:r>
            <a:endParaRPr lang="tr-TR" dirty="0"/>
          </a:p>
        </p:txBody>
      </p:sp>
      <p:sp>
        <p:nvSpPr>
          <p:cNvPr id="3" name="2 İçerik Yer Tutucusu"/>
          <p:cNvSpPr>
            <a:spLocks noGrp="1"/>
          </p:cNvSpPr>
          <p:nvPr>
            <p:ph idx="1"/>
          </p:nvPr>
        </p:nvSpPr>
        <p:spPr>
          <a:xfrm>
            <a:off x="1981200" y="2533880"/>
            <a:ext cx="8229600" cy="3343394"/>
          </a:xfrm>
        </p:spPr>
        <p:txBody>
          <a:bodyPr>
            <a:normAutofit/>
          </a:bodyPr>
          <a:lstStyle/>
          <a:p>
            <a:r>
              <a:rPr lang="tr-TR" dirty="0" smtClean="0"/>
              <a:t>Bir grubun bir profilini sağlamak</a:t>
            </a:r>
          </a:p>
          <a:p>
            <a:r>
              <a:rPr lang="tr-TR" dirty="0" smtClean="0"/>
              <a:t>Bir ilişki ya da süreci betimlemek</a:t>
            </a:r>
          </a:p>
          <a:p>
            <a:r>
              <a:rPr lang="tr-TR" dirty="0" smtClean="0"/>
              <a:t>Özelliklerini anlatmak</a:t>
            </a:r>
          </a:p>
          <a:p>
            <a:r>
              <a:rPr lang="tr-TR" dirty="0" smtClean="0"/>
              <a:t>Başka çalışmalara kaynak sağlamak</a:t>
            </a:r>
          </a:p>
          <a:p>
            <a:r>
              <a:rPr lang="tr-TR" dirty="0" smtClean="0"/>
              <a:t>Tipler ve kategoriler oluşturmak</a:t>
            </a:r>
          </a:p>
          <a:p>
            <a:r>
              <a:rPr lang="tr-TR" dirty="0" smtClean="0"/>
              <a:t>Bir yapı, ilişki ya da sürecin yeni özelliklerini ortaya koymak</a:t>
            </a:r>
          </a:p>
        </p:txBody>
      </p:sp>
    </p:spTree>
    <p:extLst>
      <p:ext uri="{BB962C8B-B14F-4D97-AF65-F5344CB8AC3E}">
        <p14:creationId xmlns:p14="http://schemas.microsoft.com/office/powerpoint/2010/main" val="10793728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Açıklayıcı Araştırma</a:t>
            </a:r>
            <a:endParaRPr lang="tr-TR" dirty="0"/>
          </a:p>
        </p:txBody>
      </p:sp>
      <p:sp>
        <p:nvSpPr>
          <p:cNvPr id="3" name="2 İçerik Yer Tutucusu"/>
          <p:cNvSpPr>
            <a:spLocks noGrp="1"/>
          </p:cNvSpPr>
          <p:nvPr>
            <p:ph idx="1"/>
          </p:nvPr>
        </p:nvSpPr>
        <p:spPr>
          <a:xfrm>
            <a:off x="2136648" y="2423710"/>
            <a:ext cx="8153400" cy="4029625"/>
          </a:xfrm>
        </p:spPr>
        <p:txBody>
          <a:bodyPr>
            <a:normAutofit/>
          </a:bodyPr>
          <a:lstStyle/>
          <a:p>
            <a:pPr>
              <a:lnSpc>
                <a:spcPct val="80000"/>
              </a:lnSpc>
              <a:defRPr/>
            </a:pPr>
            <a:r>
              <a:rPr lang="tr-TR" dirty="0" smtClean="0"/>
              <a:t>Bir teoriyi desteklemek ya da çürütmek</a:t>
            </a:r>
          </a:p>
          <a:p>
            <a:pPr>
              <a:lnSpc>
                <a:spcPct val="80000"/>
              </a:lnSpc>
              <a:defRPr/>
            </a:pPr>
            <a:r>
              <a:rPr lang="tr-TR" dirty="0" smtClean="0"/>
              <a:t>Birbirleri ile yarışan düşünceler arası seçim yapmak</a:t>
            </a:r>
          </a:p>
          <a:p>
            <a:pPr>
              <a:lnSpc>
                <a:spcPct val="80000"/>
              </a:lnSpc>
              <a:defRPr/>
            </a:pPr>
            <a:r>
              <a:rPr lang="tr-TR" dirty="0" smtClean="0"/>
              <a:t>Bilgiyi ilerletmek</a:t>
            </a:r>
          </a:p>
          <a:p>
            <a:pPr>
              <a:lnSpc>
                <a:spcPct val="80000"/>
              </a:lnSpc>
              <a:defRPr/>
            </a:pPr>
            <a:r>
              <a:rPr lang="tr-TR" dirty="0" smtClean="0"/>
              <a:t>Farklı konu ve başlıklar arasında bağ kurmak</a:t>
            </a:r>
          </a:p>
          <a:p>
            <a:pPr>
              <a:lnSpc>
                <a:spcPct val="80000"/>
              </a:lnSpc>
              <a:defRPr/>
            </a:pPr>
            <a:r>
              <a:rPr lang="tr-TR" dirty="0" smtClean="0"/>
              <a:t>Bir konuyu detaylandırmak</a:t>
            </a:r>
          </a:p>
          <a:p>
            <a:pPr>
              <a:lnSpc>
                <a:spcPct val="80000"/>
              </a:lnSpc>
              <a:defRPr/>
            </a:pPr>
            <a:r>
              <a:rPr lang="tr-TR" dirty="0" smtClean="0"/>
              <a:t>Bir teori inşa etmek</a:t>
            </a:r>
          </a:p>
          <a:p>
            <a:pPr>
              <a:lnSpc>
                <a:spcPct val="80000"/>
              </a:lnSpc>
              <a:defRPr/>
            </a:pPr>
            <a:r>
              <a:rPr lang="tr-TR" dirty="0" smtClean="0"/>
              <a:t>Yeni konu ve alanlara doğru teoriyi genişletmek</a:t>
            </a:r>
          </a:p>
          <a:p>
            <a:pPr>
              <a:lnSpc>
                <a:spcPct val="80000"/>
              </a:lnSpc>
              <a:defRPr/>
            </a:pPr>
            <a:r>
              <a:rPr lang="tr-TR" dirty="0" smtClean="0"/>
              <a:t>Değişkenler arası ilişkileri ortaya koymak. </a:t>
            </a:r>
          </a:p>
        </p:txBody>
      </p:sp>
    </p:spTree>
    <p:extLst>
      <p:ext uri="{BB962C8B-B14F-4D97-AF65-F5344CB8AC3E}">
        <p14:creationId xmlns:p14="http://schemas.microsoft.com/office/powerpoint/2010/main" val="18251608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Keşfedici Araştırma</a:t>
            </a:r>
            <a:endParaRPr lang="tr-TR" dirty="0"/>
          </a:p>
        </p:txBody>
      </p:sp>
      <p:sp>
        <p:nvSpPr>
          <p:cNvPr id="3" name="2 İçerik Yer Tutucusu"/>
          <p:cNvSpPr>
            <a:spLocks noGrp="1"/>
          </p:cNvSpPr>
          <p:nvPr>
            <p:ph idx="1"/>
          </p:nvPr>
        </p:nvSpPr>
        <p:spPr>
          <a:xfrm>
            <a:off x="1981200" y="2622014"/>
            <a:ext cx="8229600" cy="3975338"/>
          </a:xfrm>
        </p:spPr>
        <p:txBody>
          <a:bodyPr>
            <a:normAutofit/>
          </a:bodyPr>
          <a:lstStyle/>
          <a:p>
            <a:pPr>
              <a:defRPr/>
            </a:pPr>
            <a:r>
              <a:rPr lang="tr-TR" dirty="0" smtClean="0"/>
              <a:t>Düşünceleri, insanları, olayları öğrenmek</a:t>
            </a:r>
          </a:p>
          <a:p>
            <a:pPr>
              <a:defRPr/>
            </a:pPr>
            <a:r>
              <a:rPr lang="tr-TR" dirty="0" smtClean="0"/>
              <a:t>Aşina olmak</a:t>
            </a:r>
          </a:p>
          <a:p>
            <a:pPr>
              <a:defRPr/>
            </a:pPr>
            <a:r>
              <a:rPr lang="tr-TR" dirty="0" smtClean="0"/>
              <a:t>Neler olup bittiği hakkında bir resim geliştirmek</a:t>
            </a:r>
          </a:p>
          <a:p>
            <a:pPr>
              <a:defRPr/>
            </a:pPr>
            <a:r>
              <a:rPr lang="tr-TR" dirty="0" smtClean="0"/>
              <a:t>Yeni araştırmaları perçinlemek</a:t>
            </a:r>
          </a:p>
          <a:p>
            <a:pPr>
              <a:defRPr/>
            </a:pPr>
            <a:r>
              <a:rPr lang="tr-TR" dirty="0" smtClean="0"/>
              <a:t>Keşif yapmak</a:t>
            </a:r>
          </a:p>
          <a:p>
            <a:endParaRPr lang="tr-TR" dirty="0"/>
          </a:p>
        </p:txBody>
      </p:sp>
    </p:spTree>
    <p:extLst>
      <p:ext uri="{BB962C8B-B14F-4D97-AF65-F5344CB8AC3E}">
        <p14:creationId xmlns:p14="http://schemas.microsoft.com/office/powerpoint/2010/main" val="3405750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 Araştırma Tipleri</a:t>
            </a:r>
            <a:endParaRPr lang="tr-TR" dirty="0"/>
          </a:p>
        </p:txBody>
      </p:sp>
      <p:sp>
        <p:nvSpPr>
          <p:cNvPr id="3" name="İçerik Yer Tutucusu 2"/>
          <p:cNvSpPr>
            <a:spLocks noGrp="1"/>
          </p:cNvSpPr>
          <p:nvPr>
            <p:ph idx="1"/>
          </p:nvPr>
        </p:nvSpPr>
        <p:spPr/>
        <p:txBody>
          <a:bodyPr/>
          <a:lstStyle/>
          <a:p>
            <a:r>
              <a:rPr lang="tr-TR" dirty="0" smtClean="0"/>
              <a:t>1. Biyografi/Sözlü Tarih incelemesi</a:t>
            </a:r>
          </a:p>
          <a:p>
            <a:r>
              <a:rPr lang="tr-TR" dirty="0" smtClean="0"/>
              <a:t>2. </a:t>
            </a:r>
            <a:r>
              <a:rPr lang="tr-TR" dirty="0" err="1" smtClean="0"/>
              <a:t>Fenomenolojik</a:t>
            </a:r>
            <a:r>
              <a:rPr lang="tr-TR" dirty="0" smtClean="0"/>
              <a:t> İncelemesi</a:t>
            </a:r>
          </a:p>
          <a:p>
            <a:r>
              <a:rPr lang="tr-TR" dirty="0" smtClean="0"/>
              <a:t>3. </a:t>
            </a:r>
            <a:r>
              <a:rPr lang="tr-TR" dirty="0"/>
              <a:t>Temellendirilmiş Kuram İncelemesi</a:t>
            </a:r>
          </a:p>
          <a:p>
            <a:r>
              <a:rPr lang="tr-TR" dirty="0" smtClean="0"/>
              <a:t>4. </a:t>
            </a:r>
            <a:r>
              <a:rPr lang="tr-TR" dirty="0" err="1" smtClean="0"/>
              <a:t>Etnografik</a:t>
            </a:r>
            <a:r>
              <a:rPr lang="tr-TR" dirty="0" smtClean="0"/>
              <a:t> İnceleme</a:t>
            </a:r>
          </a:p>
          <a:p>
            <a:r>
              <a:rPr lang="tr-TR" dirty="0" smtClean="0"/>
              <a:t>5. Örnek Olay İncelemesi</a:t>
            </a:r>
            <a:endParaRPr lang="tr-TR" dirty="0"/>
          </a:p>
        </p:txBody>
      </p:sp>
    </p:spTree>
    <p:extLst>
      <p:ext uri="{BB962C8B-B14F-4D97-AF65-F5344CB8AC3E}">
        <p14:creationId xmlns:p14="http://schemas.microsoft.com/office/powerpoint/2010/main" val="18880940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402" y="231354"/>
            <a:ext cx="9601196" cy="1244906"/>
          </a:xfrm>
        </p:spPr>
        <p:txBody>
          <a:bodyPr>
            <a:normAutofit/>
          </a:bodyPr>
          <a:lstStyle/>
          <a:p>
            <a:r>
              <a:rPr lang="tr-TR" dirty="0"/>
              <a:t>Beş Geleneğe Göre Problem Yazımındaki Farklar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37873376"/>
              </p:ext>
            </p:extLst>
          </p:nvPr>
        </p:nvGraphicFramePr>
        <p:xfrm>
          <a:off x="1134738" y="1718632"/>
          <a:ext cx="10124500" cy="4710664"/>
        </p:xfrm>
        <a:graphic>
          <a:graphicData uri="http://schemas.openxmlformats.org/drawingml/2006/table">
            <a:tbl>
              <a:tblPr firstRow="1" firstCol="1" lastRow="1" lastCol="1" bandRow="1" bandCol="1"/>
              <a:tblGrid>
                <a:gridCol w="2024460">
                  <a:extLst>
                    <a:ext uri="{9D8B030D-6E8A-4147-A177-3AD203B41FA5}">
                      <a16:colId xmlns:a16="http://schemas.microsoft.com/office/drawing/2014/main" val="1194199994"/>
                    </a:ext>
                  </a:extLst>
                </a:gridCol>
                <a:gridCol w="2024460">
                  <a:extLst>
                    <a:ext uri="{9D8B030D-6E8A-4147-A177-3AD203B41FA5}">
                      <a16:colId xmlns:a16="http://schemas.microsoft.com/office/drawing/2014/main" val="1952963202"/>
                    </a:ext>
                  </a:extLst>
                </a:gridCol>
                <a:gridCol w="2024460">
                  <a:extLst>
                    <a:ext uri="{9D8B030D-6E8A-4147-A177-3AD203B41FA5}">
                      <a16:colId xmlns:a16="http://schemas.microsoft.com/office/drawing/2014/main" val="3452772301"/>
                    </a:ext>
                  </a:extLst>
                </a:gridCol>
                <a:gridCol w="2025560">
                  <a:extLst>
                    <a:ext uri="{9D8B030D-6E8A-4147-A177-3AD203B41FA5}">
                      <a16:colId xmlns:a16="http://schemas.microsoft.com/office/drawing/2014/main" val="3598208653"/>
                    </a:ext>
                  </a:extLst>
                </a:gridCol>
                <a:gridCol w="2025560">
                  <a:extLst>
                    <a:ext uri="{9D8B030D-6E8A-4147-A177-3AD203B41FA5}">
                      <a16:colId xmlns:a16="http://schemas.microsoft.com/office/drawing/2014/main" val="1226827982"/>
                    </a:ext>
                  </a:extLst>
                </a:gridCol>
              </a:tblGrid>
              <a:tr h="493627">
                <a:tc>
                  <a:txBody>
                    <a:bodyPr/>
                    <a:lstStyle/>
                    <a:p>
                      <a:pPr algn="just">
                        <a:spcAft>
                          <a:spcPts val="0"/>
                        </a:spcAft>
                      </a:pPr>
                      <a:r>
                        <a:rPr lang="tr-TR" sz="1400" b="1" dirty="0">
                          <a:effectLst/>
                          <a:latin typeface="Century Gothic" panose="020B0502020202020204" pitchFamily="34" charset="0"/>
                          <a:ea typeface="Times New Roman" panose="02020603050405020304" pitchFamily="18" charset="0"/>
                        </a:rPr>
                        <a:t>Biyografi/</a:t>
                      </a:r>
                      <a:endParaRPr lang="tr-TR" sz="1400" dirty="0">
                        <a:effectLst/>
                        <a:latin typeface="Century Gothic" panose="020B0502020202020204" pitchFamily="34" charset="0"/>
                        <a:ea typeface="Times New Roman" panose="02020603050405020304" pitchFamily="18" charset="0"/>
                      </a:endParaRPr>
                    </a:p>
                    <a:p>
                      <a:pPr algn="just">
                        <a:spcAft>
                          <a:spcPts val="0"/>
                        </a:spcAft>
                      </a:pPr>
                      <a:r>
                        <a:rPr lang="tr-TR" sz="1400" b="1" dirty="0">
                          <a:effectLst/>
                          <a:latin typeface="Century Gothic" panose="020B0502020202020204" pitchFamily="34" charset="0"/>
                          <a:ea typeface="Times New Roman" panose="02020603050405020304" pitchFamily="18" charset="0"/>
                        </a:rPr>
                        <a:t>Sözlü Tarih</a:t>
                      </a:r>
                      <a:endParaRPr lang="tr-TR" sz="1400" dirty="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b="1">
                          <a:effectLst/>
                          <a:latin typeface="Century Gothic" panose="020B0502020202020204" pitchFamily="34" charset="0"/>
                          <a:ea typeface="Times New Roman" panose="02020603050405020304" pitchFamily="18" charset="0"/>
                        </a:rPr>
                        <a:t>Fenomenoloji</a:t>
                      </a:r>
                      <a:endParaRPr lang="tr-TR" sz="140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b="1">
                          <a:effectLst/>
                          <a:latin typeface="Century Gothic" panose="020B0502020202020204" pitchFamily="34" charset="0"/>
                          <a:ea typeface="Times New Roman" panose="02020603050405020304" pitchFamily="18" charset="0"/>
                        </a:rPr>
                        <a:t>Temellendirilmiş Kuram</a:t>
                      </a:r>
                      <a:endParaRPr lang="tr-TR" sz="140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b="1">
                          <a:effectLst/>
                          <a:latin typeface="Century Gothic" panose="020B0502020202020204" pitchFamily="34" charset="0"/>
                          <a:ea typeface="Times New Roman" panose="02020603050405020304" pitchFamily="18" charset="0"/>
                        </a:rPr>
                        <a:t>Etnografi</a:t>
                      </a:r>
                      <a:endParaRPr lang="tr-TR" sz="140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b="1">
                          <a:effectLst/>
                          <a:latin typeface="Century Gothic" panose="020B0502020202020204" pitchFamily="34" charset="0"/>
                          <a:ea typeface="Times New Roman" panose="02020603050405020304" pitchFamily="18" charset="0"/>
                        </a:rPr>
                        <a:t>Örnek Olay</a:t>
                      </a:r>
                      <a:endParaRPr lang="tr-TR" sz="140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0586725"/>
                  </a:ext>
                </a:extLst>
              </a:tr>
              <a:tr h="4217037">
                <a:tc>
                  <a:txBody>
                    <a:bodyPr/>
                    <a:lstStyle/>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Neden</a:t>
                      </a:r>
                      <a:r>
                        <a:rPr lang="tr-TR" sz="1600" baseline="0" dirty="0" smtClean="0">
                          <a:effectLst/>
                          <a:latin typeface="Century Gothic" panose="020B0502020202020204" pitchFamily="34" charset="0"/>
                          <a:ea typeface="Times New Roman" panose="02020603050405020304" pitchFamily="18" charset="0"/>
                        </a:rPr>
                        <a:t> </a:t>
                      </a:r>
                    </a:p>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bir </a:t>
                      </a:r>
                      <a:r>
                        <a:rPr lang="tr-TR" sz="1600" dirty="0">
                          <a:effectLst/>
                          <a:latin typeface="Century Gothic" panose="020B0502020202020204" pitchFamily="34" charset="0"/>
                          <a:ea typeface="Times New Roman" panose="02020603050405020304" pitchFamily="18" charset="0"/>
                        </a:rPr>
                        <a:t>bireyden öğrenmeye ihtiyaç duyulduğunu</a:t>
                      </a:r>
                      <a:r>
                        <a:rPr lang="tr-TR" sz="1600" dirty="0" smtClean="0">
                          <a:effectLst/>
                          <a:latin typeface="Century Gothic" panose="020B0502020202020204" pitchFamily="34" charset="0"/>
                          <a:ea typeface="Times New Roman" panose="02020603050405020304" pitchFamily="18" charset="0"/>
                        </a:rPr>
                        <a:t>;</a:t>
                      </a:r>
                    </a:p>
                    <a:p>
                      <a:pPr marL="171450" indent="-171450" algn="l">
                        <a:spcAft>
                          <a:spcPts val="0"/>
                        </a:spcAft>
                        <a:buFont typeface="Wingdings" panose="05000000000000000000" pitchFamily="2" charset="2"/>
                        <a:buChar char="Ø"/>
                      </a:pPr>
                      <a:endParaRPr lang="tr-TR" sz="1600" dirty="0">
                        <a:effectLst/>
                        <a:latin typeface="Century Gothic" panose="020B0502020202020204" pitchFamily="34" charset="0"/>
                        <a:ea typeface="Times New Roman" panose="02020603050405020304" pitchFamily="18" charset="0"/>
                      </a:endParaRPr>
                    </a:p>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Neden </a:t>
                      </a:r>
                      <a:r>
                        <a:rPr lang="tr-TR" sz="1600" dirty="0">
                          <a:effectLst/>
                          <a:latin typeface="Century Gothic" panose="020B0502020202020204" pitchFamily="34" charset="0"/>
                          <a:ea typeface="Times New Roman" panose="02020603050405020304" pitchFamily="18" charset="0"/>
                        </a:rPr>
                        <a:t>bu bireyin seçildiğini yazar belirtmelidir</a:t>
                      </a:r>
                      <a:r>
                        <a:rPr lang="tr-TR" sz="1600" dirty="0" smtClean="0">
                          <a:effectLst/>
                          <a:latin typeface="Century Gothic" panose="020B0502020202020204" pitchFamily="34" charset="0"/>
                          <a:ea typeface="Times New Roman" panose="02020603050405020304" pitchFamily="18" charset="0"/>
                        </a:rPr>
                        <a:t>.</a:t>
                      </a:r>
                      <a:endParaRPr lang="tr-TR" sz="1600" dirty="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Bireylerin </a:t>
                      </a:r>
                      <a:r>
                        <a:rPr lang="tr-TR" sz="1600" dirty="0">
                          <a:effectLst/>
                          <a:latin typeface="Century Gothic" panose="020B0502020202020204" pitchFamily="34" charset="0"/>
                          <a:ea typeface="Times New Roman" panose="02020603050405020304" pitchFamily="18" charset="0"/>
                        </a:rPr>
                        <a:t>fenomen ile ilgili deneyimleri hakkında bilgi;</a:t>
                      </a:r>
                    </a:p>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Onların </a:t>
                      </a:r>
                      <a:r>
                        <a:rPr lang="tr-TR" sz="1600" dirty="0">
                          <a:effectLst/>
                          <a:latin typeface="Century Gothic" panose="020B0502020202020204" pitchFamily="34" charset="0"/>
                          <a:ea typeface="Times New Roman" panose="02020603050405020304" pitchFamily="18" charset="0"/>
                        </a:rPr>
                        <a:t>bu deneyimlere yükledikleri anlam hakkında bilgi verilmelidir.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Mevcut </a:t>
                      </a:r>
                      <a:r>
                        <a:rPr lang="tr-TR" sz="1600" dirty="0">
                          <a:effectLst/>
                          <a:latin typeface="Century Gothic" panose="020B0502020202020204" pitchFamily="34" charset="0"/>
                          <a:ea typeface="Times New Roman" panose="02020603050405020304" pitchFamily="18" charset="0"/>
                        </a:rPr>
                        <a:t>kuramın ihtiyaçlara cevap veremediği için gözden geçirilmesi gerektiği;</a:t>
                      </a:r>
                    </a:p>
                    <a:p>
                      <a:pPr marL="171450" indent="-171450" algn="l">
                        <a:spcAft>
                          <a:spcPts val="0"/>
                        </a:spcAft>
                        <a:buFont typeface="Wingdings" panose="05000000000000000000" pitchFamily="2" charset="2"/>
                        <a:buChar char="Ø"/>
                      </a:pPr>
                      <a:r>
                        <a:rPr lang="tr-TR" sz="1600" dirty="0" smtClean="0">
                          <a:effectLst/>
                          <a:latin typeface="Century Gothic" panose="020B0502020202020204" pitchFamily="34" charset="0"/>
                          <a:ea typeface="Times New Roman" panose="02020603050405020304" pitchFamily="18" charset="0"/>
                        </a:rPr>
                        <a:t>Halen </a:t>
                      </a:r>
                      <a:r>
                        <a:rPr lang="tr-TR" sz="1600" dirty="0">
                          <a:effectLst/>
                          <a:latin typeface="Century Gothic" panose="020B0502020202020204" pitchFamily="34" charset="0"/>
                          <a:ea typeface="Times New Roman" panose="02020603050405020304" pitchFamily="18" charset="0"/>
                        </a:rPr>
                        <a:t>bulunmayan ancak ihtiyaç duyulan konuda yeni bir kuramın nasıl geliştirileceğinin anlatılması beklenir.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a:spcAft>
                          <a:spcPts val="0"/>
                        </a:spcAft>
                        <a:buFont typeface="Wingdings" panose="05000000000000000000" pitchFamily="2" charset="2"/>
                        <a:buChar char="Ø"/>
                      </a:pPr>
                      <a:r>
                        <a:rPr lang="tr-TR" sz="1600" dirty="0">
                          <a:effectLst/>
                          <a:latin typeface="Century Gothic" panose="020B0502020202020204" pitchFamily="34" charset="0"/>
                          <a:ea typeface="Times New Roman" panose="02020603050405020304" pitchFamily="18" charset="0"/>
                        </a:rPr>
                        <a:t>Bir insan grubunun kültürel davranışlarının betimlenmesine ve yorumlanmasına neden ihtiyaç duyulduğunun belirtilmesi gerekir.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a:spcAft>
                          <a:spcPts val="0"/>
                        </a:spcAft>
                        <a:buFont typeface="Wingdings" panose="05000000000000000000" pitchFamily="2" charset="2"/>
                        <a:buChar char="Ø"/>
                      </a:pPr>
                      <a:r>
                        <a:rPr lang="tr-TR" sz="1600" dirty="0">
                          <a:effectLst/>
                          <a:latin typeface="Century Gothic" panose="020B0502020202020204" pitchFamily="34" charset="0"/>
                          <a:ea typeface="Times New Roman" panose="02020603050405020304" pitchFamily="18" charset="0"/>
                        </a:rPr>
                        <a:t>Araştırmacı, bir olay, süreç, bir program üzerinde daha önce derinlemesine bir araştırma bulunmadığı için odaklandığını belirtir.</a:t>
                      </a:r>
                    </a:p>
                    <a:p>
                      <a:pPr marL="171450" indent="-171450" algn="l">
                        <a:spcAft>
                          <a:spcPts val="0"/>
                        </a:spcAft>
                        <a:buFont typeface="Wingdings" panose="05000000000000000000" pitchFamily="2" charset="2"/>
                        <a:buChar char="Ø"/>
                      </a:pPr>
                      <a:r>
                        <a:rPr lang="tr-TR" sz="1600" dirty="0">
                          <a:effectLst/>
                          <a:latin typeface="Century Gothic" panose="020B0502020202020204" pitchFamily="34" charset="0"/>
                          <a:ea typeface="Times New Roman" panose="02020603050405020304" pitchFamily="18" charset="0"/>
                        </a:rPr>
                        <a:t>Bilinmeyen ayrıntılar örnek olayla sağlanır.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3053862"/>
                  </a:ext>
                </a:extLst>
              </a:tr>
            </a:tbl>
          </a:graphicData>
        </a:graphic>
      </p:graphicFrame>
    </p:spTree>
    <p:extLst>
      <p:ext uri="{BB962C8B-B14F-4D97-AF65-F5344CB8AC3E}">
        <p14:creationId xmlns:p14="http://schemas.microsoft.com/office/powerpoint/2010/main" val="34526081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tr-TR" dirty="0" err="1"/>
              <a:t>Creswell</a:t>
            </a:r>
            <a:r>
              <a:rPr lang="tr-TR" dirty="0"/>
              <a:t>, John, W. (1998) </a:t>
            </a:r>
            <a:r>
              <a:rPr lang="tr-TR" dirty="0" err="1"/>
              <a:t>Qualitative</a:t>
            </a:r>
            <a:r>
              <a:rPr lang="tr-TR" dirty="0"/>
              <a:t> </a:t>
            </a:r>
            <a:r>
              <a:rPr lang="tr-TR" dirty="0" err="1"/>
              <a:t>Inquiry</a:t>
            </a:r>
            <a:r>
              <a:rPr lang="tr-TR" dirty="0"/>
              <a:t> </a:t>
            </a:r>
            <a:r>
              <a:rPr lang="tr-TR" dirty="0" err="1"/>
              <a:t>and</a:t>
            </a:r>
            <a:r>
              <a:rPr lang="tr-TR" dirty="0"/>
              <a:t> </a:t>
            </a:r>
            <a:r>
              <a:rPr lang="tr-TR" dirty="0" err="1"/>
              <a:t>Research</a:t>
            </a:r>
            <a:r>
              <a:rPr lang="tr-TR" dirty="0"/>
              <a:t> Design: </a:t>
            </a:r>
            <a:r>
              <a:rPr lang="tr-TR" dirty="0" err="1"/>
              <a:t>Choosing</a:t>
            </a:r>
            <a:r>
              <a:rPr lang="tr-TR" dirty="0"/>
              <a:t> </a:t>
            </a:r>
            <a:r>
              <a:rPr lang="tr-TR" dirty="0" err="1" smtClean="0"/>
              <a:t>Among</a:t>
            </a:r>
            <a:r>
              <a:rPr lang="tr-TR" dirty="0" smtClean="0"/>
              <a:t> </a:t>
            </a:r>
            <a:r>
              <a:rPr lang="tr-TR" dirty="0" err="1" smtClean="0"/>
              <a:t>Five</a:t>
            </a:r>
            <a:r>
              <a:rPr lang="tr-TR" dirty="0" smtClean="0"/>
              <a:t> </a:t>
            </a:r>
            <a:r>
              <a:rPr lang="tr-TR" dirty="0" err="1"/>
              <a:t>Traditions</a:t>
            </a:r>
            <a:r>
              <a:rPr lang="tr-TR" dirty="0"/>
              <a:t>, </a:t>
            </a:r>
            <a:r>
              <a:rPr lang="tr-TR" dirty="0" err="1"/>
              <a:t>Sage</a:t>
            </a:r>
            <a:r>
              <a:rPr lang="tr-TR" dirty="0"/>
              <a:t> Publications. 3. 4. ve 5. Bölümler.</a:t>
            </a:r>
          </a:p>
          <a:p>
            <a:r>
              <a:rPr lang="tr-TR" dirty="0" err="1"/>
              <a:t>Creswell</a:t>
            </a:r>
            <a:r>
              <a:rPr lang="tr-TR" dirty="0"/>
              <a:t>, John, W.  (2016) </a:t>
            </a:r>
            <a:r>
              <a:rPr lang="tr-TR" i="1" dirty="0"/>
              <a:t>Nitel Araştırma Yöntemleri</a:t>
            </a:r>
            <a:r>
              <a:rPr lang="tr-TR" dirty="0"/>
              <a:t>, Ankara: Siyasal Yayınevi, Çeviri, Selçuk Beşir Demir.</a:t>
            </a:r>
          </a:p>
          <a:p>
            <a:r>
              <a:rPr lang="tr-TR" dirty="0" err="1"/>
              <a:t>Creswell</a:t>
            </a:r>
            <a:r>
              <a:rPr lang="tr-TR" dirty="0"/>
              <a:t>, John W. &amp; </a:t>
            </a:r>
            <a:r>
              <a:rPr lang="tr-TR" dirty="0" err="1"/>
              <a:t>Clark</a:t>
            </a:r>
            <a:r>
              <a:rPr lang="tr-TR" dirty="0"/>
              <a:t> </a:t>
            </a:r>
            <a:r>
              <a:rPr lang="tr-TR" dirty="0" err="1"/>
              <a:t>Vicki</a:t>
            </a:r>
            <a:r>
              <a:rPr lang="tr-TR" dirty="0"/>
              <a:t> L. </a:t>
            </a:r>
            <a:r>
              <a:rPr lang="tr-TR" dirty="0" err="1"/>
              <a:t>Plano</a:t>
            </a:r>
            <a:r>
              <a:rPr lang="tr-TR" dirty="0"/>
              <a:t> (2014) </a:t>
            </a:r>
            <a:r>
              <a:rPr lang="tr-TR" i="1" dirty="0"/>
              <a:t>Karma Yöntem Araştırmaları Tasarımı ve Yürütülmesi</a:t>
            </a:r>
            <a:r>
              <a:rPr lang="tr-TR" dirty="0"/>
              <a:t>, Ankara: Anı Yayınları, Çev. Yüksel Dede, Selçuk Beşir Demir.</a:t>
            </a:r>
          </a:p>
        </p:txBody>
      </p:sp>
    </p:spTree>
    <p:extLst>
      <p:ext uri="{BB962C8B-B14F-4D97-AF65-F5344CB8AC3E}">
        <p14:creationId xmlns:p14="http://schemas.microsoft.com/office/powerpoint/2010/main" val="3680977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Araştırma Tipleri</a:t>
            </a:r>
          </a:p>
        </p:txBody>
      </p:sp>
      <p:sp>
        <p:nvSpPr>
          <p:cNvPr id="3" name="İçerik Yer Tutucusu 2"/>
          <p:cNvSpPr>
            <a:spLocks noGrp="1"/>
          </p:cNvSpPr>
          <p:nvPr>
            <p:ph idx="1"/>
          </p:nvPr>
        </p:nvSpPr>
        <p:spPr/>
        <p:txBody>
          <a:bodyPr/>
          <a:lstStyle/>
          <a:p>
            <a:r>
              <a:rPr lang="tr-TR" dirty="0" smtClean="0"/>
              <a:t>Araştırmalar farklı ölçütlere göre farklı biçimde sınıflandırılabilirler.</a:t>
            </a:r>
          </a:p>
          <a:p>
            <a:endParaRPr lang="tr-TR" dirty="0"/>
          </a:p>
        </p:txBody>
      </p:sp>
    </p:spTree>
    <p:extLst>
      <p:ext uri="{BB962C8B-B14F-4D97-AF65-F5344CB8AC3E}">
        <p14:creationId xmlns:p14="http://schemas.microsoft.com/office/powerpoint/2010/main" val="251051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Araştırma </a:t>
            </a:r>
            <a:r>
              <a:rPr lang="tr-TR" dirty="0" smtClean="0"/>
              <a:t>Tipleri: Araştırmada Kullanılan Veri Toplama </a:t>
            </a:r>
            <a:r>
              <a:rPr lang="tr-TR" smtClean="0"/>
              <a:t>Tekniklerine Göre</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1. Nicel Araştırma</a:t>
            </a:r>
          </a:p>
          <a:p>
            <a:r>
              <a:rPr lang="tr-TR" dirty="0" smtClean="0"/>
              <a:t>2. Nitel Araştırma</a:t>
            </a:r>
          </a:p>
          <a:p>
            <a:r>
              <a:rPr lang="tr-TR" dirty="0" smtClean="0"/>
              <a:t>3. Karma Araştırma</a:t>
            </a:r>
            <a:endParaRPr lang="tr-TR" dirty="0"/>
          </a:p>
        </p:txBody>
      </p:sp>
    </p:spTree>
    <p:extLst>
      <p:ext uri="{BB962C8B-B14F-4D97-AF65-F5344CB8AC3E}">
        <p14:creationId xmlns:p14="http://schemas.microsoft.com/office/powerpoint/2010/main" val="783056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Araştırma Veri Kaynağına Dayanarak Yapılan Sınıflama-1</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solidFill>
                  <a:srgbClr val="7030A0"/>
                </a:solidFill>
              </a:rPr>
              <a:t>1. LİTERATÜR TARAMASINA DAYANAN ARAŞTIRMALAR (Dergi, Kitap, belgeler)</a:t>
            </a:r>
          </a:p>
          <a:p>
            <a:r>
              <a:rPr lang="tr-TR" dirty="0" smtClean="0"/>
              <a:t>A. Derleme niteliğinde olan</a:t>
            </a:r>
          </a:p>
          <a:p>
            <a:r>
              <a:rPr lang="tr-TR" dirty="0" smtClean="0"/>
              <a:t>B. Eleştirel ve değerlendirme içeren </a:t>
            </a:r>
          </a:p>
          <a:p>
            <a:r>
              <a:rPr lang="tr-TR" dirty="0" smtClean="0">
                <a:solidFill>
                  <a:srgbClr val="7030A0"/>
                </a:solidFill>
              </a:rPr>
              <a:t>2. ALAN ARAŞTIRMASI/YENİ BİR ÇALIŞMA</a:t>
            </a:r>
          </a:p>
          <a:p>
            <a:r>
              <a:rPr lang="tr-TR" dirty="0" smtClean="0"/>
              <a:t>A. Kuramsız </a:t>
            </a:r>
            <a:r>
              <a:rPr lang="tr-TR" dirty="0" err="1" smtClean="0"/>
              <a:t>ampirisist</a:t>
            </a:r>
            <a:r>
              <a:rPr lang="tr-TR" dirty="0" smtClean="0"/>
              <a:t> olan</a:t>
            </a:r>
          </a:p>
          <a:p>
            <a:r>
              <a:rPr lang="tr-TR" dirty="0" smtClean="0"/>
              <a:t>B. Kuramdan yola çıkmadan eleştirel değerlendirme yapabilen</a:t>
            </a:r>
          </a:p>
          <a:p>
            <a:r>
              <a:rPr lang="tr-TR" dirty="0" smtClean="0"/>
              <a:t>C. Kuramlardan yola çıkarak salt mevcut kuramı uygulayan</a:t>
            </a:r>
          </a:p>
          <a:p>
            <a:r>
              <a:rPr lang="tr-TR" dirty="0" smtClean="0"/>
              <a:t>D. Kuramlardan yola çıkarak kuramları da sorgulayarak değerlendirme yapan</a:t>
            </a:r>
          </a:p>
          <a:p>
            <a:r>
              <a:rPr lang="tr-TR" dirty="0" smtClean="0"/>
              <a:t>3. </a:t>
            </a:r>
            <a:r>
              <a:rPr lang="tr-TR" dirty="0" err="1" smtClean="0"/>
              <a:t>Laboratuar</a:t>
            </a:r>
            <a:r>
              <a:rPr lang="tr-TR" dirty="0" smtClean="0"/>
              <a:t> </a:t>
            </a:r>
            <a:r>
              <a:rPr lang="tr-TR" dirty="0"/>
              <a:t>Araştırması: Sosyal bilimlerde çok az yapılabilir. En fazla psikolojik temelli sosyal araştırmalarda kullanılır.</a:t>
            </a:r>
          </a:p>
          <a:p>
            <a:endParaRPr lang="tr-TR" dirty="0" smtClean="0"/>
          </a:p>
          <a:p>
            <a:endParaRPr lang="tr-TR" dirty="0" smtClean="0"/>
          </a:p>
          <a:p>
            <a:pPr marL="0" indent="0">
              <a:buNone/>
            </a:pPr>
            <a:r>
              <a:rPr lang="tr-TR" dirty="0" smtClean="0"/>
              <a:t> </a:t>
            </a:r>
            <a:endParaRPr lang="tr-TR" dirty="0"/>
          </a:p>
        </p:txBody>
      </p:sp>
    </p:spTree>
    <p:extLst>
      <p:ext uri="{BB962C8B-B14F-4D97-AF65-F5344CB8AC3E}">
        <p14:creationId xmlns:p14="http://schemas.microsoft.com/office/powerpoint/2010/main" val="1255792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Araştırma Veri Kaynağına Dayanarak Yapılan </a:t>
            </a:r>
            <a:r>
              <a:rPr lang="tr-TR" dirty="0" smtClean="0"/>
              <a:t>Sınıflama-2</a:t>
            </a:r>
            <a:endParaRPr lang="tr-TR" dirty="0"/>
          </a:p>
        </p:txBody>
      </p:sp>
      <p:sp>
        <p:nvSpPr>
          <p:cNvPr id="3" name="İçerik Yer Tutucusu 2"/>
          <p:cNvSpPr>
            <a:spLocks noGrp="1"/>
          </p:cNvSpPr>
          <p:nvPr>
            <p:ph idx="1"/>
          </p:nvPr>
        </p:nvSpPr>
        <p:spPr/>
        <p:txBody>
          <a:bodyPr>
            <a:normAutofit fontScale="62500" lnSpcReduction="20000"/>
          </a:bodyPr>
          <a:lstStyle/>
          <a:p>
            <a:r>
              <a:rPr lang="tr-TR" sz="2400" dirty="0" err="1"/>
              <a:t>Reactive</a:t>
            </a:r>
            <a:r>
              <a:rPr lang="tr-TR" sz="2400" dirty="0"/>
              <a:t> </a:t>
            </a:r>
            <a:r>
              <a:rPr lang="tr-TR" sz="2400" dirty="0" err="1"/>
              <a:t>research</a:t>
            </a:r>
            <a:r>
              <a:rPr lang="tr-TR" sz="2400" dirty="0"/>
              <a:t>: </a:t>
            </a:r>
            <a:r>
              <a:rPr lang="tr-TR" sz="2400" dirty="0" smtClean="0"/>
              <a:t>Birincil </a:t>
            </a:r>
            <a:r>
              <a:rPr lang="tr-TR" sz="2400" dirty="0"/>
              <a:t>elden </a:t>
            </a:r>
            <a:r>
              <a:rPr lang="tr-TR" sz="2400" dirty="0" smtClean="0"/>
              <a:t>araştırma</a:t>
            </a:r>
          </a:p>
          <a:p>
            <a:pPr lvl="3"/>
            <a:r>
              <a:rPr lang="tr-TR" sz="1600" dirty="0" smtClean="0"/>
              <a:t>Yeni bir araştırma yaparak yeni veriler üzerinden çözümlemeler</a:t>
            </a:r>
          </a:p>
          <a:p>
            <a:pPr lvl="3"/>
            <a:r>
              <a:rPr lang="tr-TR" sz="1600" dirty="0"/>
              <a:t>i)Birinci Elden Veri Toplanan Araştırmalar (</a:t>
            </a:r>
            <a:r>
              <a:rPr lang="tr-TR" sz="1600" dirty="0" err="1"/>
              <a:t>Reactive</a:t>
            </a:r>
            <a:r>
              <a:rPr lang="tr-TR" sz="1600" dirty="0"/>
              <a:t> </a:t>
            </a:r>
            <a:r>
              <a:rPr lang="tr-TR" sz="1600" dirty="0" err="1"/>
              <a:t>Research</a:t>
            </a:r>
            <a:r>
              <a:rPr lang="tr-TR" sz="1600" dirty="0"/>
              <a:t>): Tüm yüz yüze yapılan görüşmeler, odak grup çalışmaları böyledir.</a:t>
            </a:r>
          </a:p>
          <a:p>
            <a:pPr lvl="3"/>
            <a:endParaRPr lang="tr-TR" sz="1600" dirty="0"/>
          </a:p>
          <a:p>
            <a:pPr lvl="3"/>
            <a:endParaRPr lang="tr-TR" sz="1600" dirty="0" smtClean="0"/>
          </a:p>
          <a:p>
            <a:pPr>
              <a:defRPr/>
            </a:pPr>
            <a:r>
              <a:rPr lang="tr-TR" sz="2400" dirty="0" err="1"/>
              <a:t>Nonreactive</a:t>
            </a:r>
            <a:r>
              <a:rPr lang="tr-TR" sz="2400" dirty="0"/>
              <a:t> </a:t>
            </a:r>
            <a:r>
              <a:rPr lang="tr-TR" sz="2400" dirty="0" err="1"/>
              <a:t>research</a:t>
            </a:r>
            <a:r>
              <a:rPr lang="tr-TR" sz="2400" dirty="0"/>
              <a:t>: ikinci elden araştırma</a:t>
            </a:r>
          </a:p>
          <a:p>
            <a:pPr lvl="3">
              <a:defRPr/>
            </a:pPr>
            <a:r>
              <a:rPr lang="tr-TR" sz="1600" dirty="0" smtClean="0"/>
              <a:t>İçerik çözümlemesi (</a:t>
            </a:r>
            <a:r>
              <a:rPr lang="tr-TR" sz="1600" dirty="0" err="1" smtClean="0"/>
              <a:t>content</a:t>
            </a:r>
            <a:r>
              <a:rPr lang="tr-TR" sz="1600" dirty="0" smtClean="0"/>
              <a:t> </a:t>
            </a:r>
            <a:r>
              <a:rPr lang="tr-TR" sz="1600" dirty="0" err="1" smtClean="0"/>
              <a:t>analysis</a:t>
            </a:r>
            <a:r>
              <a:rPr lang="tr-TR" sz="1600" dirty="0" smtClean="0"/>
              <a:t>)</a:t>
            </a:r>
            <a:endParaRPr lang="tr-TR" sz="1600" dirty="0"/>
          </a:p>
          <a:p>
            <a:pPr lvl="3">
              <a:defRPr/>
            </a:pPr>
            <a:r>
              <a:rPr lang="tr-TR" sz="1600" dirty="0" smtClean="0"/>
              <a:t>Mevcut istatistikler yani ikincil düzlemde çözümlemeler</a:t>
            </a:r>
          </a:p>
          <a:p>
            <a:pPr lvl="3">
              <a:defRPr/>
            </a:pPr>
            <a:r>
              <a:rPr lang="tr-TR" sz="1600" dirty="0" smtClean="0"/>
              <a:t>Meta analizi/çözümlemesi</a:t>
            </a:r>
          </a:p>
          <a:p>
            <a:pPr lvl="3">
              <a:defRPr/>
            </a:pPr>
            <a:r>
              <a:rPr lang="tr-TR" sz="1600" dirty="0"/>
              <a:t>Önceden yapılmış başka araştırmaların analizi olarak  “meta-analiz”, “içerik analizi”, “mevcut istatistikler”, resim ve belge gibi  “dokümanlar” veya geriye kalan “artıklar ya da izlere” bakılarak yapılan araştırmalar.</a:t>
            </a:r>
          </a:p>
          <a:p>
            <a:pPr lvl="3">
              <a:defRPr/>
            </a:pPr>
            <a:endParaRPr lang="tr-TR" sz="1600" dirty="0" smtClean="0"/>
          </a:p>
          <a:p>
            <a:pPr lvl="3">
              <a:defRPr/>
            </a:pPr>
            <a:endParaRPr lang="tr-TR" sz="1600" dirty="0" smtClean="0"/>
          </a:p>
          <a:p>
            <a:r>
              <a:rPr lang="tr-TR" altLang="tr-TR" dirty="0">
                <a:solidFill>
                  <a:schemeClr val="bg1"/>
                </a:solidFill>
              </a:rPr>
              <a:t>i)</a:t>
            </a:r>
            <a:r>
              <a:rPr lang="tr-TR" altLang="tr-TR" i="1" dirty="0">
                <a:solidFill>
                  <a:schemeClr val="bg1"/>
                </a:solidFill>
              </a:rPr>
              <a:t>Nedir?</a:t>
            </a:r>
            <a:r>
              <a:rPr lang="tr-TR" altLang="tr-TR" dirty="0"/>
              <a:t> </a:t>
            </a:r>
            <a:endParaRPr lang="tr-TR" dirty="0"/>
          </a:p>
          <a:p>
            <a:endParaRPr lang="tr-TR" dirty="0"/>
          </a:p>
        </p:txBody>
      </p:sp>
    </p:spTree>
    <p:extLst>
      <p:ext uri="{BB962C8B-B14F-4D97-AF65-F5344CB8AC3E}">
        <p14:creationId xmlns:p14="http://schemas.microsoft.com/office/powerpoint/2010/main" val="248793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Kullanım Amacına Göre Araştırmalar</a:t>
            </a:r>
            <a:endParaRPr lang="tr-TR" dirty="0"/>
          </a:p>
        </p:txBody>
      </p:sp>
      <p:sp>
        <p:nvSpPr>
          <p:cNvPr id="3" name="İçerik Yer Tutucusu 2"/>
          <p:cNvSpPr>
            <a:spLocks noGrp="1"/>
          </p:cNvSpPr>
          <p:nvPr>
            <p:ph idx="1"/>
          </p:nvPr>
        </p:nvSpPr>
        <p:spPr/>
        <p:txBody>
          <a:bodyPr/>
          <a:lstStyle/>
          <a:p>
            <a:r>
              <a:rPr lang="tr-TR" dirty="0"/>
              <a:t>Temel (Basic) Araştırmalar: Kurama katkı amacına yönelik olarak yapılırlar. Araştırma ile ilgili kararı diğer sosyologlar verir. Araştırma problemi büyük bir özgürlük içinde seçilir. Bilim ve bilim insanlarının en yüksek standartları gözetilerek yapılır.  Araştırma sonuçlarının bilimsel dergilerde yayınlanması ve akranların tepkilerinin alınmasıyla başarı değerlendirilir</a:t>
            </a:r>
            <a:r>
              <a:rPr lang="tr-TR" dirty="0" smtClean="0"/>
              <a:t>.</a:t>
            </a:r>
          </a:p>
          <a:p>
            <a:r>
              <a:rPr lang="tr-TR" dirty="0"/>
              <a:t>Uygulamalı (</a:t>
            </a:r>
            <a:r>
              <a:rPr lang="tr-TR" dirty="0" err="1"/>
              <a:t>Applied</a:t>
            </a:r>
            <a:r>
              <a:rPr lang="tr-TR" dirty="0"/>
              <a:t> )Araştırmalar: başarı değerlendirmesinin, araştırma sonuçlarının kullanımına bağlı olduğu araştırmalardır. Çoğu zaman araştırmayı talep edenler tarafından kaynak sağlanarak yürütülürler. Ancak çoğu zaman kaynak sağlanmadan da daha dar ölçekte sosyal sorunlara çözüm önerileri geliştirmek amacıyla yapılırlar.</a:t>
            </a:r>
          </a:p>
          <a:p>
            <a:r>
              <a:rPr lang="tr-TR" dirty="0" smtClean="0"/>
              <a:t>Politika Yönelimli Araştırmalar: Kurama ve politika geliştirmeye yönelik olarak yapılan araştırmalardır.</a:t>
            </a:r>
            <a:endParaRPr lang="tr-TR" dirty="0"/>
          </a:p>
          <a:p>
            <a:endParaRPr lang="tr-TR" dirty="0"/>
          </a:p>
        </p:txBody>
      </p:sp>
    </p:spTree>
    <p:extLst>
      <p:ext uri="{BB962C8B-B14F-4D97-AF65-F5344CB8AC3E}">
        <p14:creationId xmlns:p14="http://schemas.microsoft.com/office/powerpoint/2010/main" val="1703072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Uygulamalı Araştırmalar</a:t>
            </a:r>
            <a:endParaRPr lang="tr-TR" dirty="0"/>
          </a:p>
        </p:txBody>
      </p:sp>
      <p:sp>
        <p:nvSpPr>
          <p:cNvPr id="3" name="İçerik Yer Tutucusu 2"/>
          <p:cNvSpPr>
            <a:spLocks noGrp="1"/>
          </p:cNvSpPr>
          <p:nvPr>
            <p:ph idx="1"/>
          </p:nvPr>
        </p:nvSpPr>
        <p:spPr>
          <a:xfrm>
            <a:off x="1322024" y="2133600"/>
            <a:ext cx="10182588" cy="4388386"/>
          </a:xfrm>
        </p:spPr>
        <p:txBody>
          <a:bodyPr>
            <a:normAutofit lnSpcReduction="10000"/>
          </a:bodyPr>
          <a:lstStyle/>
          <a:p>
            <a:r>
              <a:rPr lang="tr-TR" sz="2200" dirty="0"/>
              <a:t>Eylem Yönelimli (Action </a:t>
            </a:r>
            <a:r>
              <a:rPr lang="tr-TR" sz="2200" dirty="0" err="1"/>
              <a:t>Oriented</a:t>
            </a:r>
            <a:r>
              <a:rPr lang="tr-TR" sz="2200" dirty="0"/>
              <a:t>): Kadın, çevre gibi </a:t>
            </a:r>
            <a:r>
              <a:rPr lang="tr-TR" sz="2200" dirty="0" smtClean="0"/>
              <a:t>toplumda değişme </a:t>
            </a:r>
            <a:r>
              <a:rPr lang="tr-TR" sz="2200" dirty="0"/>
              <a:t>yaratmaya yönelik araştırmalardır</a:t>
            </a:r>
            <a:r>
              <a:rPr lang="tr-TR" sz="2200" dirty="0" smtClean="0"/>
              <a:t>.</a:t>
            </a:r>
          </a:p>
          <a:p>
            <a:r>
              <a:rPr lang="tr-TR" sz="2200" dirty="0" smtClean="0"/>
              <a:t>Etki Değerlendirmesi </a:t>
            </a:r>
            <a:r>
              <a:rPr lang="tr-TR" sz="2200" dirty="0"/>
              <a:t>(</a:t>
            </a:r>
            <a:r>
              <a:rPr lang="tr-TR" sz="2200" dirty="0" err="1"/>
              <a:t>Impact</a:t>
            </a:r>
            <a:r>
              <a:rPr lang="tr-TR" sz="2200" dirty="0"/>
              <a:t> </a:t>
            </a:r>
            <a:r>
              <a:rPr lang="tr-TR" sz="2200" dirty="0" err="1"/>
              <a:t>Assessment</a:t>
            </a:r>
            <a:r>
              <a:rPr lang="tr-TR" sz="2200" dirty="0"/>
              <a:t>): Çevresel Etki </a:t>
            </a:r>
            <a:r>
              <a:rPr lang="tr-TR" sz="2200" dirty="0" smtClean="0"/>
              <a:t> Değerlendirmesi </a:t>
            </a:r>
            <a:r>
              <a:rPr lang="tr-TR" sz="2200" dirty="0"/>
              <a:t>(ÇED) Raporları bu türe girer. </a:t>
            </a:r>
            <a:endParaRPr lang="tr-TR" sz="2200" dirty="0" smtClean="0"/>
          </a:p>
          <a:p>
            <a:r>
              <a:rPr lang="tr-TR" sz="2200" dirty="0" smtClean="0"/>
              <a:t>Etki </a:t>
            </a:r>
            <a:r>
              <a:rPr lang="tr-TR" sz="2200" dirty="0"/>
              <a:t>Değerlendirmesi (SED) Raporları da artık giderek </a:t>
            </a:r>
            <a:r>
              <a:rPr lang="tr-TR" sz="2200" dirty="0" smtClean="0"/>
              <a:t>yaygınlaşmaktadır</a:t>
            </a:r>
            <a:r>
              <a:rPr lang="tr-TR" sz="2200" dirty="0"/>
              <a:t>. Eğitim ve sosyal </a:t>
            </a:r>
            <a:r>
              <a:rPr lang="tr-TR" sz="2200" dirty="0" smtClean="0"/>
              <a:t>hizmetlerin</a:t>
            </a:r>
            <a:r>
              <a:rPr lang="tr-TR" sz="2200" dirty="0"/>
              <a:t>, ayrımcılık ve </a:t>
            </a:r>
            <a:r>
              <a:rPr lang="tr-TR" sz="2200" dirty="0" smtClean="0"/>
              <a:t>suçluluk </a:t>
            </a:r>
            <a:r>
              <a:rPr lang="tr-TR" sz="2200" dirty="0"/>
              <a:t>gibi sosyal koşulların, iş kaybı, yoksullaşma gibi </a:t>
            </a:r>
            <a:r>
              <a:rPr lang="tr-TR" sz="2200" dirty="0" smtClean="0"/>
              <a:t> ekonomik   </a:t>
            </a:r>
            <a:r>
              <a:rPr lang="tr-TR" sz="2200" dirty="0"/>
              <a:t>etkilerin, demografik/nüfus hareketlerinin, çevre </a:t>
            </a:r>
            <a:r>
              <a:rPr lang="tr-TR" sz="2200" dirty="0" smtClean="0"/>
              <a:t>kirliliğinin</a:t>
            </a:r>
            <a:r>
              <a:rPr lang="tr-TR" sz="2200" dirty="0"/>
              <a:t>, sağlık   çıktılarının ve psikolojik iyilik, stres, korku, </a:t>
            </a:r>
            <a:r>
              <a:rPr lang="tr-TR" sz="2200" dirty="0" smtClean="0"/>
              <a:t>kendine saygıda değişmelerin </a:t>
            </a:r>
            <a:r>
              <a:rPr lang="tr-TR" sz="2200" dirty="0"/>
              <a:t>araştırıldığı değerlendirme çalışmalarıdır.</a:t>
            </a:r>
          </a:p>
          <a:p>
            <a:r>
              <a:rPr lang="tr-TR" sz="2200" dirty="0" smtClean="0"/>
              <a:t>Değerlendirme </a:t>
            </a:r>
            <a:r>
              <a:rPr lang="tr-TR" sz="2200" dirty="0"/>
              <a:t>Araştırması (Evaluation </a:t>
            </a:r>
            <a:r>
              <a:rPr lang="tr-TR" sz="2200" dirty="0" err="1"/>
              <a:t>Research</a:t>
            </a:r>
            <a:r>
              <a:rPr lang="tr-TR" sz="2200" dirty="0"/>
              <a:t>): Yeni eğitim </a:t>
            </a:r>
            <a:r>
              <a:rPr lang="tr-TR" sz="2200" dirty="0" smtClean="0"/>
              <a:t>modeli</a:t>
            </a:r>
            <a:r>
              <a:rPr lang="tr-TR" sz="2200" dirty="0"/>
              <a:t>, hizmet veya teknoloji etkilerinin değerlendirilmesidir.</a:t>
            </a:r>
          </a:p>
          <a:p>
            <a:endParaRPr lang="tr-TR" dirty="0"/>
          </a:p>
        </p:txBody>
      </p:sp>
    </p:spTree>
    <p:extLst>
      <p:ext uri="{BB962C8B-B14F-4D97-AF65-F5344CB8AC3E}">
        <p14:creationId xmlns:p14="http://schemas.microsoft.com/office/powerpoint/2010/main" val="760952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Zaman Boyutuna Göre Araştırmalar</a:t>
            </a:r>
            <a:endParaRPr lang="tr-TR" dirty="0"/>
          </a:p>
        </p:txBody>
      </p:sp>
      <p:sp>
        <p:nvSpPr>
          <p:cNvPr id="3" name="İçerik Yer Tutucusu 2"/>
          <p:cNvSpPr>
            <a:spLocks noGrp="1"/>
          </p:cNvSpPr>
          <p:nvPr>
            <p:ph idx="1"/>
          </p:nvPr>
        </p:nvSpPr>
        <p:spPr>
          <a:xfrm>
            <a:off x="1553378" y="2133600"/>
            <a:ext cx="9951234" cy="4090930"/>
          </a:xfrm>
        </p:spPr>
        <p:txBody>
          <a:bodyPr/>
          <a:lstStyle/>
          <a:p>
            <a:r>
              <a:rPr lang="tr-TR" sz="2400" dirty="0" smtClean="0"/>
              <a:t>1)</a:t>
            </a:r>
            <a:r>
              <a:rPr lang="tr-TR" sz="2400" dirty="0" err="1" smtClean="0"/>
              <a:t>Kesitsel</a:t>
            </a:r>
            <a:r>
              <a:rPr lang="tr-TR" sz="2400" dirty="0" smtClean="0"/>
              <a:t> </a:t>
            </a:r>
            <a:r>
              <a:rPr lang="tr-TR" sz="2400" dirty="0"/>
              <a:t>(Cross </a:t>
            </a:r>
            <a:r>
              <a:rPr lang="tr-TR" sz="2400" dirty="0" err="1"/>
              <a:t>sectional</a:t>
            </a:r>
            <a:r>
              <a:rPr lang="tr-TR" sz="2400" dirty="0"/>
              <a:t>) Araştırmalar: Dört yıl beklemek yerine halen ilk ve son sınıfta okuyan öğrencilerin karşılaştırması gibi</a:t>
            </a:r>
            <a:r>
              <a:rPr lang="tr-TR" sz="2400" dirty="0" smtClean="0"/>
              <a:t>.</a:t>
            </a:r>
          </a:p>
          <a:p>
            <a:r>
              <a:rPr lang="tr-TR" sz="2400" dirty="0"/>
              <a:t>2</a:t>
            </a:r>
            <a:r>
              <a:rPr lang="tr-TR" sz="2400" dirty="0" smtClean="0"/>
              <a:t>)Boylamasına </a:t>
            </a:r>
            <a:r>
              <a:rPr lang="tr-TR" sz="2400" dirty="0"/>
              <a:t>(</a:t>
            </a:r>
            <a:r>
              <a:rPr lang="tr-TR" sz="2400" dirty="0" err="1"/>
              <a:t>Longitudinal</a:t>
            </a:r>
            <a:r>
              <a:rPr lang="tr-TR" sz="2400" dirty="0"/>
              <a:t>)Araştırmalar: Panel veya takip araştırmaları da denir. Olaylar ve etkileri belirli dönemler aylar veya yıllar boyunca izlenir</a:t>
            </a:r>
            <a:r>
              <a:rPr lang="tr-TR" sz="2400" dirty="0" smtClean="0"/>
              <a:t>.</a:t>
            </a:r>
          </a:p>
          <a:p>
            <a:r>
              <a:rPr lang="tr-TR" sz="2400" dirty="0"/>
              <a:t>3</a:t>
            </a:r>
            <a:r>
              <a:rPr lang="tr-TR" sz="2400" dirty="0" smtClean="0"/>
              <a:t>)</a:t>
            </a:r>
            <a:r>
              <a:rPr lang="tr-TR" sz="2400" dirty="0" err="1" smtClean="0"/>
              <a:t>Vak’a</a:t>
            </a:r>
            <a:r>
              <a:rPr lang="tr-TR" sz="2400" dirty="0" smtClean="0"/>
              <a:t> </a:t>
            </a:r>
            <a:r>
              <a:rPr lang="tr-TR" sz="2400" dirty="0"/>
              <a:t>İncelemesi (Case </a:t>
            </a:r>
            <a:r>
              <a:rPr lang="tr-TR" sz="2400" dirty="0" err="1"/>
              <a:t>Study</a:t>
            </a:r>
            <a:r>
              <a:rPr lang="tr-TR" sz="2400" dirty="0"/>
              <a:t>): Bir birimi derinliğine incelerken de zaman boyutunda değişmelere bakılabilir.</a:t>
            </a:r>
          </a:p>
          <a:p>
            <a:endParaRPr lang="tr-TR" sz="2400" dirty="0"/>
          </a:p>
          <a:p>
            <a:endParaRPr lang="tr-TR" dirty="0"/>
          </a:p>
          <a:p>
            <a:endParaRPr lang="tr-TR" dirty="0"/>
          </a:p>
        </p:txBody>
      </p:sp>
    </p:spTree>
    <p:extLst>
      <p:ext uri="{BB962C8B-B14F-4D97-AF65-F5344CB8AC3E}">
        <p14:creationId xmlns:p14="http://schemas.microsoft.com/office/powerpoint/2010/main" val="121835178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212</TotalTime>
  <Words>1672</Words>
  <Application>Microsoft Office PowerPoint</Application>
  <PresentationFormat>Geniş ekran</PresentationFormat>
  <Paragraphs>246</Paragraphs>
  <Slides>29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29</vt:i4>
      </vt:variant>
    </vt:vector>
  </HeadingPairs>
  <TitlesOfParts>
    <vt:vector size="36" baseType="lpstr">
      <vt:lpstr>Arial</vt:lpstr>
      <vt:lpstr>Calibri</vt:lpstr>
      <vt:lpstr>Century Gothic</vt:lpstr>
      <vt:lpstr>Times New Roman</vt:lpstr>
      <vt:lpstr>Wingdings</vt:lpstr>
      <vt:lpstr>Wingdings 3</vt:lpstr>
      <vt:lpstr>Duman</vt:lpstr>
      <vt:lpstr>PowerPoint Sunusu</vt:lpstr>
      <vt:lpstr>PowerPoint Sunusu</vt:lpstr>
      <vt:lpstr>Araştırma Tipleri</vt:lpstr>
      <vt:lpstr>Araştırma Tipleri: Araştırmada Kullanılan Veri Toplama Tekniklerine Göre </vt:lpstr>
      <vt:lpstr>Araştırma Veri Kaynağına Dayanarak Yapılan Sınıflama-1</vt:lpstr>
      <vt:lpstr>Araştırma Veri Kaynağına Dayanarak Yapılan Sınıflama-2</vt:lpstr>
      <vt:lpstr>Kullanım Amacına Göre Araştırmalar</vt:lpstr>
      <vt:lpstr>Uygulamalı Araştırmalar</vt:lpstr>
      <vt:lpstr>Zaman Boyutuna Göre Araştırmalar</vt:lpstr>
      <vt:lpstr>Nicel ve Nitel Araştırmalar</vt:lpstr>
      <vt:lpstr>Nicel ve Nitel Araştırma</vt:lpstr>
      <vt:lpstr>Nitel Araştırmaların Temel Özllikleri</vt:lpstr>
      <vt:lpstr>Nicel ve nitel araştırma arasındaki farklar (1)</vt:lpstr>
      <vt:lpstr>Nicel ve nitel araştırma arasındaki farklar (2)</vt:lpstr>
      <vt:lpstr>Nicel ve nitel araştırma arasındaki farklar (3)</vt:lpstr>
      <vt:lpstr>Nicel – Nitel farklar</vt:lpstr>
      <vt:lpstr>Nicel – Nitel farklar</vt:lpstr>
      <vt:lpstr>Nicel – Nitel farklar</vt:lpstr>
      <vt:lpstr>Nicel – Nitel karşılaştırmalar</vt:lpstr>
      <vt:lpstr>Nicel – Nitel karşılaştırmalar</vt:lpstr>
      <vt:lpstr>BİLİM METODOLOJİSİ-Tümdengelimci metodoloji-Wallace, 1971</vt:lpstr>
      <vt:lpstr>Not:</vt:lpstr>
      <vt:lpstr>İncelemenin derinliğine göre Araştırma tipleri </vt:lpstr>
      <vt:lpstr>Betimsel Araştırma</vt:lpstr>
      <vt:lpstr>Açıklayıcı Araştırma</vt:lpstr>
      <vt:lpstr>Keşfedici Araştırma</vt:lpstr>
      <vt:lpstr>Nitel Araştırma Tipleri</vt:lpstr>
      <vt:lpstr>Beş Geleneğe Göre Problem Yazımındaki Farklar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ARAŞTIRMA</dc:title>
  <dc:creator>Kullanıcı</dc:creator>
  <cp:lastModifiedBy>Kullanıcı</cp:lastModifiedBy>
  <cp:revision>45</cp:revision>
  <dcterms:created xsi:type="dcterms:W3CDTF">2018-07-16T10:07:16Z</dcterms:created>
  <dcterms:modified xsi:type="dcterms:W3CDTF">2018-08-02T07:35:05Z</dcterms:modified>
</cp:coreProperties>
</file>