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0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09CE-F913-4E8B-991D-34F50DACC2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Фонетика </a:t>
            </a:r>
            <a:r>
              <a:rPr lang="tr-TR" dirty="0"/>
              <a:t>II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F2AB2-7B92-4BD1-94D6-4FCDE5E3BB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/>
              <a:t>Урок </a:t>
            </a:r>
            <a:r>
              <a:rPr lang="ru-RU" dirty="0"/>
              <a:t>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79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6A61F-0BB9-46A3-A57E-29113A2CE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22852"/>
            <a:ext cx="9601200" cy="5244548"/>
          </a:xfrm>
        </p:spPr>
        <p:txBody>
          <a:bodyPr/>
          <a:lstStyle/>
          <a:p>
            <a:pPr marL="0" indent="0">
              <a:buNone/>
            </a:pPr>
            <a:r>
              <a:rPr lang="ru-RU" i="1" dirty="0"/>
              <a:t>Пример:</a:t>
            </a:r>
          </a:p>
          <a:p>
            <a:pPr marL="0" indent="0">
              <a:buNone/>
            </a:pPr>
            <a:r>
              <a:rPr lang="ru-RU" i="1" dirty="0"/>
              <a:t>	- </a:t>
            </a:r>
            <a:r>
              <a:rPr lang="ru-RU" i="1" dirty="0" err="1"/>
              <a:t>Как</a:t>
            </a:r>
            <a:r>
              <a:rPr lang="ru-RU" b="1" i="1" dirty="0" err="1"/>
              <a:t>á</a:t>
            </a:r>
            <a:r>
              <a:rPr lang="ru-RU" i="1" dirty="0" err="1"/>
              <a:t>я</a:t>
            </a:r>
            <a:r>
              <a:rPr lang="ru-RU" i="1" dirty="0"/>
              <a:t> у </a:t>
            </a:r>
            <a:r>
              <a:rPr lang="ru-RU" i="1" dirty="0" err="1"/>
              <a:t>негó</a:t>
            </a:r>
            <a:r>
              <a:rPr lang="ru-RU" i="1" dirty="0"/>
              <a:t> специальность? (ИК-2)</a:t>
            </a:r>
          </a:p>
          <a:p>
            <a:pPr marL="0" indent="0">
              <a:buNone/>
            </a:pPr>
            <a:r>
              <a:rPr lang="ru-RU" i="1" dirty="0"/>
              <a:t>	- Он </a:t>
            </a:r>
            <a:r>
              <a:rPr lang="ru-RU" i="1" dirty="0" err="1"/>
              <a:t>х</a:t>
            </a:r>
            <a:r>
              <a:rPr lang="ru-RU" b="1" i="1" dirty="0" err="1"/>
              <a:t>ú</a:t>
            </a:r>
            <a:r>
              <a:rPr lang="ru-RU" i="1" dirty="0" err="1"/>
              <a:t>мик</a:t>
            </a:r>
            <a:r>
              <a:rPr lang="ru-RU" i="1" dirty="0"/>
              <a:t>. (ИК-1)</a:t>
            </a:r>
          </a:p>
          <a:p>
            <a:pPr marL="0" indent="0">
              <a:buNone/>
            </a:pPr>
            <a:r>
              <a:rPr lang="ru-RU" i="1" dirty="0"/>
              <a:t>Пример: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- </a:t>
            </a:r>
            <a:r>
              <a:rPr lang="ru-RU" i="1" dirty="0" err="1"/>
              <a:t>Как</a:t>
            </a:r>
            <a:r>
              <a:rPr lang="ru-RU" b="1" i="1" dirty="0" err="1"/>
              <a:t>á</a:t>
            </a:r>
            <a:r>
              <a:rPr lang="ru-RU" i="1" dirty="0" err="1"/>
              <a:t>я</a:t>
            </a:r>
            <a:r>
              <a:rPr lang="ru-RU" i="1" dirty="0"/>
              <a:t> у </a:t>
            </a:r>
            <a:r>
              <a:rPr lang="ru-RU" i="1" dirty="0" err="1"/>
              <a:t>негó</a:t>
            </a:r>
            <a:r>
              <a:rPr lang="ru-RU" i="1" dirty="0"/>
              <a:t> специ</a:t>
            </a:r>
            <a:r>
              <a:rPr lang="ru-RU" b="1" i="1" dirty="0"/>
              <a:t>а</a:t>
            </a:r>
            <a:r>
              <a:rPr lang="ru-RU" i="1" dirty="0"/>
              <a:t>льность! (ИК-5)</a:t>
            </a:r>
          </a:p>
          <a:p>
            <a:pPr marL="0" indent="0">
              <a:buNone/>
            </a:pPr>
            <a:r>
              <a:rPr lang="ru-RU" i="1" dirty="0"/>
              <a:t>	– Д</a:t>
            </a:r>
            <a:r>
              <a:rPr lang="ru-RU" b="1" i="1" dirty="0"/>
              <a:t>а</a:t>
            </a:r>
            <a:r>
              <a:rPr lang="ru-RU" i="1" dirty="0"/>
              <a:t>. </a:t>
            </a:r>
            <a:r>
              <a:rPr lang="ru-RU" b="1" i="1" dirty="0" err="1"/>
              <a:t>Ó</a:t>
            </a:r>
            <a:r>
              <a:rPr lang="ru-RU" i="1" dirty="0" err="1"/>
              <a:t>чень</a:t>
            </a:r>
            <a:r>
              <a:rPr lang="ru-RU" i="1" dirty="0"/>
              <a:t> </a:t>
            </a:r>
            <a:r>
              <a:rPr lang="ru-RU" i="1" dirty="0" err="1"/>
              <a:t>интер</a:t>
            </a:r>
            <a:r>
              <a:rPr lang="ru-RU" b="1" i="1" dirty="0" err="1"/>
              <a:t>é</a:t>
            </a:r>
            <a:r>
              <a:rPr lang="ru-RU" i="1" dirty="0" err="1"/>
              <a:t>сная</a:t>
            </a:r>
            <a:r>
              <a:rPr lang="ru-RU" i="1" dirty="0"/>
              <a:t>! (ИК-5)</a:t>
            </a:r>
          </a:p>
          <a:p>
            <a:pPr marL="0" indent="0">
              <a:buNone/>
            </a:pPr>
            <a:r>
              <a:rPr lang="ru-RU" i="1" dirty="0"/>
              <a:t>Пример: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- </a:t>
            </a:r>
            <a:r>
              <a:rPr lang="ru-RU" i="1" dirty="0" err="1"/>
              <a:t>Как</a:t>
            </a:r>
            <a:r>
              <a:rPr lang="ru-RU" b="1" i="1" dirty="0" err="1"/>
              <a:t>ó</a:t>
            </a:r>
            <a:r>
              <a:rPr lang="ru-RU" i="1" dirty="0" err="1"/>
              <a:t>й</a:t>
            </a:r>
            <a:r>
              <a:rPr lang="ru-RU" i="1" dirty="0"/>
              <a:t> </a:t>
            </a:r>
            <a:r>
              <a:rPr lang="ru-RU" i="1" dirty="0" err="1"/>
              <a:t>сегóдня</a:t>
            </a:r>
            <a:r>
              <a:rPr lang="ru-RU" i="1" dirty="0"/>
              <a:t> день? (ИК-2)</a:t>
            </a:r>
          </a:p>
          <a:p>
            <a:pPr marL="0" indent="0">
              <a:buNone/>
            </a:pPr>
            <a:r>
              <a:rPr lang="ru-RU" i="1" dirty="0"/>
              <a:t>	- </a:t>
            </a:r>
            <a:r>
              <a:rPr lang="ru-RU" i="1" dirty="0" err="1"/>
              <a:t>Сегóдня</a:t>
            </a:r>
            <a:r>
              <a:rPr lang="ru-RU" i="1" dirty="0"/>
              <a:t> </a:t>
            </a:r>
            <a:r>
              <a:rPr lang="ru-RU" i="1" dirty="0" err="1"/>
              <a:t>понед</a:t>
            </a:r>
            <a:r>
              <a:rPr lang="ru-RU" b="1" i="1" dirty="0" err="1"/>
              <a:t>é</a:t>
            </a:r>
            <a:r>
              <a:rPr lang="ru-RU" i="1" dirty="0" err="1"/>
              <a:t>льник</a:t>
            </a:r>
            <a:r>
              <a:rPr lang="ru-RU" i="1" dirty="0"/>
              <a:t>. (ИК-1)</a:t>
            </a:r>
          </a:p>
          <a:p>
            <a:pPr marL="0" indent="0">
              <a:buNone/>
            </a:pPr>
            <a:r>
              <a:rPr lang="ru-RU" i="1" dirty="0"/>
              <a:t>Пример: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- </a:t>
            </a:r>
            <a:r>
              <a:rPr lang="ru-RU" i="1" dirty="0" err="1"/>
              <a:t>Как</a:t>
            </a:r>
            <a:r>
              <a:rPr lang="ru-RU" b="1" i="1" dirty="0" err="1"/>
              <a:t>ó</a:t>
            </a:r>
            <a:r>
              <a:rPr lang="ru-RU" i="1" dirty="0" err="1"/>
              <a:t>й</a:t>
            </a:r>
            <a:r>
              <a:rPr lang="ru-RU" i="1" dirty="0"/>
              <a:t> </a:t>
            </a:r>
            <a:r>
              <a:rPr lang="ru-RU" i="1" dirty="0" err="1"/>
              <a:t>сегóдня</a:t>
            </a:r>
            <a:r>
              <a:rPr lang="ru-RU" i="1" dirty="0"/>
              <a:t> д</a:t>
            </a:r>
            <a:r>
              <a:rPr lang="ru-RU" b="1" i="1" dirty="0"/>
              <a:t>е</a:t>
            </a:r>
            <a:r>
              <a:rPr lang="ru-RU" i="1" dirty="0"/>
              <a:t>нь! (ИК-5)</a:t>
            </a:r>
          </a:p>
          <a:p>
            <a:pPr marL="0" indent="0">
              <a:buNone/>
            </a:pPr>
            <a:r>
              <a:rPr lang="ru-RU" i="1" dirty="0"/>
              <a:t>	- Д</a:t>
            </a:r>
            <a:r>
              <a:rPr lang="ru-RU" b="1" i="1" dirty="0"/>
              <a:t>а</a:t>
            </a:r>
            <a:r>
              <a:rPr lang="ru-RU" i="1" dirty="0"/>
              <a:t>. </a:t>
            </a:r>
            <a:r>
              <a:rPr lang="ru-RU" i="1" dirty="0" err="1"/>
              <a:t>К</a:t>
            </a:r>
            <a:r>
              <a:rPr lang="ru-RU" b="1" i="1" dirty="0" err="1"/>
              <a:t>á</a:t>
            </a:r>
            <a:r>
              <a:rPr lang="ru-RU" i="1" dirty="0" err="1"/>
              <a:t>к</a:t>
            </a:r>
            <a:r>
              <a:rPr lang="ru-RU" i="1" dirty="0"/>
              <a:t> весн</a:t>
            </a:r>
            <a:r>
              <a:rPr lang="ru-RU" b="1" i="1" dirty="0"/>
              <a:t>о</a:t>
            </a:r>
            <a:r>
              <a:rPr lang="ru-RU" i="1" dirty="0"/>
              <a:t>й! (ИК-5)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302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93ED-AFFB-458A-B2B0-BE48A7E16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8008-4123-4E96-A61F-91C978558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05948"/>
            <a:ext cx="9601200" cy="4661452"/>
          </a:xfrm>
        </p:spPr>
        <p:txBody>
          <a:bodyPr>
            <a:normAutofit/>
          </a:bodyPr>
          <a:lstStyle/>
          <a:p>
            <a:r>
              <a:rPr lang="ru-RU" dirty="0"/>
              <a:t>Садыкова, И.А., Русская интонация. Казань: Издательства Казанского университета, 2015.</a:t>
            </a:r>
          </a:p>
          <a:p>
            <a:r>
              <a:rPr lang="ru-RU" dirty="0" err="1"/>
              <a:t>Брызгунова</a:t>
            </a:r>
            <a:r>
              <a:rPr lang="ru-RU" dirty="0"/>
              <a:t>, Е.А., Звуки и интонация русской речи. Москва: Русский язык, 1977.</a:t>
            </a:r>
            <a:endParaRPr lang="tr-TR" dirty="0"/>
          </a:p>
          <a:p>
            <a:r>
              <a:rPr lang="ru-RU" dirty="0"/>
              <a:t>Науменко Ю. М. Корректировочный курс русской фонетики и интонации для иностранных студентов I курса бакалавриата , Москва: Флинта: Наука, 2012.</a:t>
            </a:r>
          </a:p>
          <a:p>
            <a:r>
              <a:rPr lang="ru-RU" dirty="0"/>
              <a:t>Одинцова И.В. Звуки. Ритмика. Интонация. Москва: Флинта: Наука, 2014.</a:t>
            </a:r>
          </a:p>
          <a:p>
            <a:r>
              <a:rPr lang="ru-RU" dirty="0" err="1"/>
              <a:t>Бархударова</a:t>
            </a:r>
            <a:r>
              <a:rPr lang="ru-RU" dirty="0"/>
              <a:t> Л. Л., Панков Ф. И. По-русски – с хорошим произношением: практический курс звучащей речи. Москва: Русский язык. Курсы, 2008.</a:t>
            </a:r>
          </a:p>
          <a:p>
            <a:r>
              <a:rPr lang="ru-RU" dirty="0"/>
              <a:t>Буланин Л. Л. Фонетика современного русского языка. Москва: Высшая школа, 1970. </a:t>
            </a:r>
          </a:p>
          <a:p>
            <a:r>
              <a:rPr lang="ru-RU" dirty="0"/>
              <a:t>Кедрова Г. Е., Потапов В. В., Егоров А. М., Омельянова Е. Б. Фонетика русского языка. </a:t>
            </a:r>
            <a:r>
              <a:rPr lang="tr-TR" dirty="0"/>
              <a:t>Web</a:t>
            </a:r>
            <a:r>
              <a:rPr lang="ru-RU" dirty="0"/>
              <a:t>:. http://www.philol.msu.ru/~fonetica/index1.htm .</a:t>
            </a:r>
          </a:p>
        </p:txBody>
      </p:sp>
    </p:spTree>
    <p:extLst>
      <p:ext uri="{BB962C8B-B14F-4D97-AF65-F5344CB8AC3E}">
        <p14:creationId xmlns:p14="http://schemas.microsoft.com/office/powerpoint/2010/main" val="3622294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20237-FE3E-474A-96B0-E1C90883A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ru-RU" dirty="0"/>
              <a:t>ИК 5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D42E0-A503-4A0D-B561-D8B4545F2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25217"/>
            <a:ext cx="9601200" cy="5261113"/>
          </a:xfrm>
        </p:spPr>
        <p:txBody>
          <a:bodyPr>
            <a:normAutofit/>
          </a:bodyPr>
          <a:lstStyle/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r>
              <a:rPr lang="ru-RU" dirty="0" err="1"/>
              <a:t>Предцентровая</a:t>
            </a:r>
            <a:r>
              <a:rPr lang="ru-RU" dirty="0"/>
              <a:t> часть ― ровный средний тон </a:t>
            </a:r>
          </a:p>
          <a:p>
            <a:r>
              <a:rPr lang="ru-RU" dirty="0"/>
              <a:t>Первый центр - интенсивное повышение тона, ровный высокий тон.</a:t>
            </a:r>
          </a:p>
          <a:p>
            <a:r>
              <a:rPr lang="ru-RU" dirty="0"/>
              <a:t> Второй центр - интенсивное понижение тона </a:t>
            </a:r>
          </a:p>
          <a:p>
            <a:r>
              <a:rPr lang="ru-RU" dirty="0" err="1"/>
              <a:t>Постцентровая</a:t>
            </a:r>
            <a:r>
              <a:rPr lang="ru-RU" dirty="0"/>
              <a:t> часть ― ровный низкий тон</a:t>
            </a:r>
          </a:p>
          <a:p>
            <a:pPr algn="just"/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3933B63-E8A9-4DEF-B340-02226C34469B}"/>
              </a:ext>
            </a:extLst>
          </p:cNvPr>
          <p:cNvCxnSpPr/>
          <p:nvPr/>
        </p:nvCxnSpPr>
        <p:spPr>
          <a:xfrm>
            <a:off x="1908313" y="2773017"/>
            <a:ext cx="2080591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6711614-114F-4D31-BD88-E123CBD6D183}"/>
              </a:ext>
            </a:extLst>
          </p:cNvPr>
          <p:cNvCxnSpPr>
            <a:cxnSpLocks/>
          </p:cNvCxnSpPr>
          <p:nvPr/>
        </p:nvCxnSpPr>
        <p:spPr>
          <a:xfrm flipH="1">
            <a:off x="4373218" y="1697933"/>
            <a:ext cx="596348" cy="107508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B4169B2-1F28-49B8-9AC3-4481A73C1A3D}"/>
              </a:ext>
            </a:extLst>
          </p:cNvPr>
          <p:cNvCxnSpPr/>
          <p:nvPr/>
        </p:nvCxnSpPr>
        <p:spPr>
          <a:xfrm>
            <a:off x="5327374" y="1530626"/>
            <a:ext cx="204083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D37E4A2-5F0B-4491-9CE6-FFAE367C66B9}"/>
              </a:ext>
            </a:extLst>
          </p:cNvPr>
          <p:cNvCxnSpPr>
            <a:cxnSpLocks/>
          </p:cNvCxnSpPr>
          <p:nvPr/>
        </p:nvCxnSpPr>
        <p:spPr>
          <a:xfrm>
            <a:off x="7666383" y="1632502"/>
            <a:ext cx="655982" cy="97817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B80D99F-3B66-4147-9B29-4E236569CDC9}"/>
              </a:ext>
            </a:extLst>
          </p:cNvPr>
          <p:cNvCxnSpPr>
            <a:cxnSpLocks/>
          </p:cNvCxnSpPr>
          <p:nvPr/>
        </p:nvCxnSpPr>
        <p:spPr>
          <a:xfrm flipH="1">
            <a:off x="8713306" y="3301449"/>
            <a:ext cx="1689651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3452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29A44-1ACB-4D41-80A2-EF458B41F2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113" y="569843"/>
            <a:ext cx="9601200" cy="5125278"/>
          </a:xfrm>
        </p:spPr>
        <p:txBody>
          <a:bodyPr/>
          <a:lstStyle/>
          <a:p>
            <a:r>
              <a:rPr lang="ru-RU" dirty="0"/>
              <a:t>Использование ИК-5 характерно для предложений, передающих большую степень выраженности признака.</a:t>
            </a:r>
          </a:p>
          <a:p>
            <a:pPr marL="0" indent="0">
              <a:buNone/>
            </a:pPr>
            <a:r>
              <a:rPr lang="ru-RU" dirty="0"/>
              <a:t>Пример: Как</a:t>
            </a:r>
            <a:r>
              <a:rPr lang="ru-RU" b="1" dirty="0"/>
              <a:t>о</a:t>
            </a:r>
            <a:r>
              <a:rPr lang="ru-RU" dirty="0"/>
              <a:t>й прекр</a:t>
            </a:r>
            <a:r>
              <a:rPr lang="ru-RU" b="1" dirty="0"/>
              <a:t>а</a:t>
            </a:r>
            <a:r>
              <a:rPr lang="ru-RU" dirty="0"/>
              <a:t>сный день!</a:t>
            </a:r>
          </a:p>
          <a:p>
            <a:pPr marL="0" indent="0">
              <a:buNone/>
            </a:pPr>
            <a:r>
              <a:rPr lang="ru-RU" dirty="0"/>
              <a:t>	Как</a:t>
            </a:r>
            <a:r>
              <a:rPr lang="ru-RU" b="1" dirty="0"/>
              <a:t>а</a:t>
            </a:r>
            <a:r>
              <a:rPr lang="ru-RU" dirty="0"/>
              <a:t>я непри</a:t>
            </a:r>
            <a:r>
              <a:rPr lang="ru-RU" b="1" dirty="0"/>
              <a:t>я</a:t>
            </a:r>
            <a:r>
              <a:rPr lang="ru-RU" dirty="0"/>
              <a:t>тность!</a:t>
            </a:r>
          </a:p>
          <a:p>
            <a:pPr marL="0" indent="0">
              <a:buNone/>
            </a:pPr>
            <a:r>
              <a:rPr lang="ru-RU" dirty="0"/>
              <a:t>	Как</a:t>
            </a:r>
            <a:r>
              <a:rPr lang="ru-RU" b="1" dirty="0"/>
              <a:t>о</a:t>
            </a:r>
            <a:r>
              <a:rPr lang="ru-RU" dirty="0"/>
              <a:t>й он хор</a:t>
            </a:r>
            <a:r>
              <a:rPr lang="ru-RU" b="1" dirty="0"/>
              <a:t>о</a:t>
            </a:r>
            <a:r>
              <a:rPr lang="ru-RU" dirty="0"/>
              <a:t>ший человек!</a:t>
            </a:r>
          </a:p>
          <a:p>
            <a:pPr marL="0" indent="0">
              <a:buNone/>
            </a:pPr>
            <a:r>
              <a:rPr lang="ru-RU" dirty="0"/>
              <a:t>	Ск</a:t>
            </a:r>
            <a:r>
              <a:rPr lang="ru-RU" b="1" dirty="0"/>
              <a:t>о</a:t>
            </a:r>
            <a:r>
              <a:rPr lang="ru-RU" dirty="0"/>
              <a:t>лько цвет</a:t>
            </a:r>
            <a:r>
              <a:rPr lang="ru-RU" b="1" dirty="0"/>
              <a:t>о</a:t>
            </a:r>
            <a:r>
              <a:rPr lang="ru-RU" dirty="0"/>
              <a:t>в!</a:t>
            </a:r>
          </a:p>
          <a:p>
            <a:r>
              <a:rPr lang="ru-RU" dirty="0"/>
              <a:t>ИК-5 имеет два центра. Первый центр, находится на ударном слоге слова, которое обозначает признак или степени его выраженности (прекрасный, какая, хороший, сколько). Второй центр находится на ударном слоге слова, к которому относится признак (день, неприятность, человек, цветов)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480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340C3C-215F-4846-B166-5C9D50A44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15617"/>
            <a:ext cx="9601200" cy="5151783"/>
          </a:xfrm>
        </p:spPr>
        <p:txBody>
          <a:bodyPr/>
          <a:lstStyle/>
          <a:p>
            <a:r>
              <a:rPr lang="ru-RU" dirty="0"/>
              <a:t>!!! Обратите внимание, что в предложениях с двумя и более согласованными определениями первый центр может менять свое положение в зависимости от интенции говорящего.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Пример: Как</a:t>
            </a:r>
            <a:r>
              <a:rPr lang="ru-RU" b="1" dirty="0"/>
              <a:t>ой</a:t>
            </a:r>
            <a:r>
              <a:rPr lang="ru-RU" dirty="0"/>
              <a:t> прекрасный </a:t>
            </a:r>
            <a:r>
              <a:rPr lang="ru-RU" b="1" dirty="0"/>
              <a:t>ден</a:t>
            </a:r>
            <a:r>
              <a:rPr lang="ru-RU" dirty="0"/>
              <a:t>ь!</a:t>
            </a:r>
          </a:p>
          <a:p>
            <a:pPr marL="0" indent="0">
              <a:buNone/>
            </a:pPr>
            <a:r>
              <a:rPr lang="ru-RU" dirty="0"/>
              <a:t>	Какой пре</a:t>
            </a:r>
            <a:r>
              <a:rPr lang="ru-RU" b="1" dirty="0"/>
              <a:t>кра</a:t>
            </a:r>
            <a:r>
              <a:rPr lang="ru-RU" dirty="0"/>
              <a:t>сный </a:t>
            </a:r>
            <a:r>
              <a:rPr lang="ru-RU" b="1" dirty="0"/>
              <a:t>ден</a:t>
            </a:r>
            <a:r>
              <a:rPr lang="ru-RU" dirty="0"/>
              <a:t>ь!</a:t>
            </a:r>
          </a:p>
          <a:p>
            <a:pPr marL="0" indent="0">
              <a:buNone/>
            </a:pPr>
            <a:r>
              <a:rPr lang="ru-RU" dirty="0"/>
              <a:t>	Как</a:t>
            </a:r>
            <a:r>
              <a:rPr lang="ru-RU" b="1" dirty="0"/>
              <a:t>ой</a:t>
            </a:r>
            <a:r>
              <a:rPr lang="ru-RU" dirty="0"/>
              <a:t> он хороший чело</a:t>
            </a:r>
            <a:r>
              <a:rPr lang="ru-RU" b="1" dirty="0"/>
              <a:t>век</a:t>
            </a:r>
            <a:r>
              <a:rPr lang="ru-RU" dirty="0"/>
              <a:t>!</a:t>
            </a:r>
          </a:p>
          <a:p>
            <a:pPr marL="0" indent="0">
              <a:buNone/>
            </a:pPr>
            <a:r>
              <a:rPr lang="ru-RU" dirty="0"/>
              <a:t>	Какой он хо</a:t>
            </a:r>
            <a:r>
              <a:rPr lang="ru-RU" b="1" dirty="0"/>
              <a:t>ро</a:t>
            </a:r>
            <a:r>
              <a:rPr lang="ru-RU" dirty="0"/>
              <a:t>ший чело</a:t>
            </a:r>
            <a:r>
              <a:rPr lang="ru-RU" b="1" dirty="0"/>
              <a:t>век</a:t>
            </a:r>
            <a:r>
              <a:rPr lang="ru-RU" dirty="0"/>
              <a:t>!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559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5872D-7578-48A7-B7DF-D4E7054373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8104" y="1550504"/>
            <a:ext cx="9601200" cy="3432313"/>
          </a:xfrm>
        </p:spPr>
        <p:txBody>
          <a:bodyPr/>
          <a:lstStyle/>
          <a:p>
            <a:r>
              <a:rPr lang="ru-RU" dirty="0"/>
              <a:t>ИК-5 употребляется в восклицательных предложениях для выражения эмоционально окрашенной оценки </a:t>
            </a:r>
          </a:p>
          <a:p>
            <a:r>
              <a:rPr lang="ru-RU" dirty="0"/>
              <a:t>Пример: </a:t>
            </a:r>
            <a:r>
              <a:rPr lang="ru-RU" i="1" dirty="0"/>
              <a:t>Как</a:t>
            </a:r>
            <a:r>
              <a:rPr lang="en-US" b="1" i="1" dirty="0"/>
              <a:t>ó</a:t>
            </a:r>
            <a:r>
              <a:rPr lang="ru-RU" i="1" dirty="0"/>
              <a:t>й чуд</a:t>
            </a:r>
            <a:r>
              <a:rPr lang="en-US" b="1" i="1" dirty="0"/>
              <a:t>é</a:t>
            </a:r>
            <a:r>
              <a:rPr lang="ru-RU" i="1" dirty="0" err="1"/>
              <a:t>сный</a:t>
            </a:r>
            <a:r>
              <a:rPr lang="ru-RU" i="1" dirty="0"/>
              <a:t> день!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       Как</a:t>
            </a:r>
            <a:r>
              <a:rPr lang="en-US" b="1" i="1" dirty="0"/>
              <a:t>ó</a:t>
            </a:r>
            <a:r>
              <a:rPr lang="ru-RU" i="1" dirty="0"/>
              <a:t>й чуд</a:t>
            </a:r>
            <a:r>
              <a:rPr lang="en-US" b="1" i="1" dirty="0"/>
              <a:t>é</a:t>
            </a:r>
            <a:r>
              <a:rPr lang="ru-RU" i="1" dirty="0" err="1"/>
              <a:t>сный</a:t>
            </a:r>
            <a:r>
              <a:rPr lang="ru-RU" i="1" dirty="0"/>
              <a:t> пень!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       Как</a:t>
            </a:r>
            <a:r>
              <a:rPr lang="en-US" b="1" i="1" dirty="0"/>
              <a:t>ó</a:t>
            </a:r>
            <a:r>
              <a:rPr lang="ru-RU" i="1" dirty="0"/>
              <a:t>й чуд</a:t>
            </a:r>
            <a:r>
              <a:rPr lang="en-US" b="1" i="1" dirty="0"/>
              <a:t>é</a:t>
            </a:r>
            <a:r>
              <a:rPr lang="ru-RU" i="1" dirty="0" err="1"/>
              <a:t>сный</a:t>
            </a:r>
            <a:r>
              <a:rPr lang="ru-RU" i="1" dirty="0"/>
              <a:t> я,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       И п</a:t>
            </a:r>
            <a:r>
              <a:rPr lang="en-US" b="1" i="1" dirty="0"/>
              <a:t>é</a:t>
            </a:r>
            <a:r>
              <a:rPr lang="ru-RU" i="1" dirty="0" err="1"/>
              <a:t>сенка</a:t>
            </a:r>
            <a:r>
              <a:rPr lang="ru-RU" i="1" dirty="0"/>
              <a:t> мо</a:t>
            </a:r>
            <a:r>
              <a:rPr lang="ru-RU" b="1" i="1" dirty="0"/>
              <a:t>я</a:t>
            </a:r>
            <a:r>
              <a:rPr lang="ru-RU" i="1" dirty="0"/>
              <a:t>!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                                                                (К. </a:t>
            </a:r>
            <a:r>
              <a:rPr lang="ru-RU" dirty="0" err="1"/>
              <a:t>Румянова</a:t>
            </a:r>
            <a:r>
              <a:rPr lang="ru-RU" dirty="0"/>
              <a:t>) 	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931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458B6-AC6B-48C6-B96D-56EA97A97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781878"/>
            <a:ext cx="9601200" cy="5085522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Примеры:</a:t>
            </a:r>
          </a:p>
          <a:p>
            <a:pPr marL="0" indent="0">
              <a:buNone/>
            </a:pPr>
            <a:r>
              <a:rPr lang="ru-RU" i="1" dirty="0"/>
              <a:t>		</a:t>
            </a:r>
            <a:r>
              <a:rPr lang="ru-RU" i="1" dirty="0" err="1"/>
              <a:t>Как</a:t>
            </a:r>
            <a:r>
              <a:rPr lang="ru-RU" b="1" i="1" dirty="0" err="1"/>
              <a:t>ó</a:t>
            </a:r>
            <a:r>
              <a:rPr lang="ru-RU" i="1" dirty="0" err="1"/>
              <a:t>й</a:t>
            </a:r>
            <a:r>
              <a:rPr lang="ru-RU" i="1" dirty="0"/>
              <a:t> у </a:t>
            </a:r>
            <a:r>
              <a:rPr lang="ru-RU" i="1" dirty="0" err="1"/>
              <a:t>негó</a:t>
            </a:r>
            <a:r>
              <a:rPr lang="ru-RU" i="1" dirty="0"/>
              <a:t> компь</a:t>
            </a:r>
            <a:r>
              <a:rPr lang="ru-RU" b="1" i="1" dirty="0"/>
              <a:t>ю</a:t>
            </a:r>
            <a:r>
              <a:rPr lang="ru-RU" i="1" dirty="0"/>
              <a:t>тер! </a:t>
            </a:r>
          </a:p>
          <a:p>
            <a:pPr marL="0" indent="0">
              <a:buNone/>
            </a:pPr>
            <a:r>
              <a:rPr lang="ru-RU" i="1" dirty="0"/>
              <a:t>		</a:t>
            </a:r>
            <a:r>
              <a:rPr lang="ru-RU" i="1" dirty="0" err="1"/>
              <a:t>К</a:t>
            </a:r>
            <a:r>
              <a:rPr lang="ru-RU" b="1" i="1" dirty="0" err="1"/>
              <a:t>á</a:t>
            </a:r>
            <a:r>
              <a:rPr lang="ru-RU" i="1" dirty="0" err="1"/>
              <a:t>к</a:t>
            </a:r>
            <a:r>
              <a:rPr lang="ru-RU" i="1" dirty="0"/>
              <a:t> он </a:t>
            </a:r>
            <a:r>
              <a:rPr lang="ru-RU" i="1" dirty="0" err="1"/>
              <a:t>говор</a:t>
            </a:r>
            <a:r>
              <a:rPr lang="ru-RU" b="1" i="1" dirty="0" err="1"/>
              <a:t>ú</a:t>
            </a:r>
            <a:r>
              <a:rPr lang="ru-RU" i="1" dirty="0" err="1"/>
              <a:t>т</a:t>
            </a:r>
            <a:r>
              <a:rPr lang="ru-RU" i="1" dirty="0"/>
              <a:t>! </a:t>
            </a:r>
          </a:p>
          <a:p>
            <a:pPr marL="0" indent="0">
              <a:buNone/>
            </a:pPr>
            <a:r>
              <a:rPr lang="ru-RU" i="1" dirty="0"/>
              <a:t> 		</a:t>
            </a:r>
            <a:r>
              <a:rPr lang="ru-RU" i="1" dirty="0" err="1"/>
              <a:t>Ск</a:t>
            </a:r>
            <a:r>
              <a:rPr lang="ru-RU" b="1" i="1" dirty="0" err="1"/>
              <a:t>ó</a:t>
            </a:r>
            <a:r>
              <a:rPr lang="ru-RU" i="1" dirty="0" err="1"/>
              <a:t>лько</a:t>
            </a:r>
            <a:r>
              <a:rPr lang="ru-RU" i="1" dirty="0"/>
              <a:t> </a:t>
            </a:r>
            <a:r>
              <a:rPr lang="ru-RU" i="1" dirty="0" err="1"/>
              <a:t>кн</a:t>
            </a:r>
            <a:r>
              <a:rPr lang="ru-RU" b="1" i="1" dirty="0" err="1"/>
              <a:t>ú</a:t>
            </a:r>
            <a:r>
              <a:rPr lang="ru-RU" i="1" dirty="0" err="1"/>
              <a:t>г</a:t>
            </a:r>
            <a:r>
              <a:rPr lang="ru-RU" i="1" dirty="0"/>
              <a:t> у </a:t>
            </a:r>
            <a:r>
              <a:rPr lang="ru-RU" i="1" dirty="0" err="1"/>
              <a:t>негó</a:t>
            </a:r>
            <a:r>
              <a:rPr lang="ru-RU" i="1" dirty="0"/>
              <a:t> в </a:t>
            </a:r>
            <a:r>
              <a:rPr lang="ru-RU" i="1" dirty="0" err="1"/>
              <a:t>коллéкции</a:t>
            </a:r>
            <a:r>
              <a:rPr lang="ru-RU" i="1" dirty="0"/>
              <a:t>!</a:t>
            </a:r>
          </a:p>
          <a:p>
            <a:pPr marL="0" indent="0">
              <a:buNone/>
            </a:pPr>
            <a:r>
              <a:rPr lang="ru-RU" i="1" dirty="0"/>
              <a:t>		</a:t>
            </a:r>
            <a:r>
              <a:rPr lang="ru-RU" i="1" dirty="0" err="1"/>
              <a:t>Гд</a:t>
            </a:r>
            <a:r>
              <a:rPr lang="ru-RU" b="1" i="1" dirty="0" err="1"/>
              <a:t>é</a:t>
            </a:r>
            <a:r>
              <a:rPr lang="ru-RU" b="1" i="1" dirty="0"/>
              <a:t> </a:t>
            </a:r>
            <a:r>
              <a:rPr lang="ru-RU" i="1" dirty="0"/>
              <a:t>он жив</a:t>
            </a:r>
            <a:r>
              <a:rPr lang="ru-RU" b="1" i="1" dirty="0"/>
              <a:t>ё</a:t>
            </a:r>
            <a:r>
              <a:rPr lang="ru-RU" i="1" dirty="0"/>
              <a:t>т!</a:t>
            </a:r>
          </a:p>
          <a:p>
            <a:pPr marL="0" indent="0">
              <a:buNone/>
            </a:pPr>
            <a:r>
              <a:rPr lang="ru-RU" i="1" dirty="0"/>
              <a:t>		</a:t>
            </a:r>
            <a:r>
              <a:rPr lang="ru-RU" i="1" dirty="0" err="1"/>
              <a:t>Чт</a:t>
            </a:r>
            <a:r>
              <a:rPr lang="ru-RU" b="1" i="1" dirty="0" err="1"/>
              <a:t>ó</a:t>
            </a:r>
            <a:r>
              <a:rPr lang="ru-RU" b="1" i="1" dirty="0"/>
              <a:t> </a:t>
            </a:r>
            <a:r>
              <a:rPr lang="ru-RU" i="1" dirty="0"/>
              <a:t>он </a:t>
            </a:r>
            <a:r>
              <a:rPr lang="ru-RU" i="1" dirty="0" err="1"/>
              <a:t>чит</a:t>
            </a:r>
            <a:r>
              <a:rPr lang="ru-RU" b="1" i="1" dirty="0" err="1"/>
              <a:t>á</a:t>
            </a:r>
            <a:r>
              <a:rPr lang="ru-RU" i="1" dirty="0" err="1"/>
              <a:t>ет</a:t>
            </a:r>
            <a:r>
              <a:rPr lang="ru-RU" i="1" dirty="0"/>
              <a:t>! </a:t>
            </a:r>
          </a:p>
          <a:p>
            <a:pPr marL="0" indent="0">
              <a:buNone/>
            </a:pPr>
            <a:r>
              <a:rPr lang="ru-RU" i="1" dirty="0"/>
              <a:t>		</a:t>
            </a:r>
            <a:r>
              <a:rPr lang="ru-RU" i="1" dirty="0" err="1"/>
              <a:t>Ск</a:t>
            </a:r>
            <a:r>
              <a:rPr lang="ru-RU" b="1" i="1" dirty="0" err="1"/>
              <a:t>ó</a:t>
            </a:r>
            <a:r>
              <a:rPr lang="ru-RU" i="1" dirty="0" err="1"/>
              <a:t>лько</a:t>
            </a:r>
            <a:r>
              <a:rPr lang="ru-RU" i="1" dirty="0"/>
              <a:t> </a:t>
            </a:r>
            <a:r>
              <a:rPr lang="ru-RU" i="1" dirty="0" err="1"/>
              <a:t>фр</a:t>
            </a:r>
            <a:r>
              <a:rPr lang="ru-RU" b="1" i="1" dirty="0" err="1"/>
              <a:t>ý</a:t>
            </a:r>
            <a:r>
              <a:rPr lang="ru-RU" i="1" dirty="0" err="1"/>
              <a:t>ктов</a:t>
            </a:r>
            <a:r>
              <a:rPr lang="ru-RU" i="1" dirty="0"/>
              <a:t> на </a:t>
            </a:r>
            <a:r>
              <a:rPr lang="ru-RU" i="1" dirty="0" err="1"/>
              <a:t>столé</a:t>
            </a:r>
            <a:r>
              <a:rPr lang="ru-RU" i="1" dirty="0"/>
              <a:t>! </a:t>
            </a:r>
          </a:p>
          <a:p>
            <a:pPr marL="0" indent="0">
              <a:buNone/>
            </a:pPr>
            <a:r>
              <a:rPr lang="ru-RU" i="1" dirty="0"/>
              <a:t>		</a:t>
            </a:r>
            <a:r>
              <a:rPr lang="ru-RU" i="1" dirty="0" err="1"/>
              <a:t>К</a:t>
            </a:r>
            <a:r>
              <a:rPr lang="ru-RU" b="1" i="1" dirty="0" err="1"/>
              <a:t>á</a:t>
            </a:r>
            <a:r>
              <a:rPr lang="ru-RU" i="1" dirty="0" err="1"/>
              <a:t>к</a:t>
            </a:r>
            <a:r>
              <a:rPr lang="ru-RU" i="1" dirty="0"/>
              <a:t> звучит </a:t>
            </a:r>
            <a:r>
              <a:rPr lang="ru-RU" i="1" dirty="0" err="1"/>
              <a:t>м</a:t>
            </a:r>
            <a:r>
              <a:rPr lang="ru-RU" b="1" i="1" dirty="0" err="1"/>
              <a:t>ý</a:t>
            </a:r>
            <a:r>
              <a:rPr lang="ru-RU" i="1" dirty="0" err="1"/>
              <a:t>зыка</a:t>
            </a:r>
            <a:r>
              <a:rPr lang="ru-RU" i="1" dirty="0"/>
              <a:t>! </a:t>
            </a:r>
          </a:p>
          <a:p>
            <a:pPr marL="0" indent="0">
              <a:buNone/>
            </a:pPr>
            <a:r>
              <a:rPr lang="ru-RU" i="1" dirty="0"/>
              <a:t>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414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42EA55-8611-4FEA-91BC-9DFC6CE22B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40904"/>
            <a:ext cx="9601200" cy="4926496"/>
          </a:xfrm>
        </p:spPr>
        <p:txBody>
          <a:bodyPr/>
          <a:lstStyle/>
          <a:p>
            <a:r>
              <a:rPr lang="ru-RU" dirty="0"/>
              <a:t>ИК-5 может оформлять предложение, состоящее из одного слова. В этом случае внутри одного слова восходящий тон приходится на первый слог, а нисходящий на ударный</a:t>
            </a:r>
          </a:p>
          <a:p>
            <a:pPr marL="0" indent="0">
              <a:buNone/>
            </a:pPr>
            <a:r>
              <a:rPr lang="ru-RU" dirty="0"/>
              <a:t>Пример:  </a:t>
            </a:r>
            <a:r>
              <a:rPr lang="ru-RU" i="1" dirty="0" err="1"/>
              <a:t>В</a:t>
            </a:r>
            <a:r>
              <a:rPr lang="ru-RU" b="1" i="1" dirty="0" err="1"/>
              <a:t>е</a:t>
            </a:r>
            <a:r>
              <a:rPr lang="ru-RU" i="1" dirty="0" err="1"/>
              <a:t>ликол</a:t>
            </a:r>
            <a:r>
              <a:rPr lang="en-US" b="1" i="1" dirty="0"/>
              <a:t>é</a:t>
            </a:r>
            <a:r>
              <a:rPr lang="ru-RU" i="1" dirty="0" err="1"/>
              <a:t>пно</a:t>
            </a:r>
            <a:r>
              <a:rPr lang="ru-RU" i="1" dirty="0"/>
              <a:t>! </a:t>
            </a:r>
          </a:p>
          <a:p>
            <a:pPr marL="0" indent="0">
              <a:buNone/>
            </a:pPr>
            <a:r>
              <a:rPr lang="ru-RU" i="1" dirty="0"/>
              <a:t>	Пр</a:t>
            </a:r>
            <a:r>
              <a:rPr lang="ru-RU" b="1" i="1" dirty="0"/>
              <a:t>е</a:t>
            </a:r>
            <a:r>
              <a:rPr lang="ru-RU" i="1" dirty="0"/>
              <a:t>кр</a:t>
            </a:r>
            <a:r>
              <a:rPr lang="ru-RU" b="1" dirty="0"/>
              <a:t>а</a:t>
            </a:r>
            <a:r>
              <a:rPr lang="ru-RU" i="1" dirty="0"/>
              <a:t>сно!</a:t>
            </a:r>
          </a:p>
          <a:p>
            <a:r>
              <a:rPr lang="ru-RU" dirty="0"/>
              <a:t>Если первый слог ударный, то ИК-5 реализуется на одном гласном, причем при отсутствии подчеркнутого удлинения гласного ровная часть отсутствует. </a:t>
            </a:r>
          </a:p>
          <a:p>
            <a:pPr marL="0" indent="0">
              <a:buNone/>
            </a:pPr>
            <a:r>
              <a:rPr lang="ru-RU" i="1" dirty="0"/>
              <a:t>Пример:</a:t>
            </a:r>
            <a:r>
              <a:rPr lang="ru-RU" b="1" i="1" dirty="0"/>
              <a:t> У-у</a:t>
            </a:r>
            <a:r>
              <a:rPr lang="ru-RU" i="1" dirty="0"/>
              <a:t>мница! </a:t>
            </a:r>
          </a:p>
          <a:p>
            <a:pPr marL="0" indent="0">
              <a:buNone/>
            </a:pPr>
            <a:r>
              <a:rPr lang="ru-RU" i="1" dirty="0"/>
              <a:t>	</a:t>
            </a:r>
            <a:r>
              <a:rPr lang="ru-RU" b="1" i="1" dirty="0" err="1"/>
              <a:t>Здо-о</a:t>
            </a:r>
            <a:r>
              <a:rPr lang="ru-RU" i="1" dirty="0" err="1"/>
              <a:t>рово</a:t>
            </a:r>
            <a:r>
              <a:rPr lang="ru-RU" i="1" dirty="0"/>
              <a:t>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684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4103A-1FBD-497C-B151-543297AFF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060174"/>
            <a:ext cx="9601200" cy="4121426"/>
          </a:xfrm>
        </p:spPr>
        <p:txBody>
          <a:bodyPr/>
          <a:lstStyle/>
          <a:p>
            <a:r>
              <a:rPr lang="ru-RU" dirty="0"/>
              <a:t>ИК-5 наиболее ярко проявляется при выражении качественной и количественной оценки в предложениях с местоименными словами: </a:t>
            </a:r>
            <a:r>
              <a:rPr lang="ru-RU" i="1" dirty="0"/>
              <a:t>как, какой, сколько</a:t>
            </a:r>
            <a:r>
              <a:rPr lang="ru-RU" dirty="0"/>
              <a:t>, например: </a:t>
            </a:r>
          </a:p>
          <a:p>
            <a:pPr marL="0" indent="0">
              <a:buNone/>
            </a:pPr>
            <a:r>
              <a:rPr lang="ru-RU" i="1" dirty="0"/>
              <a:t>Пример: К</a:t>
            </a:r>
            <a:r>
              <a:rPr lang="en-US" b="1" i="1" dirty="0"/>
              <a:t>á</a:t>
            </a:r>
            <a:r>
              <a:rPr lang="ru-RU" i="1" dirty="0"/>
              <a:t>к хорош</a:t>
            </a:r>
            <a:r>
              <a:rPr lang="en-US" b="1" i="1" dirty="0"/>
              <a:t>ó</a:t>
            </a:r>
            <a:r>
              <a:rPr lang="en-US" i="1" dirty="0"/>
              <a:t>! </a:t>
            </a:r>
            <a:endParaRPr lang="en-US" dirty="0"/>
          </a:p>
          <a:p>
            <a:pPr marL="0" indent="0">
              <a:buNone/>
            </a:pPr>
            <a:r>
              <a:rPr lang="ru-RU" i="1" dirty="0"/>
              <a:t>	К</a:t>
            </a:r>
            <a:r>
              <a:rPr lang="ru-RU" b="1" i="1" dirty="0"/>
              <a:t>а</a:t>
            </a:r>
            <a:r>
              <a:rPr lang="ru-RU" i="1" dirty="0"/>
              <a:t>к </a:t>
            </a:r>
            <a:r>
              <a:rPr lang="ru-RU" i="1" dirty="0" err="1"/>
              <a:t>пл</a:t>
            </a:r>
            <a:r>
              <a:rPr lang="en-US" b="1" i="1" dirty="0"/>
              <a:t>ó</a:t>
            </a:r>
            <a:r>
              <a:rPr lang="ru-RU" i="1" dirty="0"/>
              <a:t>хо!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К</a:t>
            </a:r>
            <a:r>
              <a:rPr lang="ru-RU" b="1" i="1" dirty="0"/>
              <a:t>а</a:t>
            </a:r>
            <a:r>
              <a:rPr lang="ru-RU" i="1" dirty="0"/>
              <a:t>к </a:t>
            </a:r>
            <a:r>
              <a:rPr lang="ru-RU" i="1" dirty="0" err="1"/>
              <a:t>мн</a:t>
            </a:r>
            <a:r>
              <a:rPr lang="en-US" b="1" i="1" dirty="0"/>
              <a:t>ó</a:t>
            </a:r>
            <a:r>
              <a:rPr lang="ru-RU" i="1" dirty="0" err="1"/>
              <a:t>го</a:t>
            </a:r>
            <a:r>
              <a:rPr lang="ru-RU" i="1" dirty="0"/>
              <a:t>!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К</a:t>
            </a:r>
            <a:r>
              <a:rPr lang="ru-RU" b="1" i="1" dirty="0"/>
              <a:t>а</a:t>
            </a:r>
            <a:r>
              <a:rPr lang="ru-RU" i="1" dirty="0"/>
              <a:t>к м</a:t>
            </a:r>
            <a:r>
              <a:rPr lang="en-US" b="1" i="1" dirty="0"/>
              <a:t>á</a:t>
            </a:r>
            <a:r>
              <a:rPr lang="ru-RU" i="1" dirty="0" err="1"/>
              <a:t>ло</a:t>
            </a:r>
            <a:r>
              <a:rPr lang="ru-RU" i="1" dirty="0"/>
              <a:t>!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Как</a:t>
            </a:r>
            <a:r>
              <a:rPr lang="ru-RU" b="1" i="1" dirty="0"/>
              <a:t>о</a:t>
            </a:r>
            <a:r>
              <a:rPr lang="ru-RU" i="1" dirty="0"/>
              <a:t>й </a:t>
            </a:r>
            <a:r>
              <a:rPr lang="ru-RU" i="1" dirty="0" err="1"/>
              <a:t>сег</a:t>
            </a:r>
            <a:r>
              <a:rPr lang="en-US" i="1" dirty="0"/>
              <a:t>ó</a:t>
            </a:r>
            <a:r>
              <a:rPr lang="ru-RU" i="1" dirty="0"/>
              <a:t>дня д</a:t>
            </a:r>
            <a:r>
              <a:rPr lang="ru-RU" b="1" i="1" dirty="0"/>
              <a:t>е</a:t>
            </a:r>
            <a:r>
              <a:rPr lang="ru-RU" i="1" dirty="0"/>
              <a:t>нь!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Ск</a:t>
            </a:r>
            <a:r>
              <a:rPr lang="ru-RU" b="1" i="1" dirty="0"/>
              <a:t>о</a:t>
            </a:r>
            <a:r>
              <a:rPr lang="ru-RU" i="1" dirty="0"/>
              <a:t>лько он раб</a:t>
            </a:r>
            <a:r>
              <a:rPr lang="en-US" b="1" i="1" dirty="0"/>
              <a:t>ó</a:t>
            </a:r>
            <a:r>
              <a:rPr lang="ru-RU" i="1" dirty="0"/>
              <a:t>тает!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388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9A6DE3-1E0D-430B-ADA0-7496080E2B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01148"/>
            <a:ext cx="9601200" cy="4966252"/>
          </a:xfrm>
        </p:spPr>
        <p:txBody>
          <a:bodyPr/>
          <a:lstStyle/>
          <a:p>
            <a:r>
              <a:rPr lang="ru-RU" dirty="0"/>
              <a:t>ИК-5 может употребляться и в предложениях без местоименных слов, например: </a:t>
            </a:r>
          </a:p>
          <a:p>
            <a:pPr marL="0" indent="0">
              <a:buNone/>
            </a:pPr>
            <a:r>
              <a:rPr lang="ru-RU" i="1" dirty="0"/>
              <a:t>	Пример: Это </a:t>
            </a:r>
            <a:r>
              <a:rPr lang="en-US" b="1" i="1" dirty="0"/>
              <a:t>ó</a:t>
            </a:r>
            <a:r>
              <a:rPr lang="ru-RU" i="1" dirty="0" err="1"/>
              <a:t>чень</a:t>
            </a:r>
            <a:r>
              <a:rPr lang="ru-RU" i="1" dirty="0"/>
              <a:t> </a:t>
            </a:r>
            <a:r>
              <a:rPr lang="ru-RU" i="1" dirty="0" err="1"/>
              <a:t>крас</a:t>
            </a:r>
            <a:r>
              <a:rPr lang="en-US" b="1" i="1" dirty="0"/>
              <a:t>ú</a:t>
            </a:r>
            <a:r>
              <a:rPr lang="ru-RU" i="1" dirty="0"/>
              <a:t>вый г</a:t>
            </a:r>
            <a:r>
              <a:rPr lang="en-US" i="1" dirty="0"/>
              <a:t>ó</a:t>
            </a:r>
            <a:r>
              <a:rPr lang="ru-RU" i="1" dirty="0"/>
              <a:t>род!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Это </a:t>
            </a:r>
            <a:r>
              <a:rPr lang="ru-RU" i="1" dirty="0" err="1"/>
              <a:t>стр</a:t>
            </a:r>
            <a:r>
              <a:rPr lang="en-US" b="1" i="1" dirty="0"/>
              <a:t>á</a:t>
            </a:r>
            <a:r>
              <a:rPr lang="ru-RU" i="1" dirty="0" err="1"/>
              <a:t>шно</a:t>
            </a:r>
            <a:r>
              <a:rPr lang="ru-RU" i="1" dirty="0"/>
              <a:t> д</a:t>
            </a:r>
            <a:r>
              <a:rPr lang="en-US" b="1" i="1" dirty="0"/>
              <a:t>ó</a:t>
            </a:r>
            <a:r>
              <a:rPr lang="ru-RU" i="1" dirty="0" err="1"/>
              <a:t>рого</a:t>
            </a:r>
            <a:r>
              <a:rPr lang="ru-RU" i="1" dirty="0"/>
              <a:t>! 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	</a:t>
            </a:r>
            <a:r>
              <a:rPr lang="ru-RU" i="1" dirty="0" err="1"/>
              <a:t>Весьм</a:t>
            </a:r>
            <a:r>
              <a:rPr lang="en-US" b="1" i="1" dirty="0"/>
              <a:t>á</a:t>
            </a:r>
            <a:r>
              <a:rPr lang="en-US" i="1" dirty="0"/>
              <a:t> </a:t>
            </a:r>
            <a:r>
              <a:rPr lang="ru-RU" i="1" dirty="0" err="1"/>
              <a:t>похв</a:t>
            </a:r>
            <a:r>
              <a:rPr lang="en-US" b="1" i="1" dirty="0"/>
              <a:t>á</a:t>
            </a:r>
            <a:r>
              <a:rPr lang="ru-RU" i="1" dirty="0" err="1"/>
              <a:t>льно</a:t>
            </a:r>
            <a:r>
              <a:rPr lang="ru-RU" i="1" dirty="0"/>
              <a:t>! </a:t>
            </a:r>
          </a:p>
          <a:p>
            <a:r>
              <a:rPr lang="ru-RU" dirty="0"/>
              <a:t>ИК-5 усиливает оценку, сравним: </a:t>
            </a:r>
          </a:p>
          <a:p>
            <a:pPr marL="0" indent="0">
              <a:buNone/>
            </a:pPr>
            <a:r>
              <a:rPr lang="ru-RU" dirty="0"/>
              <a:t>		ИК-1: </a:t>
            </a:r>
            <a:r>
              <a:rPr lang="ru-RU" i="1" dirty="0"/>
              <a:t>Я не был там пять </a:t>
            </a:r>
            <a:r>
              <a:rPr lang="ru-RU" i="1" dirty="0" err="1"/>
              <a:t>л</a:t>
            </a:r>
            <a:r>
              <a:rPr lang="ru-RU" b="1" i="1" dirty="0" err="1"/>
              <a:t>é</a:t>
            </a:r>
            <a:r>
              <a:rPr lang="ru-RU" i="1" dirty="0" err="1"/>
              <a:t>т</a:t>
            </a:r>
            <a:r>
              <a:rPr lang="ru-RU" i="1" dirty="0"/>
              <a:t>. </a:t>
            </a:r>
            <a:r>
              <a:rPr lang="ru-RU" dirty="0"/>
              <a:t>(констатация факта) </a:t>
            </a:r>
          </a:p>
          <a:p>
            <a:pPr marL="0" indent="0">
              <a:buNone/>
            </a:pPr>
            <a:r>
              <a:rPr lang="ru-RU" dirty="0"/>
              <a:t>		ИК-5: </a:t>
            </a:r>
            <a:r>
              <a:rPr lang="ru-RU" i="1" dirty="0"/>
              <a:t>Я не был там п</a:t>
            </a:r>
            <a:r>
              <a:rPr lang="ru-RU" b="1" i="1" dirty="0"/>
              <a:t>я</a:t>
            </a:r>
            <a:r>
              <a:rPr lang="ru-RU" i="1" dirty="0"/>
              <a:t>ть л</a:t>
            </a:r>
            <a:r>
              <a:rPr lang="ru-RU" b="1" i="1" dirty="0"/>
              <a:t>е</a:t>
            </a:r>
            <a:r>
              <a:rPr lang="ru-RU" i="1" dirty="0"/>
              <a:t>т</a:t>
            </a:r>
            <a:r>
              <a:rPr lang="ru-RU" b="1" i="1" dirty="0"/>
              <a:t>! </a:t>
            </a:r>
            <a:r>
              <a:rPr lang="ru-RU" dirty="0"/>
              <a:t>(т.е. так долго!) </a:t>
            </a:r>
          </a:p>
          <a:p>
            <a:r>
              <a:rPr lang="ru-RU" dirty="0"/>
              <a:t>С помощью ИК-5 можно различать в предложении вопрос (ИК-2) и оценку (ИК-5)</a:t>
            </a:r>
          </a:p>
          <a:p>
            <a:pPr marL="0" indent="0">
              <a:buNone/>
            </a:pPr>
            <a:r>
              <a:rPr lang="ru-RU" dirty="0"/>
              <a:t>Пример: Как</a:t>
            </a:r>
            <a:r>
              <a:rPr lang="ru-RU" b="1" dirty="0"/>
              <a:t>а</a:t>
            </a:r>
            <a:r>
              <a:rPr lang="ru-RU" dirty="0"/>
              <a:t>я сегодня погода? (ИК-2 – вопрос)</a:t>
            </a:r>
          </a:p>
          <a:p>
            <a:pPr marL="0" indent="0">
              <a:buNone/>
            </a:pPr>
            <a:r>
              <a:rPr lang="ru-RU" dirty="0"/>
              <a:t>	Как</a:t>
            </a:r>
            <a:r>
              <a:rPr lang="ru-RU" b="1" dirty="0"/>
              <a:t>а</a:t>
            </a:r>
            <a:r>
              <a:rPr lang="ru-RU" dirty="0"/>
              <a:t>я сегодня по</a:t>
            </a:r>
            <a:r>
              <a:rPr lang="ru-RU" b="1" dirty="0"/>
              <a:t>го</a:t>
            </a:r>
            <a:r>
              <a:rPr lang="ru-RU" dirty="0"/>
              <a:t>да! (ИК-5 – оценка)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37988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875</TotalTime>
  <Words>774</Words>
  <Application>Microsoft Office PowerPoint</Application>
  <PresentationFormat>Widescreen</PresentationFormat>
  <Paragraphs>84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Franklin Gothic Book</vt:lpstr>
      <vt:lpstr>Crop</vt:lpstr>
      <vt:lpstr>Фонетика II</vt:lpstr>
      <vt:lpstr>ИК 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Фонетика II</dc:title>
  <dc:creator>asus</dc:creator>
  <cp:lastModifiedBy>asus</cp:lastModifiedBy>
  <cp:revision>172</cp:revision>
  <dcterms:created xsi:type="dcterms:W3CDTF">2020-03-24T12:01:02Z</dcterms:created>
  <dcterms:modified xsi:type="dcterms:W3CDTF">2020-05-04T16:43:40Z</dcterms:modified>
</cp:coreProperties>
</file>