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AİLE HUKUKU -2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EVLİLİĞİN KURULMASI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943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30" name="Picture 6" descr="C:\Users\Lenovo-PC\AppData\Local\Microsoft\Windows\INetCache\IE\TKESACDB\250px-Bride_and_groom_signing_the_boo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33" y="1857364"/>
            <a:ext cx="3896619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1032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 kavramı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Tam ve sürekli hayta ortaklığı yaratmak amacıyla cinsiyetleri ayrı iki kişinin hukuken makbul ve geçerli şekilde birleşmesidir.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651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Evlenmenin 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Evlenmenin Maddi Şartları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 a) Evlenme ehliyeti        b) Evlenme engelleri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Evlenmenin Şekli Şartları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0586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Evlenmenin maddi 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Evlenme ehliyeti </a:t>
            </a:r>
          </a:p>
          <a:p>
            <a:pPr marL="114300" indent="0">
              <a:buNone/>
            </a:pPr>
            <a:r>
              <a:rPr lang="tr-TR" dirty="0" smtClean="0"/>
              <a:t>1)  Ayırt etme gücü </a:t>
            </a:r>
          </a:p>
          <a:p>
            <a:pPr marL="114300" indent="0">
              <a:buNone/>
            </a:pPr>
            <a:r>
              <a:rPr lang="tr-TR" dirty="0" smtClean="0"/>
              <a:t>2)  Evlenme yaşı    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  Olağan evlenme yaşı 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Olağanüstü evlenme yaşı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a) 16 yaşını doldurmuş olmalı </a:t>
            </a:r>
          </a:p>
          <a:p>
            <a:pPr marL="114300" indent="0">
              <a:buNone/>
            </a:pPr>
            <a:r>
              <a:rPr lang="tr-TR" dirty="0" smtClean="0"/>
              <a:t>    b) Olağanüstü durum ya da pek önemli  nedenin bulunması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c)  Karar vermeden önce anan baba / vasinin dinlenmesi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 d) Hakim kararıyla izin verilmesi    </a:t>
            </a:r>
          </a:p>
          <a:p>
            <a:pPr marL="114300" indent="0">
              <a:buNone/>
            </a:pPr>
            <a:r>
              <a:rPr lang="tr-TR" dirty="0" smtClean="0"/>
              <a:t>3) Yasal temsilcinin izni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55558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Evlenme engelleri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1. Kesin evlenme engelleri </a:t>
            </a:r>
          </a:p>
          <a:p>
            <a:r>
              <a:rPr lang="tr-TR" dirty="0" smtClean="0"/>
              <a:t>Hısımlık </a:t>
            </a:r>
          </a:p>
          <a:p>
            <a:pPr marL="114300" indent="0">
              <a:buNone/>
            </a:pPr>
            <a:r>
              <a:rPr lang="tr-TR" dirty="0"/>
              <a:t>	</a:t>
            </a:r>
            <a:r>
              <a:rPr lang="tr-TR" dirty="0" smtClean="0"/>
              <a:t>a) Kan hısımlığı </a:t>
            </a:r>
          </a:p>
          <a:p>
            <a:pPr marL="114300" indent="0">
              <a:buNone/>
            </a:pPr>
            <a:r>
              <a:rPr lang="tr-TR" dirty="0"/>
              <a:t>	</a:t>
            </a:r>
            <a:r>
              <a:rPr lang="tr-TR" dirty="0" smtClean="0"/>
              <a:t>b) Kayın hısımlığı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c)  Evlatlık ilişkisi </a:t>
            </a:r>
          </a:p>
          <a:p>
            <a:r>
              <a:rPr lang="tr-TR" dirty="0" smtClean="0"/>
              <a:t>Önceki evlilik</a:t>
            </a:r>
          </a:p>
          <a:p>
            <a:r>
              <a:rPr lang="tr-TR" dirty="0" smtClean="0"/>
              <a:t>Akıl hastalığı </a:t>
            </a:r>
          </a:p>
          <a:p>
            <a:pPr marL="114300" indent="0">
              <a:buNone/>
            </a:pPr>
            <a:r>
              <a:rPr lang="tr-TR" dirty="0" smtClean="0"/>
              <a:t>2. Kesin olmayan evlenme engelleri </a:t>
            </a:r>
          </a:p>
          <a:p>
            <a:r>
              <a:rPr lang="tr-TR" dirty="0" smtClean="0"/>
              <a:t>Bekleme süresi </a:t>
            </a:r>
          </a:p>
          <a:p>
            <a:r>
              <a:rPr lang="tr-TR" dirty="0" smtClean="0"/>
              <a:t>Bulaşıcı hastalık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82719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Evlenmenin şekli 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Evlenme başvurusunda bulunma</a:t>
            </a:r>
          </a:p>
          <a:p>
            <a:r>
              <a:rPr lang="tr-TR" dirty="0" smtClean="0"/>
              <a:t>2) Başvurunun  incelenmesi</a:t>
            </a:r>
          </a:p>
          <a:p>
            <a:r>
              <a:rPr lang="tr-TR" dirty="0" smtClean="0"/>
              <a:t>3) Evlenme izin belgesi</a:t>
            </a:r>
          </a:p>
          <a:p>
            <a:r>
              <a:rPr lang="tr-TR" dirty="0" smtClean="0"/>
              <a:t>4) Evlenmeye itiraz </a:t>
            </a:r>
          </a:p>
          <a:p>
            <a:r>
              <a:rPr lang="tr-TR" dirty="0" smtClean="0"/>
              <a:t>5) Başvurunun  reddine itiraz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1478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 sırasındaki işlemler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Törenin asli şartları : </a:t>
            </a:r>
          </a:p>
          <a:p>
            <a:r>
              <a:rPr lang="tr-TR" dirty="0" smtClean="0"/>
              <a:t>Nişanlıların evlenme iradelerini açıklaması</a:t>
            </a:r>
          </a:p>
          <a:p>
            <a:r>
              <a:rPr lang="tr-TR" dirty="0" smtClean="0"/>
              <a:t>Açıklamanın yetkili memur önünde yapılması </a:t>
            </a:r>
          </a:p>
          <a:p>
            <a:pPr marL="114300" indent="0">
              <a:buNone/>
            </a:pPr>
            <a:r>
              <a:rPr lang="tr-TR" dirty="0" smtClean="0"/>
              <a:t>( 2 Aralık 2017 de Müftülüklere yetki veren Yönetmelik yayımlandı)  </a:t>
            </a:r>
          </a:p>
          <a:p>
            <a:endParaRPr lang="tr-TR" dirty="0" smtClean="0"/>
          </a:p>
          <a:p>
            <a:r>
              <a:rPr lang="tr-TR" b="1" dirty="0" smtClean="0"/>
              <a:t> Törenin tali şartları </a:t>
            </a:r>
          </a:p>
          <a:p>
            <a:r>
              <a:rPr lang="tr-TR" dirty="0"/>
              <a:t> </a:t>
            </a:r>
            <a:r>
              <a:rPr lang="tr-TR" dirty="0" smtClean="0"/>
              <a:t>Evlenmenin kanunun  belirttiği yerde yapılması</a:t>
            </a:r>
          </a:p>
          <a:p>
            <a:r>
              <a:rPr lang="tr-TR" dirty="0" smtClean="0"/>
              <a:t>Tanıkların katılması </a:t>
            </a:r>
          </a:p>
          <a:p>
            <a:r>
              <a:rPr lang="tr-TR" dirty="0" smtClean="0"/>
              <a:t>Evlenmenin açık olarak yapılması </a:t>
            </a:r>
          </a:p>
          <a:p>
            <a:r>
              <a:rPr lang="tr-TR" dirty="0" smtClean="0"/>
              <a:t>Evlenmenin sözlü yapılması </a:t>
            </a:r>
          </a:p>
          <a:p>
            <a:endParaRPr lang="tr-TR" dirty="0"/>
          </a:p>
          <a:p>
            <a:endParaRPr lang="tr-TR" dirty="0" smtClean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93404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Şartlara uyulmazsa ne olur?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Asli şartlara uyulmazsa ?</a:t>
            </a:r>
          </a:p>
          <a:p>
            <a:r>
              <a:rPr lang="tr-TR" dirty="0" smtClean="0"/>
              <a:t>Tali şartlara uyulmazsa 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8180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Evlenmeden sonraki işlemler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cüzdanı verilmesi </a:t>
            </a:r>
          </a:p>
          <a:p>
            <a:r>
              <a:rPr lang="tr-TR" dirty="0" smtClean="0"/>
              <a:t>Nüfus idaresine bildirilmesi</a:t>
            </a:r>
          </a:p>
          <a:p>
            <a:r>
              <a:rPr lang="tr-TR" dirty="0" smtClean="0"/>
              <a:t>Aile kütüğüne tescil edilmesi </a:t>
            </a:r>
          </a:p>
          <a:p>
            <a:r>
              <a:rPr lang="tr-TR" dirty="0" smtClean="0"/>
              <a:t>Savcılığa bildirilmesi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5105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Kaynaklar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Turgut </a:t>
            </a:r>
            <a:r>
              <a:rPr lang="tr-TR" dirty="0" err="1" smtClean="0"/>
              <a:t>Akıntürk</a:t>
            </a:r>
            <a:r>
              <a:rPr lang="tr-TR" dirty="0" smtClean="0"/>
              <a:t> Aile Hukuku, Seçkin Yay. </a:t>
            </a:r>
          </a:p>
          <a:p>
            <a:pPr>
              <a:buNone/>
            </a:pPr>
            <a:r>
              <a:rPr lang="tr-TR" dirty="0" smtClean="0"/>
              <a:t>Çocuk Hakları Sözleşmesi 14. Genel Yorum </a:t>
            </a:r>
          </a:p>
          <a:p>
            <a:pPr>
              <a:buNone/>
            </a:pP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McEwan</a:t>
            </a:r>
            <a:r>
              <a:rPr lang="tr-TR" dirty="0" smtClean="0"/>
              <a:t>, Çocuk Yasası </a:t>
            </a:r>
          </a:p>
          <a:p>
            <a:pPr>
              <a:buNone/>
            </a:pPr>
            <a:r>
              <a:rPr lang="tr-TR" dirty="0" smtClean="0"/>
              <a:t>Örnek Sosyal İnceleme Raporları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Nişanlanma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Hukuki   niteliği : </a:t>
            </a:r>
          </a:p>
          <a:p>
            <a:pPr marL="114300" indent="0">
              <a:buNone/>
            </a:pPr>
            <a:r>
              <a:rPr lang="tr-TR" dirty="0" smtClean="0"/>
              <a:t>İleride birbiri ile evlenmek isteyen  ayrı cinsten iki kişinin niyetlerini birbirlerine açıklamalarıdır. </a:t>
            </a:r>
          </a:p>
          <a:p>
            <a:pPr marL="114300" indent="0">
              <a:buNone/>
            </a:pPr>
            <a:r>
              <a:rPr lang="tr-TR" dirty="0" smtClean="0"/>
              <a:t>Nişanlanma evliliğin ön şartıdır.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- Ön sözleşme  görüşü</a:t>
            </a:r>
          </a:p>
          <a:p>
            <a:pPr>
              <a:buFontTx/>
              <a:buChar char="-"/>
            </a:pPr>
            <a:r>
              <a:rPr lang="tr-TR" dirty="0" smtClean="0"/>
              <a:t>Bağımsız sözleşme görüşü </a:t>
            </a:r>
          </a:p>
          <a:p>
            <a:pPr>
              <a:buFontTx/>
              <a:buChar char="-"/>
            </a:pPr>
            <a:r>
              <a:rPr lang="tr-TR" dirty="0" smtClean="0"/>
              <a:t>Karar görüşü  </a:t>
            </a:r>
            <a:endParaRPr lang="tr-TR" dirty="0"/>
          </a:p>
        </p:txBody>
      </p:sp>
      <p:pic>
        <p:nvPicPr>
          <p:cNvPr id="4" name="Picture 4" descr="C:\Users\Lenovo-PC\AppData\Local\Microsoft\Windows\INetCache\IE\JXLLFP35\Wedding_ring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929066"/>
            <a:ext cx="190500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8816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Nişanlanmanın 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Nişanlanma Ehliyeti  :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  a) İki ayrı cinsten olma </a:t>
            </a:r>
          </a:p>
          <a:p>
            <a:pPr marL="114300" indent="0">
              <a:buNone/>
            </a:pPr>
            <a:r>
              <a:rPr lang="tr-TR" dirty="0" smtClean="0"/>
              <a:t>     b) Sözleşme yapabilme yeteneğine sahip olma 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endParaRPr lang="tr-TR" dirty="0" smtClean="0"/>
          </a:p>
          <a:p>
            <a:r>
              <a:rPr lang="tr-TR" dirty="0" smtClean="0"/>
              <a:t>Tam ehliyetliler   Sınırlı ehliyetliler  Sınırlı ehliyetsizler 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Nişanlanma İradesi </a:t>
            </a:r>
          </a:p>
          <a:p>
            <a:r>
              <a:rPr lang="tr-TR" dirty="0" smtClean="0"/>
              <a:t>Nişanlanma Engelleri </a:t>
            </a:r>
            <a:endParaRPr lang="tr-TR" dirty="0"/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1475656" y="299695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2987824" y="299695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3563888" y="2996952"/>
            <a:ext cx="9144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9148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Sınırlı ehliyetsizler ,için kanuni temsilcinin izni ya da icazeti geçerlidir. </a:t>
            </a:r>
          </a:p>
          <a:p>
            <a:r>
              <a:rPr lang="tr-TR" dirty="0" smtClean="0"/>
              <a:t>Sadece ana ya da babanın  izin vermesi yeterli değildir. </a:t>
            </a:r>
          </a:p>
          <a:p>
            <a:r>
              <a:rPr lang="tr-TR" dirty="0" smtClean="0"/>
              <a:t>Ana babanın haklı neden olmadan izin vermemesi durumunda mahkemeye başvurabilir. </a:t>
            </a:r>
          </a:p>
          <a:p>
            <a:r>
              <a:rPr lang="tr-TR" dirty="0" smtClean="0"/>
              <a:t>Nişan şekle tabi değildir. </a:t>
            </a:r>
          </a:p>
          <a:p>
            <a:r>
              <a:rPr lang="tr-TR" dirty="0" smtClean="0"/>
              <a:t>Temsil yoluyla yapılamaz.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4891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Nişanlanmanın Hükümsüzlüğü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Butlan Halleri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- Tam ehliyetsizlik </a:t>
            </a:r>
          </a:p>
          <a:p>
            <a:pPr>
              <a:buFontTx/>
              <a:buChar char="-"/>
            </a:pPr>
            <a:r>
              <a:rPr lang="tr-TR" dirty="0" smtClean="0"/>
              <a:t>Hukuka ahlaka aykırılık </a:t>
            </a:r>
          </a:p>
          <a:p>
            <a:pPr>
              <a:buFontTx/>
              <a:buChar char="-"/>
            </a:pPr>
            <a:r>
              <a:rPr lang="tr-TR" dirty="0" smtClean="0"/>
              <a:t>Kişilik haklarına aykırılık </a:t>
            </a:r>
          </a:p>
          <a:p>
            <a:pPr marL="114300" indent="0">
              <a:buNone/>
            </a:pPr>
            <a:endParaRPr lang="tr-TR" dirty="0" smtClean="0"/>
          </a:p>
          <a:p>
            <a:r>
              <a:rPr lang="tr-TR" dirty="0" smtClean="0"/>
              <a:t>İ</a:t>
            </a:r>
            <a:r>
              <a:rPr lang="tr-TR" b="1" dirty="0" smtClean="0"/>
              <a:t>rade bozukluğu halleri </a:t>
            </a:r>
          </a:p>
          <a:p>
            <a:r>
              <a:rPr lang="tr-TR" dirty="0" smtClean="0"/>
              <a:t>Yanılma </a:t>
            </a:r>
          </a:p>
          <a:p>
            <a:r>
              <a:rPr lang="tr-TR" dirty="0" smtClean="0"/>
              <a:t>Aldatma </a:t>
            </a:r>
          </a:p>
          <a:p>
            <a:r>
              <a:rPr lang="tr-TR" dirty="0" smtClean="0"/>
              <a:t>Tehdit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6272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Nişanlanmadan Doğan yükümler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Evlenme  Yükümü :</a:t>
            </a:r>
          </a:p>
          <a:p>
            <a:pPr marL="114300" indent="0">
              <a:buNone/>
            </a:pPr>
            <a:r>
              <a:rPr lang="tr-TR" dirty="0" smtClean="0"/>
              <a:t>Nişanlanma evlenmeye zorlama hakkı  vermez (TMK119) </a:t>
            </a:r>
          </a:p>
          <a:p>
            <a:pPr marL="114300" indent="0">
              <a:buNone/>
            </a:pPr>
            <a:r>
              <a:rPr lang="tr-TR" dirty="0" smtClean="0"/>
              <a:t>Cayma tazminatı istenemez  </a:t>
            </a:r>
          </a:p>
          <a:p>
            <a:r>
              <a:rPr lang="tr-TR" dirty="0" smtClean="0"/>
              <a:t>Sadakat Yükümü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4934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Nişanlanmadan doğan Haklar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Tanıklıktan kaçınma hakkı </a:t>
            </a:r>
          </a:p>
          <a:p>
            <a:r>
              <a:rPr lang="tr-TR" dirty="0" smtClean="0"/>
              <a:t>Hakimlikten kaçınma hakkı </a:t>
            </a:r>
          </a:p>
          <a:p>
            <a:r>
              <a:rPr lang="tr-TR" dirty="0" smtClean="0"/>
              <a:t>Haksız fiil failinden maddi ve manevi tazminat isteme hakkı </a:t>
            </a:r>
          </a:p>
          <a:p>
            <a:r>
              <a:rPr lang="tr-TR" dirty="0" smtClean="0"/>
              <a:t>Mal rejimi sözleşmesi yapma hakkı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5839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Nişanlılığın Sona Ermesi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Evlenme</a:t>
            </a:r>
          </a:p>
          <a:p>
            <a:r>
              <a:rPr lang="tr-TR" dirty="0" smtClean="0"/>
              <a:t>Ölüm veya gaiplik </a:t>
            </a:r>
          </a:p>
          <a:p>
            <a:r>
              <a:rPr lang="tr-TR" dirty="0" smtClean="0"/>
              <a:t>Çifte nişanlanma</a:t>
            </a:r>
          </a:p>
          <a:p>
            <a:r>
              <a:rPr lang="tr-TR" dirty="0" smtClean="0"/>
              <a:t>Bozucu şartın gerçekleşmesi</a:t>
            </a:r>
          </a:p>
          <a:p>
            <a:r>
              <a:rPr lang="tr-TR" dirty="0" smtClean="0"/>
              <a:t>Kesin evlenme engelinin sonradan ortaya çıkması </a:t>
            </a:r>
          </a:p>
          <a:p>
            <a:r>
              <a:rPr lang="tr-TR" dirty="0" smtClean="0"/>
              <a:t>İmkansızlık ( Cinsiyet değiştirme ) </a:t>
            </a:r>
          </a:p>
          <a:p>
            <a:r>
              <a:rPr lang="tr-TR" dirty="0" smtClean="0"/>
              <a:t>Anlaşma </a:t>
            </a:r>
          </a:p>
          <a:p>
            <a:r>
              <a:rPr lang="tr-TR" dirty="0" smtClean="0"/>
              <a:t>İrade bozuklu halleri </a:t>
            </a:r>
          </a:p>
          <a:p>
            <a:r>
              <a:rPr lang="tr-TR" dirty="0" smtClean="0"/>
              <a:t>Tek yanlı dönme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1583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Sona ermenin hukuki  sonuçları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Hediyelerin geri verilmesi </a:t>
            </a:r>
            <a:endParaRPr lang="tr-TR" dirty="0"/>
          </a:p>
          <a:p>
            <a:r>
              <a:rPr lang="tr-TR" dirty="0" smtClean="0"/>
              <a:t>Maddi tazminat davası </a:t>
            </a:r>
          </a:p>
          <a:p>
            <a:r>
              <a:rPr lang="tr-TR" dirty="0" smtClean="0"/>
              <a:t>Manevi tazminat davası </a:t>
            </a:r>
          </a:p>
          <a:p>
            <a:r>
              <a:rPr lang="tr-TR" dirty="0" smtClean="0"/>
              <a:t>a) Nişanı bozanın kusurlu olması </a:t>
            </a:r>
          </a:p>
          <a:p>
            <a:r>
              <a:rPr lang="tr-TR" dirty="0" smtClean="0"/>
              <a:t>b) Tazminat isteyenin kusursuz olması </a:t>
            </a:r>
          </a:p>
          <a:p>
            <a:r>
              <a:rPr lang="tr-TR" dirty="0" smtClean="0"/>
              <a:t>c) Kusursuz nişanlının kişilik hakkının  çiğnenmiş  olması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65180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467</Words>
  <Application>Microsoft Office PowerPoint</Application>
  <PresentationFormat>Ekran Gösterisi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Bitişiklik</vt:lpstr>
      <vt:lpstr>AİLE HUKUKU -2</vt:lpstr>
      <vt:lpstr>Nişanlanma</vt:lpstr>
      <vt:lpstr>Nişanlanmanın Şartları </vt:lpstr>
      <vt:lpstr>Slayt 4</vt:lpstr>
      <vt:lpstr>Nişanlanmanın Hükümsüzlüğü</vt:lpstr>
      <vt:lpstr>Nişanlanmadan Doğan yükümler </vt:lpstr>
      <vt:lpstr>Nişanlanmadan doğan Haklar </vt:lpstr>
      <vt:lpstr>Nişanlılığın Sona Ermesi </vt:lpstr>
      <vt:lpstr>Sona ermenin hukuki  sonuçları </vt:lpstr>
      <vt:lpstr>EVLENME </vt:lpstr>
      <vt:lpstr>Evlenme kavramı </vt:lpstr>
      <vt:lpstr>Evlenmenin Şartları </vt:lpstr>
      <vt:lpstr>Evlenmenin maddi şartları </vt:lpstr>
      <vt:lpstr>  Evlenme engelleri  </vt:lpstr>
      <vt:lpstr>Evlenmenin şekli şartları </vt:lpstr>
      <vt:lpstr>Evlenme sırasındaki işlemler </vt:lpstr>
      <vt:lpstr>Şartlara uyulmazsa ne olur? </vt:lpstr>
      <vt:lpstr>Evlenmeden sonraki işlemler 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HUKUKU -2</dc:title>
  <dc:creator>TOSHIBA</dc:creator>
  <cp:lastModifiedBy>İrfan</cp:lastModifiedBy>
  <cp:revision>12</cp:revision>
  <dcterms:created xsi:type="dcterms:W3CDTF">2013-03-04T12:41:19Z</dcterms:created>
  <dcterms:modified xsi:type="dcterms:W3CDTF">2020-04-28T11:29:20Z</dcterms:modified>
</cp:coreProperties>
</file>