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74" r:id="rId5"/>
    <p:sldId id="259" r:id="rId6"/>
    <p:sldId id="260" r:id="rId7"/>
    <p:sldId id="261" r:id="rId8"/>
    <p:sldId id="262" r:id="rId9"/>
    <p:sldId id="263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5" r:id="rId2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A27CA-C6FC-40AD-8678-777B813C4F7B}" type="datetimeFigureOut">
              <a:rPr lang="tr-TR" smtClean="0"/>
              <a:pPr/>
              <a:t>28.04.2020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79FAF-17FE-4BE9-9BC5-91CC924553B7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A27CA-C6FC-40AD-8678-777B813C4F7B}" type="datetimeFigureOut">
              <a:rPr lang="tr-TR" smtClean="0"/>
              <a:pPr/>
              <a:t>28.04.2020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79FAF-17FE-4BE9-9BC5-91CC924553B7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A27CA-C6FC-40AD-8678-777B813C4F7B}" type="datetimeFigureOut">
              <a:rPr lang="tr-TR" smtClean="0"/>
              <a:pPr/>
              <a:t>28.04.2020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79FAF-17FE-4BE9-9BC5-91CC924553B7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A27CA-C6FC-40AD-8678-777B813C4F7B}" type="datetimeFigureOut">
              <a:rPr lang="tr-TR" smtClean="0"/>
              <a:pPr/>
              <a:t>28.04.2020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79FAF-17FE-4BE9-9BC5-91CC924553B7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A27CA-C6FC-40AD-8678-777B813C4F7B}" type="datetimeFigureOut">
              <a:rPr lang="tr-TR" smtClean="0"/>
              <a:pPr/>
              <a:t>28.04.2020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79FAF-17FE-4BE9-9BC5-91CC924553B7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A27CA-C6FC-40AD-8678-777B813C4F7B}" type="datetimeFigureOut">
              <a:rPr lang="tr-TR" smtClean="0"/>
              <a:pPr/>
              <a:t>28.04.2020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79FAF-17FE-4BE9-9BC5-91CC924553B7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A27CA-C6FC-40AD-8678-777B813C4F7B}" type="datetimeFigureOut">
              <a:rPr lang="tr-TR" smtClean="0"/>
              <a:pPr/>
              <a:t>28.04.2020</a:t>
            </a:fld>
            <a:endParaRPr lang="tr-T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79FAF-17FE-4BE9-9BC5-91CC924553B7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A27CA-C6FC-40AD-8678-777B813C4F7B}" type="datetimeFigureOut">
              <a:rPr lang="tr-TR" smtClean="0"/>
              <a:pPr/>
              <a:t>28.04.2020</a:t>
            </a:fld>
            <a:endParaRPr lang="tr-T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79FAF-17FE-4BE9-9BC5-91CC924553B7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A27CA-C6FC-40AD-8678-777B813C4F7B}" type="datetimeFigureOut">
              <a:rPr lang="tr-TR" smtClean="0"/>
              <a:pPr/>
              <a:t>28.04.2020</a:t>
            </a:fld>
            <a:endParaRPr lang="tr-T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79FAF-17FE-4BE9-9BC5-91CC924553B7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A27CA-C6FC-40AD-8678-777B813C4F7B}" type="datetimeFigureOut">
              <a:rPr lang="tr-TR" smtClean="0"/>
              <a:pPr/>
              <a:t>28.04.2020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79FAF-17FE-4BE9-9BC5-91CC924553B7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dirty="0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A27CA-C6FC-40AD-8678-777B813C4F7B}" type="datetimeFigureOut">
              <a:rPr lang="tr-TR" smtClean="0"/>
              <a:pPr/>
              <a:t>28.04.2020</a:t>
            </a:fld>
            <a:endParaRPr lang="tr-T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4A79FAF-17FE-4BE9-9BC5-91CC924553B7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A4A79FAF-17FE-4BE9-9BC5-91CC924553B7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tr-T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B50A27CA-C6FC-40AD-8678-777B813C4F7B}" type="datetimeFigureOut">
              <a:rPr lang="tr-TR" smtClean="0"/>
              <a:pPr/>
              <a:t>28.04.2020</a:t>
            </a:fld>
            <a:endParaRPr lang="tr-T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AİLE HUKUKU -2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EVLİLİĞİN KURULMASI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5294376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EVLENME 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1030" name="Picture 6" descr="C:\Users\Lenovo-PC\AppData\Local\Microsoft\Windows\INetCache\IE\TKESACDB\250px-Bride_and_groom_signing_the_book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0733" y="1857364"/>
            <a:ext cx="3896619" cy="257176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6103216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Evlenme kavramı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Tam ve sürekli hayta ortaklığı yaratmak amacıyla cinsiyetleri ayrı iki kişinin hukuken makbul ve geçerli şekilde birleşmesidir.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865114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Evlenmenin Şartları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Evlenmenin Maddi Şartları </a:t>
            </a:r>
          </a:p>
          <a:p>
            <a:pPr marL="114300" indent="0">
              <a:buNone/>
            </a:pPr>
            <a:r>
              <a:rPr lang="tr-TR" dirty="0"/>
              <a:t> </a:t>
            </a:r>
            <a:r>
              <a:rPr lang="tr-TR" dirty="0" smtClean="0"/>
              <a:t>    a) Evlenme ehliyeti        b) Evlenme engelleri </a:t>
            </a:r>
          </a:p>
          <a:p>
            <a:endParaRPr lang="tr-TR" dirty="0" smtClean="0"/>
          </a:p>
          <a:p>
            <a:endParaRPr lang="tr-TR" dirty="0"/>
          </a:p>
          <a:p>
            <a:r>
              <a:rPr lang="tr-TR" dirty="0" smtClean="0"/>
              <a:t>Evlenmenin Şekli Şartları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5058647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Evlenmenin maddi şartları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Evlenme ehliyeti </a:t>
            </a:r>
          </a:p>
          <a:p>
            <a:pPr marL="114300" indent="0">
              <a:buNone/>
            </a:pPr>
            <a:r>
              <a:rPr lang="tr-TR" dirty="0" smtClean="0"/>
              <a:t>1)  Ayırt etme gücü </a:t>
            </a:r>
          </a:p>
          <a:p>
            <a:pPr marL="114300" indent="0">
              <a:buNone/>
            </a:pPr>
            <a:r>
              <a:rPr lang="tr-TR" dirty="0" smtClean="0"/>
              <a:t>2)  Evlenme yaşı    </a:t>
            </a:r>
          </a:p>
          <a:p>
            <a:pPr>
              <a:buFont typeface="Wingdings" pitchFamily="2" charset="2"/>
              <a:buChar char="§"/>
            </a:pPr>
            <a:r>
              <a:rPr lang="tr-TR" dirty="0" smtClean="0"/>
              <a:t>  Olağan evlenme yaşı </a:t>
            </a:r>
          </a:p>
          <a:p>
            <a:pPr>
              <a:buFont typeface="Wingdings" pitchFamily="2" charset="2"/>
              <a:buChar char="§"/>
            </a:pPr>
            <a:r>
              <a:rPr lang="tr-TR" dirty="0" smtClean="0"/>
              <a:t>Olağanüstü evlenme yaşı </a:t>
            </a:r>
          </a:p>
          <a:p>
            <a:pPr marL="114300" indent="0">
              <a:buNone/>
            </a:pPr>
            <a:r>
              <a:rPr lang="tr-TR" dirty="0"/>
              <a:t> </a:t>
            </a:r>
            <a:r>
              <a:rPr lang="tr-TR" dirty="0" smtClean="0"/>
              <a:t>   a) 16 yaşını doldurmuş olmalı </a:t>
            </a:r>
          </a:p>
          <a:p>
            <a:pPr marL="114300" indent="0">
              <a:buNone/>
            </a:pPr>
            <a:r>
              <a:rPr lang="tr-TR" dirty="0" smtClean="0"/>
              <a:t>    b) Olağanüstü durum ya da pek önemli  nedenin bulunması </a:t>
            </a:r>
          </a:p>
          <a:p>
            <a:pPr marL="114300" indent="0">
              <a:buNone/>
            </a:pPr>
            <a:r>
              <a:rPr lang="tr-TR" dirty="0"/>
              <a:t> </a:t>
            </a:r>
            <a:r>
              <a:rPr lang="tr-TR" dirty="0" smtClean="0"/>
              <a:t>   c)  Karar vermeden önce anan baba / vasinin dinlenmesi </a:t>
            </a:r>
          </a:p>
          <a:p>
            <a:pPr marL="114300" indent="0">
              <a:buNone/>
            </a:pPr>
            <a:r>
              <a:rPr lang="tr-TR" dirty="0"/>
              <a:t> </a:t>
            </a:r>
            <a:r>
              <a:rPr lang="tr-TR" dirty="0" smtClean="0"/>
              <a:t>    d) Hakim kararıyla izin verilmesi    </a:t>
            </a:r>
          </a:p>
          <a:p>
            <a:pPr marL="114300" indent="0">
              <a:buNone/>
            </a:pPr>
            <a:r>
              <a:rPr lang="tr-TR" dirty="0" smtClean="0"/>
              <a:t>3) Yasal temsilcinin izni 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6555587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</a:t>
            </a:r>
            <a:br>
              <a:rPr lang="tr-TR" dirty="0" smtClean="0"/>
            </a:br>
            <a:r>
              <a:rPr lang="tr-TR" dirty="0" smtClean="0"/>
              <a:t>Evlenme engelleri 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tr-TR" dirty="0" smtClean="0"/>
              <a:t>1. Kesin evlenme engelleri </a:t>
            </a:r>
          </a:p>
          <a:p>
            <a:r>
              <a:rPr lang="tr-TR" dirty="0" smtClean="0"/>
              <a:t>Hısımlık </a:t>
            </a:r>
          </a:p>
          <a:p>
            <a:pPr marL="114300" indent="0">
              <a:buNone/>
            </a:pPr>
            <a:r>
              <a:rPr lang="tr-TR" dirty="0"/>
              <a:t>	</a:t>
            </a:r>
            <a:r>
              <a:rPr lang="tr-TR" dirty="0" smtClean="0"/>
              <a:t>a) Kan hısımlığı </a:t>
            </a:r>
          </a:p>
          <a:p>
            <a:pPr marL="114300" indent="0">
              <a:buNone/>
            </a:pPr>
            <a:r>
              <a:rPr lang="tr-TR" dirty="0"/>
              <a:t>	</a:t>
            </a:r>
            <a:r>
              <a:rPr lang="tr-TR" dirty="0" smtClean="0"/>
              <a:t>b) Kayın hısımlığı</a:t>
            </a:r>
          </a:p>
          <a:p>
            <a:pPr marL="114300" indent="0">
              <a:buNone/>
            </a:pPr>
            <a:r>
              <a:rPr lang="tr-TR" dirty="0"/>
              <a:t> </a:t>
            </a:r>
            <a:r>
              <a:rPr lang="tr-TR" dirty="0" smtClean="0"/>
              <a:t>            c)  Evlatlık ilişkisi </a:t>
            </a:r>
          </a:p>
          <a:p>
            <a:r>
              <a:rPr lang="tr-TR" dirty="0" smtClean="0"/>
              <a:t>Önceki evlilik</a:t>
            </a:r>
          </a:p>
          <a:p>
            <a:r>
              <a:rPr lang="tr-TR" dirty="0" smtClean="0"/>
              <a:t>Akıl hastalığı </a:t>
            </a:r>
          </a:p>
          <a:p>
            <a:pPr marL="114300" indent="0">
              <a:buNone/>
            </a:pPr>
            <a:r>
              <a:rPr lang="tr-TR" dirty="0" smtClean="0"/>
              <a:t>2. Kesin olmayan evlenme engelleri </a:t>
            </a:r>
          </a:p>
          <a:p>
            <a:r>
              <a:rPr lang="tr-TR" dirty="0" smtClean="0"/>
              <a:t>Bekleme süresi </a:t>
            </a:r>
          </a:p>
          <a:p>
            <a:r>
              <a:rPr lang="tr-TR" dirty="0" smtClean="0"/>
              <a:t>Bulaşıcı hastalık  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1827193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Evlenmenin şekli şartları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1) Evlenme başvurusunda bulunma</a:t>
            </a:r>
          </a:p>
          <a:p>
            <a:r>
              <a:rPr lang="tr-TR" dirty="0" smtClean="0"/>
              <a:t>2) Başvurunun  incelenmesi</a:t>
            </a:r>
          </a:p>
          <a:p>
            <a:r>
              <a:rPr lang="tr-TR" dirty="0" smtClean="0"/>
              <a:t>3) Evlenme izin belgesi</a:t>
            </a:r>
          </a:p>
          <a:p>
            <a:r>
              <a:rPr lang="tr-TR" dirty="0" smtClean="0"/>
              <a:t>4) Evlenmeye itiraz </a:t>
            </a:r>
          </a:p>
          <a:p>
            <a:r>
              <a:rPr lang="tr-TR" dirty="0" smtClean="0"/>
              <a:t>5) Başvurunun  reddine itiraz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4147834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Evlenme sırasındaki işlemler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Törenin asli şartları : </a:t>
            </a:r>
          </a:p>
          <a:p>
            <a:r>
              <a:rPr lang="tr-TR" dirty="0" smtClean="0"/>
              <a:t>Nişanlıların evlenme iradelerini açıklaması</a:t>
            </a:r>
          </a:p>
          <a:p>
            <a:r>
              <a:rPr lang="tr-TR" dirty="0" smtClean="0"/>
              <a:t>Açıklamanın yetkili memur önünde yapılması </a:t>
            </a:r>
          </a:p>
          <a:p>
            <a:pPr marL="114300" indent="0">
              <a:buNone/>
            </a:pPr>
            <a:r>
              <a:rPr lang="tr-TR" dirty="0" smtClean="0"/>
              <a:t>( 2 Aralık 2017 de Müftülüklere yetki veren Yönetmelik yayımlandı)  </a:t>
            </a:r>
          </a:p>
          <a:p>
            <a:endParaRPr lang="tr-TR" dirty="0" smtClean="0"/>
          </a:p>
          <a:p>
            <a:r>
              <a:rPr lang="tr-TR" b="1" dirty="0" smtClean="0"/>
              <a:t> Törenin tali şartları </a:t>
            </a:r>
          </a:p>
          <a:p>
            <a:r>
              <a:rPr lang="tr-TR" dirty="0"/>
              <a:t> </a:t>
            </a:r>
            <a:r>
              <a:rPr lang="tr-TR" dirty="0" smtClean="0"/>
              <a:t>Evlenmenin kanunun  belirttiği yerde yapılması</a:t>
            </a:r>
          </a:p>
          <a:p>
            <a:r>
              <a:rPr lang="tr-TR" dirty="0" smtClean="0"/>
              <a:t>Tanıkların katılması </a:t>
            </a:r>
          </a:p>
          <a:p>
            <a:r>
              <a:rPr lang="tr-TR" dirty="0" smtClean="0"/>
              <a:t>Evlenmenin açık olarak yapılması </a:t>
            </a:r>
          </a:p>
          <a:p>
            <a:r>
              <a:rPr lang="tr-TR" dirty="0" smtClean="0"/>
              <a:t>Evlenmenin sözlü yapılması </a:t>
            </a:r>
          </a:p>
          <a:p>
            <a:endParaRPr lang="tr-TR" dirty="0"/>
          </a:p>
          <a:p>
            <a:endParaRPr lang="tr-TR" dirty="0" smtClean="0"/>
          </a:p>
          <a:p>
            <a:pPr marL="114300" indent="0">
              <a:buNone/>
            </a:pPr>
            <a:endParaRPr lang="tr-TR" dirty="0" smtClean="0"/>
          </a:p>
          <a:p>
            <a:pPr marL="114300" indent="0">
              <a:buNone/>
            </a:pPr>
            <a:endParaRPr lang="tr-TR" dirty="0"/>
          </a:p>
          <a:p>
            <a:pPr marL="11430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9934043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Şartlara uyulmazsa ne olur?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Asli şartlara uyulmazsa ?</a:t>
            </a:r>
          </a:p>
          <a:p>
            <a:r>
              <a:rPr lang="tr-TR" dirty="0" smtClean="0"/>
              <a:t>Tali şartlara uyulmazsa ?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1818031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Evlenmeden sonraki işlemler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Aile cüzdanı verilmesi </a:t>
            </a:r>
          </a:p>
          <a:p>
            <a:r>
              <a:rPr lang="tr-TR" dirty="0" smtClean="0"/>
              <a:t>Nüfus idaresine bildirilmesi</a:t>
            </a:r>
          </a:p>
          <a:p>
            <a:r>
              <a:rPr lang="tr-TR" dirty="0" smtClean="0"/>
              <a:t>Aile kütüğüne tescil edilmesi </a:t>
            </a:r>
          </a:p>
          <a:p>
            <a:r>
              <a:rPr lang="tr-TR" dirty="0" smtClean="0"/>
              <a:t>Savcılığa bildirilmesi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151052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Kaynaklar</a:t>
            </a:r>
            <a:endParaRPr lang="tr-TR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Turgut </a:t>
            </a:r>
            <a:r>
              <a:rPr lang="tr-TR" dirty="0" err="1" smtClean="0"/>
              <a:t>Akıntürk</a:t>
            </a:r>
            <a:r>
              <a:rPr lang="tr-TR" dirty="0" smtClean="0"/>
              <a:t> Aile Hukuku, Seçkin Yay. </a:t>
            </a:r>
          </a:p>
          <a:p>
            <a:pPr>
              <a:buNone/>
            </a:pPr>
            <a:r>
              <a:rPr lang="tr-TR" dirty="0" smtClean="0"/>
              <a:t>Çocuk Hakları Sözleşmesi 14. Genel Yorum </a:t>
            </a:r>
          </a:p>
          <a:p>
            <a:pPr>
              <a:buNone/>
            </a:pPr>
            <a:r>
              <a:rPr lang="tr-TR" dirty="0" err="1" smtClean="0"/>
              <a:t>Ian</a:t>
            </a:r>
            <a:r>
              <a:rPr lang="tr-TR" dirty="0" smtClean="0"/>
              <a:t> </a:t>
            </a:r>
            <a:r>
              <a:rPr lang="tr-TR" dirty="0" err="1" smtClean="0"/>
              <a:t>McEwan</a:t>
            </a:r>
            <a:r>
              <a:rPr lang="tr-TR" dirty="0" smtClean="0"/>
              <a:t>, Çocuk Yasası </a:t>
            </a:r>
          </a:p>
          <a:p>
            <a:pPr>
              <a:buNone/>
            </a:pPr>
            <a:r>
              <a:rPr lang="tr-TR" dirty="0" smtClean="0"/>
              <a:t>Örnek Sosyal İnceleme Raporları 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Nişanlanma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Hukuki   niteliği : </a:t>
            </a:r>
          </a:p>
          <a:p>
            <a:pPr marL="114300" indent="0">
              <a:buNone/>
            </a:pPr>
            <a:r>
              <a:rPr lang="tr-TR" dirty="0" smtClean="0"/>
              <a:t>İleride birbiri ile evlenmek isteyen  ayrı cinsten iki kişinin niyetlerini birbirlerine açıklamalarıdır. </a:t>
            </a:r>
          </a:p>
          <a:p>
            <a:pPr marL="114300" indent="0">
              <a:buNone/>
            </a:pPr>
            <a:r>
              <a:rPr lang="tr-TR" dirty="0" smtClean="0"/>
              <a:t>Nişanlanma evliliğin ön şartıdır. </a:t>
            </a:r>
          </a:p>
          <a:p>
            <a:pPr marL="114300" indent="0">
              <a:buNone/>
            </a:pPr>
            <a:r>
              <a:rPr lang="tr-TR" dirty="0"/>
              <a:t> </a:t>
            </a:r>
            <a:r>
              <a:rPr lang="tr-TR" dirty="0" smtClean="0"/>
              <a:t>- Ön sözleşme  görüşü</a:t>
            </a:r>
          </a:p>
          <a:p>
            <a:pPr>
              <a:buFontTx/>
              <a:buChar char="-"/>
            </a:pPr>
            <a:r>
              <a:rPr lang="tr-TR" dirty="0" smtClean="0"/>
              <a:t>Bağımsız sözleşme görüşü </a:t>
            </a:r>
          </a:p>
          <a:p>
            <a:pPr>
              <a:buFontTx/>
              <a:buChar char="-"/>
            </a:pPr>
            <a:r>
              <a:rPr lang="tr-TR" dirty="0" smtClean="0"/>
              <a:t>Karar görüşü  </a:t>
            </a:r>
            <a:endParaRPr lang="tr-TR" dirty="0"/>
          </a:p>
        </p:txBody>
      </p:sp>
      <p:pic>
        <p:nvPicPr>
          <p:cNvPr id="4" name="Picture 4" descr="C:\Users\Lenovo-PC\AppData\Local\Microsoft\Windows\INetCache\IE\JXLLFP35\Wedding_rings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86380" y="3929066"/>
            <a:ext cx="1905000" cy="14287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0881609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Nişanlanmanın Şartları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Nişanlanma Ehliyeti  : </a:t>
            </a:r>
          </a:p>
          <a:p>
            <a:pPr marL="114300" indent="0">
              <a:buNone/>
            </a:pPr>
            <a:r>
              <a:rPr lang="tr-TR" dirty="0"/>
              <a:t> </a:t>
            </a:r>
            <a:r>
              <a:rPr lang="tr-TR" dirty="0" smtClean="0"/>
              <a:t>   a) İki ayrı cinsten olma </a:t>
            </a:r>
          </a:p>
          <a:p>
            <a:pPr marL="114300" indent="0">
              <a:buNone/>
            </a:pPr>
            <a:r>
              <a:rPr lang="tr-TR" dirty="0" smtClean="0"/>
              <a:t>     b) Sözleşme yapabilme yeteneğine sahip olma </a:t>
            </a:r>
          </a:p>
          <a:p>
            <a:pPr marL="114300" indent="0">
              <a:buNone/>
            </a:pPr>
            <a:endParaRPr lang="tr-TR" dirty="0"/>
          </a:p>
          <a:p>
            <a:pPr marL="114300" indent="0">
              <a:buNone/>
            </a:pPr>
            <a:endParaRPr lang="tr-TR" dirty="0" smtClean="0"/>
          </a:p>
          <a:p>
            <a:r>
              <a:rPr lang="tr-TR" dirty="0" smtClean="0"/>
              <a:t>Tam ehliyetliler   Sınırlı ehliyetliler  Sınırlı ehliyetsizler </a:t>
            </a:r>
          </a:p>
          <a:p>
            <a:endParaRPr lang="tr-TR" dirty="0"/>
          </a:p>
          <a:p>
            <a:endParaRPr lang="tr-TR" dirty="0" smtClean="0"/>
          </a:p>
          <a:p>
            <a:r>
              <a:rPr lang="tr-TR" dirty="0" smtClean="0"/>
              <a:t>Nişanlanma İradesi </a:t>
            </a:r>
          </a:p>
          <a:p>
            <a:r>
              <a:rPr lang="tr-TR" dirty="0" smtClean="0"/>
              <a:t>Nişanlanma Engelleri </a:t>
            </a:r>
            <a:endParaRPr lang="tr-TR" dirty="0"/>
          </a:p>
        </p:txBody>
      </p:sp>
      <p:cxnSp>
        <p:nvCxnSpPr>
          <p:cNvPr id="6" name="Düz Ok Bağlayıcısı 5"/>
          <p:cNvCxnSpPr/>
          <p:nvPr/>
        </p:nvCxnSpPr>
        <p:spPr>
          <a:xfrm flipH="1">
            <a:off x="1475656" y="2996952"/>
            <a:ext cx="720080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Düz Ok Bağlayıcısı 7"/>
          <p:cNvCxnSpPr/>
          <p:nvPr/>
        </p:nvCxnSpPr>
        <p:spPr>
          <a:xfrm>
            <a:off x="2987824" y="2996952"/>
            <a:ext cx="72008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Düz Ok Bağlayıcısı 9"/>
          <p:cNvCxnSpPr/>
          <p:nvPr/>
        </p:nvCxnSpPr>
        <p:spPr>
          <a:xfrm>
            <a:off x="3563888" y="2996952"/>
            <a:ext cx="914400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7914835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Sınırlı ehliyetsizler ,için kanuni temsilcinin izni ya da icazeti geçerlidir. </a:t>
            </a:r>
          </a:p>
          <a:p>
            <a:r>
              <a:rPr lang="tr-TR" dirty="0" smtClean="0"/>
              <a:t>Sadece ana ya da babanın  izin vermesi yeterli değildir. </a:t>
            </a:r>
          </a:p>
          <a:p>
            <a:r>
              <a:rPr lang="tr-TR" dirty="0" smtClean="0"/>
              <a:t>Ana babanın haklı neden olmadan izin vermemesi durumunda mahkemeye başvurabilir. </a:t>
            </a:r>
          </a:p>
          <a:p>
            <a:r>
              <a:rPr lang="tr-TR" dirty="0" smtClean="0"/>
              <a:t>Nişan şekle tabi değildir. </a:t>
            </a:r>
          </a:p>
          <a:p>
            <a:r>
              <a:rPr lang="tr-TR" dirty="0" smtClean="0"/>
              <a:t>Temsil yoluyla yapılamaz.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1489182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Nişanlanmanın Hükümsüzlüğü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Butlan Halleri </a:t>
            </a:r>
          </a:p>
          <a:p>
            <a:pPr marL="114300" indent="0">
              <a:buNone/>
            </a:pPr>
            <a:r>
              <a:rPr lang="tr-TR" dirty="0"/>
              <a:t> </a:t>
            </a:r>
            <a:r>
              <a:rPr lang="tr-TR" dirty="0" smtClean="0"/>
              <a:t>- Tam ehliyetsizlik </a:t>
            </a:r>
          </a:p>
          <a:p>
            <a:pPr>
              <a:buFontTx/>
              <a:buChar char="-"/>
            </a:pPr>
            <a:r>
              <a:rPr lang="tr-TR" dirty="0" smtClean="0"/>
              <a:t>Hukuka ahlaka aykırılık </a:t>
            </a:r>
          </a:p>
          <a:p>
            <a:pPr>
              <a:buFontTx/>
              <a:buChar char="-"/>
            </a:pPr>
            <a:r>
              <a:rPr lang="tr-TR" dirty="0" smtClean="0"/>
              <a:t>Kişilik haklarına aykırılık </a:t>
            </a:r>
          </a:p>
          <a:p>
            <a:pPr marL="114300" indent="0">
              <a:buNone/>
            </a:pPr>
            <a:endParaRPr lang="tr-TR" dirty="0" smtClean="0"/>
          </a:p>
          <a:p>
            <a:r>
              <a:rPr lang="tr-TR" dirty="0" smtClean="0"/>
              <a:t>İ</a:t>
            </a:r>
            <a:r>
              <a:rPr lang="tr-TR" b="1" dirty="0" smtClean="0"/>
              <a:t>rade bozukluğu halleri </a:t>
            </a:r>
          </a:p>
          <a:p>
            <a:r>
              <a:rPr lang="tr-TR" dirty="0" smtClean="0"/>
              <a:t>Yanılma </a:t>
            </a:r>
          </a:p>
          <a:p>
            <a:r>
              <a:rPr lang="tr-TR" dirty="0" smtClean="0"/>
              <a:t>Aldatma </a:t>
            </a:r>
          </a:p>
          <a:p>
            <a:r>
              <a:rPr lang="tr-TR" dirty="0" smtClean="0"/>
              <a:t>Tehdit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7627273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Nişanlanmadan Doğan yükümler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Evlenme  Yükümü :</a:t>
            </a:r>
          </a:p>
          <a:p>
            <a:pPr marL="114300" indent="0">
              <a:buNone/>
            </a:pPr>
            <a:r>
              <a:rPr lang="tr-TR" dirty="0" smtClean="0"/>
              <a:t>Nişanlanma evlenmeye zorlama hakkı  vermez (TMK119) </a:t>
            </a:r>
          </a:p>
          <a:p>
            <a:pPr marL="114300" indent="0">
              <a:buNone/>
            </a:pPr>
            <a:r>
              <a:rPr lang="tr-TR" dirty="0" smtClean="0"/>
              <a:t>Cayma tazminatı istenemez  </a:t>
            </a:r>
          </a:p>
          <a:p>
            <a:r>
              <a:rPr lang="tr-TR" dirty="0" smtClean="0"/>
              <a:t>Sadakat Yükümü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8493464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Nişanlanmadan doğan Haklar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Tanıklıktan kaçınma hakkı </a:t>
            </a:r>
          </a:p>
          <a:p>
            <a:r>
              <a:rPr lang="tr-TR" dirty="0" smtClean="0"/>
              <a:t>Hakimlikten kaçınma hakkı </a:t>
            </a:r>
          </a:p>
          <a:p>
            <a:r>
              <a:rPr lang="tr-TR" dirty="0" smtClean="0"/>
              <a:t>Haksız fiil failinden maddi ve manevi tazminat isteme hakkı </a:t>
            </a:r>
          </a:p>
          <a:p>
            <a:r>
              <a:rPr lang="tr-TR" dirty="0" smtClean="0"/>
              <a:t>Mal rejimi sözleşmesi yapma hakkı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3583977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Nişanlılığın Sona Ermesi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Evlenme</a:t>
            </a:r>
          </a:p>
          <a:p>
            <a:r>
              <a:rPr lang="tr-TR" dirty="0" smtClean="0"/>
              <a:t>Ölüm veya gaiplik </a:t>
            </a:r>
          </a:p>
          <a:p>
            <a:r>
              <a:rPr lang="tr-TR" dirty="0" smtClean="0"/>
              <a:t>Çifte nişanlanma</a:t>
            </a:r>
          </a:p>
          <a:p>
            <a:r>
              <a:rPr lang="tr-TR" dirty="0" smtClean="0"/>
              <a:t>Bozucu şartın gerçekleşmesi</a:t>
            </a:r>
          </a:p>
          <a:p>
            <a:r>
              <a:rPr lang="tr-TR" dirty="0" smtClean="0"/>
              <a:t>Kesin evlenme engelinin sonradan ortaya çıkması </a:t>
            </a:r>
          </a:p>
          <a:p>
            <a:r>
              <a:rPr lang="tr-TR" dirty="0" smtClean="0"/>
              <a:t>İmkansızlık ( Cinsiyet değiştirme ) </a:t>
            </a:r>
          </a:p>
          <a:p>
            <a:r>
              <a:rPr lang="tr-TR" dirty="0" smtClean="0"/>
              <a:t>Anlaşma </a:t>
            </a:r>
          </a:p>
          <a:p>
            <a:r>
              <a:rPr lang="tr-TR" dirty="0" smtClean="0"/>
              <a:t>İrade bozuklu halleri </a:t>
            </a:r>
          </a:p>
          <a:p>
            <a:r>
              <a:rPr lang="tr-TR" dirty="0" smtClean="0"/>
              <a:t>Tek yanlı dönme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0158320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Sona ermenin hukuki  sonuçları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Hediyelerin geri verilmesi </a:t>
            </a:r>
            <a:endParaRPr lang="tr-TR" dirty="0"/>
          </a:p>
          <a:p>
            <a:r>
              <a:rPr lang="tr-TR" dirty="0" smtClean="0"/>
              <a:t>Maddi tazminat davası </a:t>
            </a:r>
          </a:p>
          <a:p>
            <a:r>
              <a:rPr lang="tr-TR" dirty="0" smtClean="0"/>
              <a:t>Manevi tazminat davası </a:t>
            </a:r>
          </a:p>
          <a:p>
            <a:r>
              <a:rPr lang="tr-TR" dirty="0" smtClean="0"/>
              <a:t>a) Nişanı bozanın kusurlu olması </a:t>
            </a:r>
          </a:p>
          <a:p>
            <a:r>
              <a:rPr lang="tr-TR" dirty="0" smtClean="0"/>
              <a:t>b) Tazminat isteyenin kusursuz olması </a:t>
            </a:r>
          </a:p>
          <a:p>
            <a:r>
              <a:rPr lang="tr-TR" dirty="0" smtClean="0"/>
              <a:t>c) Kusursuz nişanlının kişilik hakkının  çiğnenmiş  olması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7651807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itişiklik">
  <a:themeElements>
    <a:clrScheme name="Bitişiklik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is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itişiklik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104</TotalTime>
  <Words>467</Words>
  <Application>Microsoft Office PowerPoint</Application>
  <PresentationFormat>Ekran Gösterisi (4:3)</PresentationFormat>
  <Paragraphs>128</Paragraphs>
  <Slides>19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19</vt:i4>
      </vt:variant>
    </vt:vector>
  </HeadingPairs>
  <TitlesOfParts>
    <vt:vector size="20" baseType="lpstr">
      <vt:lpstr>Bitişiklik</vt:lpstr>
      <vt:lpstr>AİLE HUKUKU -2</vt:lpstr>
      <vt:lpstr>Nişanlanma</vt:lpstr>
      <vt:lpstr>Nişanlanmanın Şartları </vt:lpstr>
      <vt:lpstr>Slayt 4</vt:lpstr>
      <vt:lpstr>Nişanlanmanın Hükümsüzlüğü</vt:lpstr>
      <vt:lpstr>Nişanlanmadan Doğan yükümler </vt:lpstr>
      <vt:lpstr>Nişanlanmadan doğan Haklar </vt:lpstr>
      <vt:lpstr>Nişanlılığın Sona Ermesi </vt:lpstr>
      <vt:lpstr>Sona ermenin hukuki  sonuçları </vt:lpstr>
      <vt:lpstr>EVLENME </vt:lpstr>
      <vt:lpstr>Evlenme kavramı </vt:lpstr>
      <vt:lpstr>Evlenmenin Şartları </vt:lpstr>
      <vt:lpstr>Evlenmenin maddi şartları </vt:lpstr>
      <vt:lpstr>  Evlenme engelleri  </vt:lpstr>
      <vt:lpstr>Evlenmenin şekli şartları </vt:lpstr>
      <vt:lpstr>Evlenme sırasındaki işlemler </vt:lpstr>
      <vt:lpstr>Şartlara uyulmazsa ne olur? </vt:lpstr>
      <vt:lpstr>Evlenmeden sonraki işlemler </vt:lpstr>
      <vt:lpstr>Kaynaklar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AİLE HUKUKU -2</dc:title>
  <dc:creator>TOSHIBA</dc:creator>
  <cp:lastModifiedBy>İrfan</cp:lastModifiedBy>
  <cp:revision>12</cp:revision>
  <dcterms:created xsi:type="dcterms:W3CDTF">2013-03-04T12:41:19Z</dcterms:created>
  <dcterms:modified xsi:type="dcterms:W3CDTF">2020-04-28T11:29:20Z</dcterms:modified>
</cp:coreProperties>
</file>