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74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5" r:id="rId20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905000"/>
            <a:ext cx="7543800" cy="2593975"/>
          </a:xfrm>
        </p:spPr>
        <p:txBody>
          <a:bodyPr anchor="b"/>
          <a:lstStyle>
            <a:lvl1pPr>
              <a:defRPr sz="6600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4572000"/>
            <a:ext cx="6461760" cy="10668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1752600" cy="5851525"/>
          </a:xfrm>
        </p:spPr>
        <p:txBody>
          <a:bodyPr vert="eaVert" anchor="b" anchorCtr="0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5486400"/>
            <a:ext cx="7659687" cy="1168400"/>
          </a:xfrm>
        </p:spPr>
        <p:txBody>
          <a:bodyPr anchor="t"/>
          <a:lstStyle>
            <a:lvl1pPr algn="l">
              <a:defRPr sz="3600" b="0" cap="all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852863"/>
            <a:ext cx="6135687" cy="1633538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536192"/>
            <a:ext cx="3657600" cy="45902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19600" y="1535113"/>
            <a:ext cx="3657600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419600" y="2174875"/>
            <a:ext cx="365760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1" y="5495544"/>
            <a:ext cx="7772400" cy="594360"/>
          </a:xfrm>
        </p:spPr>
        <p:txBody>
          <a:bodyPr anchor="b"/>
          <a:lstStyle>
            <a:lvl1pPr algn="ctr">
              <a:defRPr sz="2200" b="1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799" y="6096000"/>
            <a:ext cx="7772401" cy="6096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04800" y="381000"/>
            <a:ext cx="7772400" cy="4942840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1752" y="5495278"/>
            <a:ext cx="7772400" cy="594626"/>
          </a:xfrm>
        </p:spPr>
        <p:txBody>
          <a:bodyPr anchor="b"/>
          <a:lstStyle>
            <a:lvl1pPr algn="ctr">
              <a:defRPr sz="2200" b="1">
                <a:ln>
                  <a:noFill/>
                </a:ln>
                <a:solidFill>
                  <a:schemeClr val="tx2"/>
                </a:solidFill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84582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dirty="0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1752" y="6096000"/>
            <a:ext cx="7772400" cy="612648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tr-T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6200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620000" cy="4800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8458200" y="0"/>
            <a:ext cx="685800" cy="68580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8458200" y="5486400"/>
            <a:ext cx="685800" cy="6858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1788" y="5648960"/>
            <a:ext cx="548640" cy="396240"/>
          </a:xfrm>
          <a:prstGeom prst="bracketPair">
            <a:avLst>
              <a:gd name="adj" fmla="val 17949"/>
            </a:avLst>
          </a:prstGeom>
          <a:ln w="19050">
            <a:solidFill>
              <a:srgbClr val="FFFFFF"/>
            </a:solidFill>
          </a:ln>
        </p:spPr>
        <p:txBody>
          <a:bodyPr vert="horz" lIns="0" tIns="0" rIns="0" bIns="0" rtlCol="0" anchor="ctr"/>
          <a:lstStyle>
            <a:lvl1pPr algn="ctr">
              <a:defRPr sz="1800">
                <a:solidFill>
                  <a:srgbClr val="FFFFFF"/>
                </a:solidFill>
              </a:defRPr>
            </a:lvl1pPr>
          </a:lstStyle>
          <a:p>
            <a:fld id="{A4A79FAF-17FE-4BE9-9BC5-91CC924553B7}" type="slidenum">
              <a:rPr lang="tr-TR" smtClean="0"/>
              <a:pPr/>
              <a:t>‹#›</a:t>
            </a:fld>
            <a:endParaRPr lang="tr-TR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16200000">
            <a:off x="7586910" y="4048760"/>
            <a:ext cx="2367281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2"/>
                </a:solidFill>
              </a:defRPr>
            </a:lvl1pPr>
          </a:lstStyle>
          <a:p>
            <a:endParaRPr lang="tr-TR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6200000">
            <a:off x="7551351" y="1645920"/>
            <a:ext cx="2438399" cy="36576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2"/>
                </a:solidFill>
              </a:defRPr>
            </a:lvl1pPr>
          </a:lstStyle>
          <a:p>
            <a:fld id="{B50A27CA-C6FC-40AD-8678-777B813C4F7B}" type="datetimeFigureOut">
              <a:rPr lang="tr-TR" smtClean="0"/>
              <a:pPr/>
              <a:t>28.04.2020</a:t>
            </a:fld>
            <a:endParaRPr lang="tr-TR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600" kern="1200" cap="none" spc="-100" baseline="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AİLE HUKUKU -2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smtClean="0"/>
              <a:t>EVLİLİĞİN KURULMASI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52943763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EVLENME </a:t>
            </a:r>
            <a:endParaRPr lang="tr-TR" dirty="0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pic>
        <p:nvPicPr>
          <p:cNvPr id="1030" name="Picture 6" descr="C:\Users\Lenovo-PC\AppData\Local\Microsoft\Windows\INetCache\IE\TKESACDB\250px-Bride_and_groom_signing_the_book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0733" y="1857364"/>
            <a:ext cx="3896619" cy="257176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1032161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Evlenme kavramı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Tam ve sürekli hayta ortaklığı yaratmak amacıyla cinsiyetleri ayrı iki kişinin hukuken makbul ve geçerli şekilde birleşmesidir.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865114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Evlenmenin Şartları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Evlenmenin Maddi Şartları 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    a) Evlenme ehliyeti        b) Evlenme engelleri </a:t>
            </a:r>
          </a:p>
          <a:p>
            <a:endParaRPr lang="tr-TR" dirty="0" smtClean="0"/>
          </a:p>
          <a:p>
            <a:endParaRPr lang="tr-TR" dirty="0"/>
          </a:p>
          <a:p>
            <a:r>
              <a:rPr lang="tr-TR" dirty="0" smtClean="0"/>
              <a:t>Evlenmenin Şekli Şartları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5058647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Evlenmenin maddi şartları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Evlenme ehliyeti </a:t>
            </a:r>
          </a:p>
          <a:p>
            <a:pPr marL="114300" indent="0">
              <a:buNone/>
            </a:pPr>
            <a:r>
              <a:rPr lang="tr-TR" dirty="0" smtClean="0"/>
              <a:t>1)  Ayırt etme gücü </a:t>
            </a:r>
          </a:p>
          <a:p>
            <a:pPr marL="114300" indent="0">
              <a:buNone/>
            </a:pPr>
            <a:r>
              <a:rPr lang="tr-TR" dirty="0" smtClean="0"/>
              <a:t>2)  Evlenme yaşı    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  Olağan evlenme yaşı </a:t>
            </a:r>
          </a:p>
          <a:p>
            <a:pPr>
              <a:buFont typeface="Wingdings" pitchFamily="2" charset="2"/>
              <a:buChar char="§"/>
            </a:pPr>
            <a:r>
              <a:rPr lang="tr-TR" dirty="0" smtClean="0"/>
              <a:t>Olağanüstü evlenme yaşı 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   a) 16 yaşını doldurmuş olmalı </a:t>
            </a:r>
          </a:p>
          <a:p>
            <a:pPr marL="114300" indent="0">
              <a:buNone/>
            </a:pPr>
            <a:r>
              <a:rPr lang="tr-TR" dirty="0" smtClean="0"/>
              <a:t>    b) Olağanüstü durum ya da pek önemli  nedenin bulunması 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   c)  Karar vermeden önce anan baba / vasinin dinlenmesi 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    d) Hakim kararıyla izin verilmesi    </a:t>
            </a:r>
          </a:p>
          <a:p>
            <a:pPr marL="114300" indent="0">
              <a:buNone/>
            </a:pPr>
            <a:r>
              <a:rPr lang="tr-TR" dirty="0" smtClean="0"/>
              <a:t>3) Yasal temsilcinin izni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65555871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 </a:t>
            </a:r>
            <a:br>
              <a:rPr lang="tr-TR" dirty="0" smtClean="0"/>
            </a:br>
            <a:r>
              <a:rPr lang="tr-TR" dirty="0" smtClean="0"/>
              <a:t>Evlenme engelleri </a:t>
            </a:r>
            <a:r>
              <a:rPr lang="tr-TR" dirty="0"/>
              <a:t/>
            </a:r>
            <a:br>
              <a:rPr lang="tr-TR" dirty="0"/>
            </a:b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114300" indent="0">
              <a:buNone/>
            </a:pPr>
            <a:r>
              <a:rPr lang="tr-TR" dirty="0" smtClean="0"/>
              <a:t>1. Kesin evlenme engelleri </a:t>
            </a:r>
          </a:p>
          <a:p>
            <a:r>
              <a:rPr lang="tr-TR" dirty="0" smtClean="0"/>
              <a:t>Hısımlık </a:t>
            </a:r>
          </a:p>
          <a:p>
            <a:pPr marL="114300" indent="0">
              <a:buNone/>
            </a:pPr>
            <a:r>
              <a:rPr lang="tr-TR" dirty="0"/>
              <a:t>	</a:t>
            </a:r>
            <a:r>
              <a:rPr lang="tr-TR" dirty="0" smtClean="0"/>
              <a:t>a) Kan hısımlığı </a:t>
            </a:r>
          </a:p>
          <a:p>
            <a:pPr marL="114300" indent="0">
              <a:buNone/>
            </a:pPr>
            <a:r>
              <a:rPr lang="tr-TR" dirty="0"/>
              <a:t>	</a:t>
            </a:r>
            <a:r>
              <a:rPr lang="tr-TR" dirty="0" smtClean="0"/>
              <a:t>b) Kayın hısımlığı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            c)  Evlatlık ilişkisi </a:t>
            </a:r>
          </a:p>
          <a:p>
            <a:r>
              <a:rPr lang="tr-TR" dirty="0" smtClean="0"/>
              <a:t>Önceki evlilik</a:t>
            </a:r>
          </a:p>
          <a:p>
            <a:r>
              <a:rPr lang="tr-TR" dirty="0" smtClean="0"/>
              <a:t>Akıl hastalığı </a:t>
            </a:r>
          </a:p>
          <a:p>
            <a:pPr marL="114300" indent="0">
              <a:buNone/>
            </a:pPr>
            <a:r>
              <a:rPr lang="tr-TR" dirty="0" smtClean="0"/>
              <a:t>2. Kesin olmayan evlenme engelleri </a:t>
            </a:r>
          </a:p>
          <a:p>
            <a:r>
              <a:rPr lang="tr-TR" dirty="0" smtClean="0"/>
              <a:t>Bekleme süresi </a:t>
            </a:r>
          </a:p>
          <a:p>
            <a:r>
              <a:rPr lang="tr-TR" dirty="0" smtClean="0"/>
              <a:t>Bulaşıcı hastalık  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827193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Evlenmenin şekli şartları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1) Evlenme başvurusunda bulunma</a:t>
            </a:r>
          </a:p>
          <a:p>
            <a:r>
              <a:rPr lang="tr-TR" dirty="0" smtClean="0"/>
              <a:t>2) Başvurunun  incelenmesi</a:t>
            </a:r>
          </a:p>
          <a:p>
            <a:r>
              <a:rPr lang="tr-TR" dirty="0" smtClean="0"/>
              <a:t>3) Evlenme izin belgesi</a:t>
            </a:r>
          </a:p>
          <a:p>
            <a:r>
              <a:rPr lang="tr-TR" dirty="0" smtClean="0"/>
              <a:t>4) Evlenmeye itiraz </a:t>
            </a:r>
          </a:p>
          <a:p>
            <a:r>
              <a:rPr lang="tr-TR" dirty="0" smtClean="0"/>
              <a:t>5) Başvurunun  reddine itiraz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41478344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Evlenme sırasındaki işlemler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b="1" dirty="0" smtClean="0"/>
              <a:t>Törenin asli şartları : </a:t>
            </a:r>
          </a:p>
          <a:p>
            <a:r>
              <a:rPr lang="tr-TR" dirty="0" smtClean="0"/>
              <a:t>Nişanlıların evlenme iradelerini açıklaması</a:t>
            </a:r>
          </a:p>
          <a:p>
            <a:r>
              <a:rPr lang="tr-TR" dirty="0" smtClean="0"/>
              <a:t>Açıklamanın yetkili memur önünde yapılması </a:t>
            </a:r>
          </a:p>
          <a:p>
            <a:pPr marL="114300" indent="0">
              <a:buNone/>
            </a:pPr>
            <a:r>
              <a:rPr lang="tr-TR" dirty="0" smtClean="0"/>
              <a:t>( 2 Aralık 2017 de Müftülüklere yetki veren Yönetmelik yayımlandı)  </a:t>
            </a:r>
          </a:p>
          <a:p>
            <a:endParaRPr lang="tr-TR" dirty="0" smtClean="0"/>
          </a:p>
          <a:p>
            <a:r>
              <a:rPr lang="tr-TR" b="1" dirty="0" smtClean="0"/>
              <a:t> Törenin tali şartları </a:t>
            </a:r>
          </a:p>
          <a:p>
            <a:r>
              <a:rPr lang="tr-TR" dirty="0"/>
              <a:t> </a:t>
            </a:r>
            <a:r>
              <a:rPr lang="tr-TR" dirty="0" smtClean="0"/>
              <a:t>Evlenmenin kanunun  belirttiği yerde yapılması</a:t>
            </a:r>
          </a:p>
          <a:p>
            <a:r>
              <a:rPr lang="tr-TR" dirty="0" smtClean="0"/>
              <a:t>Tanıkların katılması </a:t>
            </a:r>
          </a:p>
          <a:p>
            <a:r>
              <a:rPr lang="tr-TR" dirty="0" smtClean="0"/>
              <a:t>Evlenmenin açık olarak yapılması </a:t>
            </a:r>
          </a:p>
          <a:p>
            <a:r>
              <a:rPr lang="tr-TR" dirty="0" smtClean="0"/>
              <a:t>Evlenmenin sözlü yapılması </a:t>
            </a:r>
          </a:p>
          <a:p>
            <a:endParaRPr lang="tr-TR" dirty="0"/>
          </a:p>
          <a:p>
            <a:endParaRPr lang="tr-TR" dirty="0" smtClean="0"/>
          </a:p>
          <a:p>
            <a:pPr marL="114300" indent="0">
              <a:buNone/>
            </a:pPr>
            <a:endParaRPr lang="tr-TR" dirty="0" smtClean="0"/>
          </a:p>
          <a:p>
            <a:pPr marL="114300" indent="0">
              <a:buNone/>
            </a:pPr>
            <a:endParaRPr lang="tr-TR" dirty="0"/>
          </a:p>
          <a:p>
            <a:pPr marL="11430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9934043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Şartlara uyulmazsa ne olur?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Asli şartlara uyulmazsa ?</a:t>
            </a:r>
          </a:p>
          <a:p>
            <a:r>
              <a:rPr lang="tr-TR" dirty="0" smtClean="0"/>
              <a:t>Tali şartlara uyulmazsa ?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1818031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Evlenmeden sonraki işlemler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Aile cüzdanı verilmesi </a:t>
            </a:r>
          </a:p>
          <a:p>
            <a:r>
              <a:rPr lang="tr-TR" dirty="0" smtClean="0"/>
              <a:t>Nüfus idaresine bildirilmesi</a:t>
            </a:r>
          </a:p>
          <a:p>
            <a:r>
              <a:rPr lang="tr-TR" dirty="0" smtClean="0"/>
              <a:t>Aile kütüğüne tescil edilmesi </a:t>
            </a:r>
          </a:p>
          <a:p>
            <a:r>
              <a:rPr lang="tr-TR" dirty="0" smtClean="0"/>
              <a:t>Savcılığa bildirilmesi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2151052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z="2800" b="1" dirty="0" smtClean="0">
                <a:latin typeface="Times New Roman" pitchFamily="18" charset="0"/>
                <a:cs typeface="Times New Roman" pitchFamily="18" charset="0"/>
              </a:rPr>
              <a:t>Kaynaklar</a:t>
            </a:r>
            <a:endParaRPr lang="tr-TR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dirty="0" smtClean="0"/>
              <a:t>Turgut </a:t>
            </a:r>
            <a:r>
              <a:rPr lang="tr-TR" dirty="0" err="1" smtClean="0"/>
              <a:t>Akıntürk</a:t>
            </a:r>
            <a:r>
              <a:rPr lang="tr-TR" dirty="0" smtClean="0"/>
              <a:t> Aile Hukuku, Seçkin Yay. </a:t>
            </a:r>
          </a:p>
          <a:p>
            <a:pPr>
              <a:buNone/>
            </a:pPr>
            <a:r>
              <a:rPr lang="tr-TR" dirty="0" smtClean="0"/>
              <a:t>Çocuk Hakları Sözleşmesi 14. Genel Yorum </a:t>
            </a:r>
          </a:p>
          <a:p>
            <a:pPr>
              <a:buNone/>
            </a:pPr>
            <a:r>
              <a:rPr lang="tr-TR" dirty="0" err="1" smtClean="0"/>
              <a:t>Ian</a:t>
            </a:r>
            <a:r>
              <a:rPr lang="tr-TR" dirty="0" smtClean="0"/>
              <a:t> </a:t>
            </a:r>
            <a:r>
              <a:rPr lang="tr-TR" dirty="0" err="1" smtClean="0"/>
              <a:t>McEwan</a:t>
            </a:r>
            <a:r>
              <a:rPr lang="tr-TR" dirty="0" smtClean="0"/>
              <a:t>, Çocuk Yasası </a:t>
            </a:r>
          </a:p>
          <a:p>
            <a:pPr>
              <a:buNone/>
            </a:pPr>
            <a:r>
              <a:rPr lang="tr-TR" dirty="0" smtClean="0"/>
              <a:t>Örnek Sosyal İnceleme Raporları </a:t>
            </a:r>
          </a:p>
          <a:p>
            <a:pPr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Nişanlanma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Hukuki   niteliği : </a:t>
            </a:r>
          </a:p>
          <a:p>
            <a:pPr marL="114300" indent="0">
              <a:buNone/>
            </a:pPr>
            <a:r>
              <a:rPr lang="tr-TR" dirty="0" smtClean="0"/>
              <a:t>İleride birbiri ile evlenmek isteyen  ayrı cinsten iki kişinin niyetlerini birbirlerine açıklamalarıdır. </a:t>
            </a:r>
          </a:p>
          <a:p>
            <a:pPr marL="114300" indent="0">
              <a:buNone/>
            </a:pPr>
            <a:r>
              <a:rPr lang="tr-TR" dirty="0" smtClean="0"/>
              <a:t>Nişanlanma evliliğin ön şartıdır. 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- Ön sözleşme  görüşü</a:t>
            </a:r>
          </a:p>
          <a:p>
            <a:pPr>
              <a:buFontTx/>
              <a:buChar char="-"/>
            </a:pPr>
            <a:r>
              <a:rPr lang="tr-TR" dirty="0" smtClean="0"/>
              <a:t>Bağımsız sözleşme görüşü </a:t>
            </a:r>
          </a:p>
          <a:p>
            <a:pPr>
              <a:buFontTx/>
              <a:buChar char="-"/>
            </a:pPr>
            <a:r>
              <a:rPr lang="tr-TR" dirty="0" smtClean="0"/>
              <a:t>Karar görüşü  </a:t>
            </a:r>
            <a:endParaRPr lang="tr-TR" dirty="0"/>
          </a:p>
        </p:txBody>
      </p:sp>
      <p:pic>
        <p:nvPicPr>
          <p:cNvPr id="4" name="Picture 4" descr="C:\Users\Lenovo-PC\AppData\Local\Microsoft\Windows\INetCache\IE\JXLLFP35\Wedding_rings[1]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86380" y="3929066"/>
            <a:ext cx="1905000" cy="1428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08816090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Nişanlanmanın Şartları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Nişanlanma Ehliyeti  : 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   a) İki ayrı cinsten olma </a:t>
            </a:r>
          </a:p>
          <a:p>
            <a:pPr marL="114300" indent="0">
              <a:buNone/>
            </a:pPr>
            <a:r>
              <a:rPr lang="tr-TR" dirty="0" smtClean="0"/>
              <a:t>     b) Sözleşme yapabilme yeteneğine sahip olma </a:t>
            </a:r>
          </a:p>
          <a:p>
            <a:pPr marL="114300" indent="0">
              <a:buNone/>
            </a:pPr>
            <a:endParaRPr lang="tr-TR" dirty="0"/>
          </a:p>
          <a:p>
            <a:pPr marL="114300" indent="0">
              <a:buNone/>
            </a:pPr>
            <a:endParaRPr lang="tr-TR" dirty="0" smtClean="0"/>
          </a:p>
          <a:p>
            <a:r>
              <a:rPr lang="tr-TR" dirty="0" smtClean="0"/>
              <a:t>Tam ehliyetliler   Sınırlı ehliyetliler  Sınırlı ehliyetsizler </a:t>
            </a:r>
          </a:p>
          <a:p>
            <a:endParaRPr lang="tr-TR" dirty="0"/>
          </a:p>
          <a:p>
            <a:endParaRPr lang="tr-TR" dirty="0" smtClean="0"/>
          </a:p>
          <a:p>
            <a:r>
              <a:rPr lang="tr-TR" dirty="0" smtClean="0"/>
              <a:t>Nişanlanma İradesi </a:t>
            </a:r>
          </a:p>
          <a:p>
            <a:r>
              <a:rPr lang="tr-TR" dirty="0" smtClean="0"/>
              <a:t>Nişanlanma Engelleri </a:t>
            </a:r>
            <a:endParaRPr lang="tr-TR" dirty="0"/>
          </a:p>
        </p:txBody>
      </p:sp>
      <p:cxnSp>
        <p:nvCxnSpPr>
          <p:cNvPr id="6" name="Düz Ok Bağlayıcısı 5"/>
          <p:cNvCxnSpPr/>
          <p:nvPr/>
        </p:nvCxnSpPr>
        <p:spPr>
          <a:xfrm flipH="1">
            <a:off x="1475656" y="2996952"/>
            <a:ext cx="720080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Düz Ok Bağlayıcısı 7"/>
          <p:cNvCxnSpPr/>
          <p:nvPr/>
        </p:nvCxnSpPr>
        <p:spPr>
          <a:xfrm>
            <a:off x="2987824" y="2996952"/>
            <a:ext cx="72008" cy="43204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Düz Ok Bağlayıcısı 9"/>
          <p:cNvCxnSpPr/>
          <p:nvPr/>
        </p:nvCxnSpPr>
        <p:spPr>
          <a:xfrm>
            <a:off x="3563888" y="2996952"/>
            <a:ext cx="914400" cy="21602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79148355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Sınırlı ehliyetsizler ,için kanuni temsilcinin izni ya da icazeti geçerlidir. </a:t>
            </a:r>
          </a:p>
          <a:p>
            <a:r>
              <a:rPr lang="tr-TR" dirty="0" smtClean="0"/>
              <a:t>Sadece ana ya da babanın  izin vermesi yeterli değildir. </a:t>
            </a:r>
          </a:p>
          <a:p>
            <a:r>
              <a:rPr lang="tr-TR" dirty="0" smtClean="0"/>
              <a:t>Ana babanın haklı neden olmadan izin vermemesi durumunda mahkemeye başvurabilir. </a:t>
            </a:r>
          </a:p>
          <a:p>
            <a:r>
              <a:rPr lang="tr-TR" dirty="0" smtClean="0"/>
              <a:t>Nişan şekle tabi değildir. </a:t>
            </a:r>
          </a:p>
          <a:p>
            <a:r>
              <a:rPr lang="tr-TR" dirty="0" smtClean="0"/>
              <a:t>Temsil yoluyla yapılamaz.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1489182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Nişanlanmanın Hükümsüzlüğü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Butlan Halleri </a:t>
            </a:r>
          </a:p>
          <a:p>
            <a:pPr marL="114300" indent="0">
              <a:buNone/>
            </a:pPr>
            <a:r>
              <a:rPr lang="tr-TR" dirty="0"/>
              <a:t> </a:t>
            </a:r>
            <a:r>
              <a:rPr lang="tr-TR" dirty="0" smtClean="0"/>
              <a:t>- Tam ehliyetsizlik </a:t>
            </a:r>
          </a:p>
          <a:p>
            <a:pPr>
              <a:buFontTx/>
              <a:buChar char="-"/>
            </a:pPr>
            <a:r>
              <a:rPr lang="tr-TR" dirty="0" smtClean="0"/>
              <a:t>Hukuka ahlaka aykırılık </a:t>
            </a:r>
          </a:p>
          <a:p>
            <a:pPr>
              <a:buFontTx/>
              <a:buChar char="-"/>
            </a:pPr>
            <a:r>
              <a:rPr lang="tr-TR" dirty="0" smtClean="0"/>
              <a:t>Kişilik haklarına aykırılık </a:t>
            </a:r>
          </a:p>
          <a:p>
            <a:pPr marL="114300" indent="0">
              <a:buNone/>
            </a:pPr>
            <a:endParaRPr lang="tr-TR" dirty="0" smtClean="0"/>
          </a:p>
          <a:p>
            <a:r>
              <a:rPr lang="tr-TR" dirty="0" smtClean="0"/>
              <a:t>İ</a:t>
            </a:r>
            <a:r>
              <a:rPr lang="tr-TR" b="1" dirty="0" smtClean="0"/>
              <a:t>rade bozukluğu halleri </a:t>
            </a:r>
          </a:p>
          <a:p>
            <a:r>
              <a:rPr lang="tr-TR" dirty="0" smtClean="0"/>
              <a:t>Yanılma </a:t>
            </a:r>
          </a:p>
          <a:p>
            <a:r>
              <a:rPr lang="tr-TR" dirty="0" smtClean="0"/>
              <a:t>Aldatma </a:t>
            </a:r>
          </a:p>
          <a:p>
            <a:r>
              <a:rPr lang="tr-TR" dirty="0" smtClean="0"/>
              <a:t>Tehdit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7627273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Nişanlanmadan Doğan yükümler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Evlenme  Yükümü :</a:t>
            </a:r>
          </a:p>
          <a:p>
            <a:pPr marL="114300" indent="0">
              <a:buNone/>
            </a:pPr>
            <a:r>
              <a:rPr lang="tr-TR" dirty="0" smtClean="0"/>
              <a:t>Nişanlanma evlenmeye zorlama hakkı  vermez (TMK119) </a:t>
            </a:r>
          </a:p>
          <a:p>
            <a:pPr marL="114300" indent="0">
              <a:buNone/>
            </a:pPr>
            <a:r>
              <a:rPr lang="tr-TR" dirty="0" smtClean="0"/>
              <a:t>Cayma tazminatı istenemez  </a:t>
            </a:r>
          </a:p>
          <a:p>
            <a:r>
              <a:rPr lang="tr-TR" dirty="0" smtClean="0"/>
              <a:t>Sadakat Yükümü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8493464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Nişanlanmadan doğan Haklar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Tanıklıktan kaçınma hakkı </a:t>
            </a:r>
          </a:p>
          <a:p>
            <a:r>
              <a:rPr lang="tr-TR" dirty="0" smtClean="0"/>
              <a:t>Hakimlikten kaçınma hakkı </a:t>
            </a:r>
          </a:p>
          <a:p>
            <a:r>
              <a:rPr lang="tr-TR" dirty="0" smtClean="0"/>
              <a:t>Haksız fiil failinden maddi ve manevi tazminat isteme hakkı </a:t>
            </a:r>
          </a:p>
          <a:p>
            <a:r>
              <a:rPr lang="tr-TR" dirty="0" smtClean="0"/>
              <a:t>Mal rejimi sözleşmesi yapma hakkı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35839773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Nişanlılığın Sona Ermesi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Evlenme</a:t>
            </a:r>
          </a:p>
          <a:p>
            <a:r>
              <a:rPr lang="tr-TR" dirty="0" smtClean="0"/>
              <a:t>Ölüm veya gaiplik </a:t>
            </a:r>
          </a:p>
          <a:p>
            <a:r>
              <a:rPr lang="tr-TR" dirty="0" smtClean="0"/>
              <a:t>Çifte nişanlanma</a:t>
            </a:r>
          </a:p>
          <a:p>
            <a:r>
              <a:rPr lang="tr-TR" dirty="0" smtClean="0"/>
              <a:t>Bozucu şartın gerçekleşmesi</a:t>
            </a:r>
          </a:p>
          <a:p>
            <a:r>
              <a:rPr lang="tr-TR" dirty="0" smtClean="0"/>
              <a:t>Kesin evlenme engelinin sonradan ortaya çıkması </a:t>
            </a:r>
          </a:p>
          <a:p>
            <a:r>
              <a:rPr lang="tr-TR" dirty="0" smtClean="0"/>
              <a:t>İmkansızlık ( Cinsiyet değiştirme ) </a:t>
            </a:r>
          </a:p>
          <a:p>
            <a:r>
              <a:rPr lang="tr-TR" dirty="0" smtClean="0"/>
              <a:t>Anlaşma </a:t>
            </a:r>
          </a:p>
          <a:p>
            <a:r>
              <a:rPr lang="tr-TR" dirty="0" smtClean="0"/>
              <a:t>İrade bozuklu halleri </a:t>
            </a:r>
          </a:p>
          <a:p>
            <a:r>
              <a:rPr lang="tr-TR" dirty="0" smtClean="0"/>
              <a:t>Tek yanlı dönme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015832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Sona ermenin hukuki  sonuçları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Hediyelerin geri verilmesi </a:t>
            </a:r>
            <a:endParaRPr lang="tr-TR" dirty="0"/>
          </a:p>
          <a:p>
            <a:r>
              <a:rPr lang="tr-TR" dirty="0" smtClean="0"/>
              <a:t>Maddi tazminat davası </a:t>
            </a:r>
          </a:p>
          <a:p>
            <a:r>
              <a:rPr lang="tr-TR" dirty="0" smtClean="0"/>
              <a:t>Manevi tazminat davası </a:t>
            </a:r>
          </a:p>
          <a:p>
            <a:r>
              <a:rPr lang="tr-TR" dirty="0" smtClean="0"/>
              <a:t>a) Nişanı bozanın kusurlu olması </a:t>
            </a:r>
          </a:p>
          <a:p>
            <a:r>
              <a:rPr lang="tr-TR" dirty="0" smtClean="0"/>
              <a:t>b) Tazminat isteyenin kusursuz olması </a:t>
            </a:r>
          </a:p>
          <a:p>
            <a:r>
              <a:rPr lang="tr-TR" dirty="0" smtClean="0"/>
              <a:t>c) Kusursuz nişanlının kişilik hakkının  çiğnenmiş  olması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6518078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itişiklik">
  <a:themeElements>
    <a:clrScheme name="Bitişiklik">
      <a:dk1>
        <a:srgbClr val="2F2B20"/>
      </a:dk1>
      <a:lt1>
        <a:srgbClr val="FFFFFF"/>
      </a:lt1>
      <a:dk2>
        <a:srgbClr val="675E47"/>
      </a:dk2>
      <a:lt2>
        <a:srgbClr val="DFDCB7"/>
      </a:lt2>
      <a:accent1>
        <a:srgbClr val="A9A57C"/>
      </a:accent1>
      <a:accent2>
        <a:srgbClr val="9CBEBD"/>
      </a:accent2>
      <a:accent3>
        <a:srgbClr val="D2CB6C"/>
      </a:accent3>
      <a:accent4>
        <a:srgbClr val="95A39D"/>
      </a:accent4>
      <a:accent5>
        <a:srgbClr val="C89F5D"/>
      </a:accent5>
      <a:accent6>
        <a:srgbClr val="B1A089"/>
      </a:accent6>
      <a:hlink>
        <a:srgbClr val="D25814"/>
      </a:hlink>
      <a:folHlink>
        <a:srgbClr val="849A0A"/>
      </a:folHlink>
    </a:clrScheme>
    <a:fontScheme name="Ofis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itişiklik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</a:schemeClr>
            </a:gs>
            <a:gs pos="75000">
              <a:schemeClr val="phClr">
                <a:shade val="100000"/>
                <a:satMod val="115000"/>
              </a:schemeClr>
            </a:gs>
            <a:gs pos="100000">
              <a:schemeClr val="phClr">
                <a:shade val="70000"/>
                <a:satMod val="130000"/>
              </a:schemeClr>
            </a:gs>
          </a:gsLst>
          <a:path path="circle">
            <a:fillToRect l="20000" t="50000" r="100000" b="5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7000"/>
              </a:schemeClr>
              <a:schemeClr val="phClr">
                <a:shade val="96000"/>
              </a:schemeClr>
            </a:duotone>
          </a:blip>
          <a:tile tx="0" ty="0" sx="32000" sy="32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104</TotalTime>
  <Words>467</Words>
  <Application>Microsoft Office PowerPoint</Application>
  <PresentationFormat>Ekran Gösterisi (4:3)</PresentationFormat>
  <Paragraphs>128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Bitişiklik</vt:lpstr>
      <vt:lpstr>AİLE HUKUKU -2</vt:lpstr>
      <vt:lpstr>Nişanlanma</vt:lpstr>
      <vt:lpstr>Nişanlanmanın Şartları </vt:lpstr>
      <vt:lpstr>Slayt 4</vt:lpstr>
      <vt:lpstr>Nişanlanmanın Hükümsüzlüğü</vt:lpstr>
      <vt:lpstr>Nişanlanmadan Doğan yükümler </vt:lpstr>
      <vt:lpstr>Nişanlanmadan doğan Haklar </vt:lpstr>
      <vt:lpstr>Nişanlılığın Sona Ermesi </vt:lpstr>
      <vt:lpstr>Sona ermenin hukuki  sonuçları </vt:lpstr>
      <vt:lpstr>EVLENME </vt:lpstr>
      <vt:lpstr>Evlenme kavramı </vt:lpstr>
      <vt:lpstr>Evlenmenin Şartları </vt:lpstr>
      <vt:lpstr>Evlenmenin maddi şartları </vt:lpstr>
      <vt:lpstr>  Evlenme engelleri  </vt:lpstr>
      <vt:lpstr>Evlenmenin şekli şartları </vt:lpstr>
      <vt:lpstr>Evlenme sırasındaki işlemler </vt:lpstr>
      <vt:lpstr>Şartlara uyulmazsa ne olur? </vt:lpstr>
      <vt:lpstr>Evlenmeden sonraki işlemler </vt:lpstr>
      <vt:lpstr>Kaynaklar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AİLE HUKUKU -2</dc:title>
  <dc:creator>TOSHIBA</dc:creator>
  <cp:lastModifiedBy>İrfan</cp:lastModifiedBy>
  <cp:revision>12</cp:revision>
  <dcterms:created xsi:type="dcterms:W3CDTF">2013-03-04T12:41:19Z</dcterms:created>
  <dcterms:modified xsi:type="dcterms:W3CDTF">2020-04-28T11:29:20Z</dcterms:modified>
</cp:coreProperties>
</file>