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8" r:id="rId2"/>
    <p:sldId id="269" r:id="rId3"/>
    <p:sldId id="281" r:id="rId4"/>
    <p:sldId id="271" r:id="rId5"/>
    <p:sldId id="283" r:id="rId6"/>
    <p:sldId id="287" r:id="rId7"/>
    <p:sldId id="284" r:id="rId8"/>
    <p:sldId id="288" r:id="rId9"/>
    <p:sldId id="289" r:id="rId10"/>
    <p:sldId id="28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p:cViewPr>
        <p:scale>
          <a:sx n="100" d="100"/>
          <a:sy n="100" d="100"/>
        </p:scale>
        <p:origin x="510" y="-7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BA4A2B-CCA7-4489-94DE-05E79AFA2275}" type="datetimeFigureOut">
              <a:rPr lang="tr-TR" smtClean="0"/>
              <a:t>9.05.2020</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6AA1DC-C0F5-4A6D-8280-C37C27FC550A}" type="slidenum">
              <a:rPr lang="tr-TR" smtClean="0"/>
              <a:t>‹#›</a:t>
            </a:fld>
            <a:endParaRPr lang="tr-TR"/>
          </a:p>
        </p:txBody>
      </p:sp>
    </p:spTree>
    <p:extLst>
      <p:ext uri="{BB962C8B-B14F-4D97-AF65-F5344CB8AC3E}">
        <p14:creationId xmlns:p14="http://schemas.microsoft.com/office/powerpoint/2010/main" val="1519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46AA1DC-C0F5-4A6D-8280-C37C27FC550A}" type="slidenum">
              <a:rPr lang="tr-TR" smtClean="0"/>
              <a:t>5</a:t>
            </a:fld>
            <a:endParaRPr lang="tr-TR"/>
          </a:p>
        </p:txBody>
      </p:sp>
    </p:spTree>
    <p:extLst>
      <p:ext uri="{BB962C8B-B14F-4D97-AF65-F5344CB8AC3E}">
        <p14:creationId xmlns:p14="http://schemas.microsoft.com/office/powerpoint/2010/main" val="4608720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tr-TR"/>
              <a:t>Asıl alt başlık stilini düzenlemek için tıklayın</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D9F75050-0E15-4C5B-92B0-66D068882F1F}" type="datetimeFigureOut">
              <a:rPr lang="tr-TR" smtClean="0"/>
              <a:t>9.05.2020</a:t>
            </a:fld>
            <a:endParaRPr lang="tr-TR"/>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6085206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78318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54816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739144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D9F75050-0E15-4C5B-92B0-66D068882F1F}" type="datetimeFigureOut">
              <a:rPr lang="tr-TR" smtClean="0"/>
              <a:t>9.05.2020</a:t>
            </a:fld>
            <a:endParaRPr lang="tr-TR"/>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6453378" y="5211060"/>
            <a:ext cx="1584198" cy="228600"/>
          </a:xfrm>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38437862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285701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30924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6271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46979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p>
            <a:fld id="{D9F75050-0E15-4C5B-92B0-66D068882F1F}" type="datetimeFigureOut">
              <a:rPr lang="tr-TR" smtClean="0"/>
              <a:t>9.05.2020</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B1DEFA8C-F947-479F-BE07-76B6B3F80BF1}" type="slidenum">
              <a:rPr lang="tr-TR" smtClean="0"/>
              <a:t>‹#›</a:t>
            </a:fld>
            <a:endParaRPr lang="tr-TR"/>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2671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9F75050-0E15-4C5B-92B0-66D068882F1F}" type="datetimeFigureOut">
              <a:rPr lang="tr-TR" smtClean="0"/>
              <a:t>9.05.2020</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B1DEFA8C-F947-479F-BE07-76B6B3F80BF1}" type="slidenum">
              <a:rPr lang="tr-TR" smtClean="0"/>
              <a:t>‹#›</a:t>
            </a:fld>
            <a:endParaRPr lang="tr-TR"/>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6624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D9F75050-0E15-4C5B-92B0-66D068882F1F}" type="datetimeFigureOut">
              <a:rPr lang="tr-TR" smtClean="0"/>
              <a:t>9.05.2020</a:t>
            </a:fld>
            <a:endParaRPr lang="tr-TR"/>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585560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229600" cy="1143000"/>
          </a:xfrm>
        </p:spPr>
        <p:txBody>
          <a:bodyPr>
            <a:normAutofit/>
          </a:bodyPr>
          <a:lstStyle/>
          <a:p>
            <a:r>
              <a:rPr lang="tr-TR" sz="3200" dirty="0">
                <a:solidFill>
                  <a:srgbClr val="00B050"/>
                </a:solidFill>
              </a:rPr>
              <a:t>Çatışma Yönetimi</a:t>
            </a:r>
          </a:p>
        </p:txBody>
      </p:sp>
      <p:sp>
        <p:nvSpPr>
          <p:cNvPr id="4" name="3 İçerik Yer Tutucusu"/>
          <p:cNvSpPr>
            <a:spLocks noGrp="1"/>
          </p:cNvSpPr>
          <p:nvPr>
            <p:ph sz="half" idx="1"/>
          </p:nvPr>
        </p:nvSpPr>
        <p:spPr>
          <a:xfrm>
            <a:off x="305780" y="1114425"/>
            <a:ext cx="8532440" cy="3970759"/>
          </a:xfrm>
        </p:spPr>
        <p:txBody>
          <a:bodyPr>
            <a:normAutofit/>
          </a:bodyPr>
          <a:lstStyle/>
          <a:p>
            <a:endParaRPr lang="tr-TR" sz="2000" b="1" dirty="0"/>
          </a:p>
          <a:p>
            <a:pPr algn="just"/>
            <a:r>
              <a:rPr lang="tr-TR" sz="2400" dirty="0">
                <a:latin typeface="Times New Roman" panose="02020603050405020304" pitchFamily="18" charset="0"/>
                <a:cs typeface="Times New Roman" panose="02020603050405020304" pitchFamily="18" charset="0"/>
              </a:rPr>
              <a:t>Çatışma günlük yaşamda her gün duyduğumuz bir kavramdır. Günlük ilişkilerimizde çatışma yaşamadığımız durumlar hemen hemen yok gibidir. İnsan ilişkilerinde yaşanan bu çatışmaları şiddeti ya da  sıklığına göre çatışmayı az ya da  çok hissederiz. Sosyal bir varlık olan insanın diğer insanlarla iletişime girmesi, bir faaliyette bulunması çatışmayı beraberinde getirir.  Bireysel farklılıklar, farklı ihtiyaçlar,  kişilik özellikleri ve kültürel farklılıklar kişiler arasında çatışmaya yol açar (Özdemir, s.3, 2013).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E4A6369F-B9DD-4122-9EDB-EB546C36E491}"/>
              </a:ext>
            </a:extLst>
          </p:cNvPr>
          <p:cNvSpPr>
            <a:spLocks noGrp="1"/>
          </p:cNvSpPr>
          <p:nvPr>
            <p:ph idx="4294967295"/>
          </p:nvPr>
        </p:nvSpPr>
        <p:spPr>
          <a:xfrm>
            <a:off x="683568" y="980728"/>
            <a:ext cx="8229600" cy="4608512"/>
          </a:xfrm>
        </p:spPr>
        <p:txBody>
          <a:bodyPr>
            <a:normAutofit fontScale="25000" lnSpcReduction="20000"/>
          </a:bodyPr>
          <a:lstStyle/>
          <a:p>
            <a:pPr marL="0" indent="0" algn="ctr">
              <a:buNone/>
            </a:pPr>
            <a:r>
              <a:rPr lang="tr-TR" sz="7200" b="1" dirty="0"/>
              <a:t>KAYNAKLAR</a:t>
            </a:r>
          </a:p>
          <a:p>
            <a:pPr marL="0" indent="0">
              <a:buNone/>
            </a:pPr>
            <a:r>
              <a:rPr lang="tr-TR" sz="48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r>
              <a:rPr lang="tr-TR" sz="4800" dirty="0" err="1">
                <a:latin typeface="Times New Roman" panose="02020603050405020304" pitchFamily="18" charset="0"/>
                <a:cs typeface="Times New Roman" panose="02020603050405020304" pitchFamily="18" charset="0"/>
              </a:rPr>
              <a:t>Akkirman</a:t>
            </a:r>
            <a:r>
              <a:rPr lang="tr-TR" sz="4800" dirty="0">
                <a:latin typeface="Times New Roman" panose="02020603050405020304" pitchFamily="18" charset="0"/>
                <a:cs typeface="Times New Roman" panose="02020603050405020304" pitchFamily="18" charset="0"/>
              </a:rPr>
              <a:t>, A., D. (1998). D.E.Ü.İ.İ.B.F. 11 «Etkin Çatışma Yönetimi Ve Müdahale Stratejileri», Dergisi Cilt:13, Sayı: II, s:1—11.</a:t>
            </a:r>
          </a:p>
          <a:p>
            <a:pPr marL="0" indent="0">
              <a:buNone/>
            </a:pPr>
            <a:r>
              <a:rPr lang="tr-TR" sz="48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buNone/>
            </a:pPr>
            <a:r>
              <a:rPr lang="tr-TR" sz="4800" dirty="0">
                <a:latin typeface="Times New Roman" panose="02020603050405020304" pitchFamily="18" charset="0"/>
                <a:cs typeface="Times New Roman" panose="02020603050405020304" pitchFamily="18" charset="0"/>
              </a:rPr>
              <a:t>Erkuş, S., Tabak, A. (2009). Beş Faktör Kişilik Özelliklerinin Çalışanların Çatışma Yönetim Tarzlarına Etkisi: Savunma Sanayiinde Bir Araştırma, Atatürk Üniversitesi İktisadi ve İdari Bilimler Dergisi, Cilt: 23,  Sayı: 2,   213-242.</a:t>
            </a:r>
          </a:p>
          <a:p>
            <a:pPr marL="0" indent="0">
              <a:buNone/>
            </a:pPr>
            <a:r>
              <a:rPr lang="tr-TR" sz="4800" dirty="0">
                <a:latin typeface="Times New Roman" panose="02020603050405020304" pitchFamily="18" charset="0"/>
                <a:cs typeface="Times New Roman" panose="02020603050405020304" pitchFamily="18" charset="0"/>
              </a:rPr>
              <a:t>Eren, E. 2008). Örgütsel Davranış ve Yönetim Psikolojisi. Beta yayınları: İstanbul.</a:t>
            </a:r>
          </a:p>
          <a:p>
            <a:pPr marL="0" indent="0">
              <a:buNone/>
            </a:pPr>
            <a:r>
              <a:rPr lang="tr-TR" sz="4800" dirty="0" err="1">
                <a:latin typeface="Times New Roman" panose="02020603050405020304" pitchFamily="18" charset="0"/>
                <a:cs typeface="Times New Roman" panose="02020603050405020304" pitchFamily="18" charset="0"/>
              </a:rPr>
              <a:t>McShane</a:t>
            </a:r>
            <a:r>
              <a:rPr lang="tr-TR" sz="4800" dirty="0">
                <a:latin typeface="Times New Roman" panose="02020603050405020304" pitchFamily="18" charset="0"/>
                <a:cs typeface="Times New Roman" panose="02020603050405020304" pitchFamily="18" charset="0"/>
              </a:rPr>
              <a:t>, S. L., </a:t>
            </a:r>
            <a:r>
              <a:rPr lang="tr-TR" sz="4800" dirty="0" err="1">
                <a:latin typeface="Times New Roman" panose="02020603050405020304" pitchFamily="18" charset="0"/>
                <a:cs typeface="Times New Roman" panose="02020603050405020304" pitchFamily="18" charset="0"/>
              </a:rPr>
              <a:t>Glinow</a:t>
            </a:r>
            <a:r>
              <a:rPr lang="tr-TR" sz="4800" dirty="0">
                <a:latin typeface="Times New Roman" panose="02020603050405020304" pitchFamily="18" charset="0"/>
                <a:cs typeface="Times New Roman" panose="02020603050405020304" pitchFamily="18" charset="0"/>
              </a:rPr>
              <a:t>, M. A. V. (2016) Örgütsel Davranış. «İş ortamında çatışmaları Yönetmek» (</a:t>
            </a:r>
            <a:r>
              <a:rPr lang="tr-TR" sz="4800" dirty="0" err="1">
                <a:latin typeface="Times New Roman" panose="02020603050405020304" pitchFamily="18" charset="0"/>
                <a:cs typeface="Times New Roman" panose="02020603050405020304" pitchFamily="18" charset="0"/>
              </a:rPr>
              <a:t>Organisational</a:t>
            </a:r>
            <a:r>
              <a:rPr lang="tr-TR" sz="4800" dirty="0">
                <a:latin typeface="Times New Roman" panose="02020603050405020304" pitchFamily="18" charset="0"/>
                <a:cs typeface="Times New Roman" panose="02020603050405020304" pitchFamily="18" charset="0"/>
              </a:rPr>
              <a:t> </a:t>
            </a:r>
            <a:r>
              <a:rPr lang="tr-TR" sz="4800" dirty="0" err="1">
                <a:latin typeface="Times New Roman" panose="02020603050405020304" pitchFamily="18" charset="0"/>
                <a:cs typeface="Times New Roman" panose="02020603050405020304" pitchFamily="18" charset="0"/>
              </a:rPr>
              <a:t>Behavior</a:t>
            </a:r>
            <a:r>
              <a:rPr lang="tr-TR" sz="4800" dirty="0">
                <a:latin typeface="Times New Roman" panose="02020603050405020304" pitchFamily="18" charset="0"/>
                <a:cs typeface="Times New Roman" panose="02020603050405020304" pitchFamily="18" charset="0"/>
              </a:rPr>
              <a:t>, Çeviren:  Hacıoğlu, G.), Nobel Yayıncılık: Ankara.</a:t>
            </a:r>
          </a:p>
          <a:p>
            <a:pPr marL="0" indent="0">
              <a:buNone/>
            </a:pPr>
            <a:r>
              <a:rPr lang="tr-TR" sz="4800" dirty="0">
                <a:latin typeface="Times New Roman" panose="02020603050405020304" pitchFamily="18" charset="0"/>
                <a:cs typeface="Times New Roman" panose="02020603050405020304" pitchFamily="18" charset="0"/>
              </a:rPr>
              <a:t>Koçel, T. (2007). İşletme Yöneticiliği, Yönetim ve Organizasyon-Organizasyonlarda Davranış-Klasik-Modern-Çağdaş Yaklaşımlar, İstanbul. </a:t>
            </a:r>
          </a:p>
          <a:p>
            <a:pPr marL="0" indent="0">
              <a:buNone/>
            </a:pPr>
            <a:r>
              <a:rPr lang="tr-TR" sz="4800" dirty="0">
                <a:latin typeface="Times New Roman" panose="02020603050405020304" pitchFamily="18" charset="0"/>
                <a:cs typeface="Times New Roman" panose="02020603050405020304" pitchFamily="18" charset="0"/>
              </a:rPr>
              <a:t>Koçel, T. (2005). İşletme Yöneticiliği, Yönetim ve Organizasyon-Organizasyonlarda Davranış-Klasik-Modern-Çağdaş Yaklaşımlar, İstanbul</a:t>
            </a:r>
          </a:p>
          <a:p>
            <a:pPr marL="0" indent="0">
              <a:buNone/>
            </a:pPr>
            <a:r>
              <a:rPr lang="tr-TR" sz="4800" dirty="0">
                <a:latin typeface="Times New Roman" panose="02020603050405020304" pitchFamily="18" charset="0"/>
                <a:cs typeface="Times New Roman" panose="02020603050405020304" pitchFamily="18" charset="0"/>
              </a:rPr>
              <a:t>Şahin, A., Emini, F. T., Ünsal, Ö. (2006)."Çatışma Yönetimi Yöntemleri ve Hastane Örgütlerinde Bir Uygulama". </a:t>
            </a:r>
            <a:r>
              <a:rPr lang="tr-TR" sz="4800" dirty="0" err="1">
                <a:latin typeface="Times New Roman" panose="02020603050405020304" pitchFamily="18" charset="0"/>
                <a:cs typeface="Times New Roman" panose="02020603050405020304" pitchFamily="18" charset="0"/>
              </a:rPr>
              <a:t>S.Ü.İ.İ.B.F.Dergisi</a:t>
            </a:r>
            <a:r>
              <a:rPr lang="tr-TR" sz="4800" dirty="0">
                <a:latin typeface="Times New Roman" panose="02020603050405020304" pitchFamily="18" charset="0"/>
                <a:cs typeface="Times New Roman" panose="02020603050405020304" pitchFamily="18" charset="0"/>
              </a:rPr>
              <a:t>.  Sayı:15, 553-568.</a:t>
            </a:r>
          </a:p>
          <a:p>
            <a:pPr marL="0" indent="0">
              <a:buNone/>
            </a:pPr>
            <a:r>
              <a:rPr lang="tr-TR" sz="4800" dirty="0" err="1">
                <a:latin typeface="Times New Roman" panose="02020603050405020304" pitchFamily="18" charset="0"/>
                <a:cs typeface="Times New Roman" panose="02020603050405020304" pitchFamily="18" charset="0"/>
              </a:rPr>
              <a:t>Tengılımoğlu</a:t>
            </a:r>
            <a:r>
              <a:rPr lang="tr-TR" sz="4800" dirty="0">
                <a:latin typeface="Times New Roman" panose="02020603050405020304" pitchFamily="18" charset="0"/>
                <a:cs typeface="Times New Roman" panose="02020603050405020304" pitchFamily="18" charset="0"/>
              </a:rPr>
              <a:t>, D. (1991), "Kişilerarası Çatışma ve Çatışmayı Teşhis Modelleri", TODAİE Dergisi, 24(2).</a:t>
            </a:r>
          </a:p>
          <a:p>
            <a:pPr marL="0" indent="0">
              <a:buNone/>
            </a:pPr>
            <a:r>
              <a:rPr lang="tr-TR" sz="4800" dirty="0">
                <a:latin typeface="Times New Roman" panose="02020603050405020304" pitchFamily="18" charset="0"/>
                <a:cs typeface="Times New Roman" panose="02020603050405020304" pitchFamily="18" charset="0"/>
              </a:rPr>
              <a:t>Ertürk, Mümin (1994), “Organizasyonlarda Çatışma, Çatışma Nedenleri, Çatışmanın Yönetimi ve Erciyes Üniversitesinde Bir Anket Uygulaması”, Erciyes Üniversitesi İ.İ.B.F. Dergisi, S: 11, Kayseri, </a:t>
            </a:r>
            <a:r>
              <a:rPr lang="tr-TR" sz="4800" dirty="0" err="1">
                <a:latin typeface="Times New Roman" panose="02020603050405020304" pitchFamily="18" charset="0"/>
                <a:cs typeface="Times New Roman" panose="02020603050405020304" pitchFamily="18" charset="0"/>
              </a:rPr>
              <a:t>ss</a:t>
            </a:r>
            <a:r>
              <a:rPr lang="tr-TR" sz="4800" dirty="0">
                <a:latin typeface="Times New Roman" panose="02020603050405020304" pitchFamily="18" charset="0"/>
                <a:cs typeface="Times New Roman" panose="02020603050405020304" pitchFamily="18" charset="0"/>
              </a:rPr>
              <a:t>. 121–147. </a:t>
            </a:r>
          </a:p>
          <a:p>
            <a:pPr marL="0" indent="0">
              <a:buNone/>
            </a:pPr>
            <a:r>
              <a:rPr lang="tr-TR" sz="4800" dirty="0" err="1">
                <a:latin typeface="Times New Roman" panose="02020603050405020304" pitchFamily="18" charset="0"/>
                <a:cs typeface="Times New Roman" panose="02020603050405020304" pitchFamily="18" charset="0"/>
              </a:rPr>
              <a:t>Kılınç</a:t>
            </a:r>
            <a:r>
              <a:rPr lang="tr-TR" sz="4800" dirty="0">
                <a:latin typeface="Times New Roman" panose="02020603050405020304" pitchFamily="18" charset="0"/>
                <a:cs typeface="Times New Roman" panose="02020603050405020304" pitchFamily="18" charset="0"/>
              </a:rPr>
              <a:t>, Tanıl (1985), “Örgütlerde Çatışma: Mahiyeti ve Nedenleri”, İ.Ü. İşletme Fakültesi Dergisi, C.14, S. 1, Nisan 1985, İstanbul, </a:t>
            </a:r>
            <a:r>
              <a:rPr lang="tr-TR" sz="4800" dirty="0" err="1">
                <a:latin typeface="Times New Roman" panose="02020603050405020304" pitchFamily="18" charset="0"/>
                <a:cs typeface="Times New Roman" panose="02020603050405020304" pitchFamily="18" charset="0"/>
              </a:rPr>
              <a:t>ss</a:t>
            </a:r>
            <a:r>
              <a:rPr lang="tr-TR" sz="4800" dirty="0">
                <a:latin typeface="Times New Roman" panose="02020603050405020304" pitchFamily="18" charset="0"/>
                <a:cs typeface="Times New Roman" panose="02020603050405020304" pitchFamily="18" charset="0"/>
              </a:rPr>
              <a:t>. 103–124. </a:t>
            </a:r>
          </a:p>
          <a:p>
            <a:pPr marL="0" indent="0">
              <a:buNone/>
            </a:pPr>
            <a:endParaRPr lang="tr-TR" sz="4800" dirty="0">
              <a:latin typeface="Times New Roman" panose="02020603050405020304" pitchFamily="18" charset="0"/>
              <a:cs typeface="Times New Roman" panose="02020603050405020304" pitchFamily="18" charset="0"/>
            </a:endParaRPr>
          </a:p>
          <a:p>
            <a:pPr marL="0" indent="0">
              <a:buNone/>
            </a:pPr>
            <a:r>
              <a:rPr lang="tr-TR" sz="3700" dirty="0">
                <a:highlight>
                  <a:srgbClr val="FFFF00"/>
                </a:highlight>
                <a:latin typeface="Times New Roman" panose="02020603050405020304" pitchFamily="18" charset="0"/>
                <a:cs typeface="Times New Roman" panose="02020603050405020304" pitchFamily="18" charset="0"/>
              </a:rPr>
              <a:t> </a:t>
            </a:r>
          </a:p>
          <a:p>
            <a:pPr marL="0" indent="0">
              <a:buNone/>
            </a:pPr>
            <a:r>
              <a:rPr lang="tr-TR" sz="37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2667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7180" y="620688"/>
            <a:ext cx="8229600" cy="648072"/>
          </a:xfrm>
        </p:spPr>
        <p:txBody>
          <a:bodyPr>
            <a:normAutofit fontScale="90000"/>
          </a:bodyPr>
          <a:lstStyle/>
          <a:p>
            <a:pPr algn="ctr"/>
            <a:br>
              <a:rPr lang="tr-TR" sz="3600" dirty="0">
                <a:solidFill>
                  <a:srgbClr val="FF0000"/>
                </a:solidFill>
              </a:rPr>
            </a:br>
            <a:r>
              <a:rPr lang="tr-TR" sz="3600" dirty="0">
                <a:solidFill>
                  <a:srgbClr val="00B050"/>
                </a:solidFill>
              </a:rPr>
              <a:t> Çatışma nedir</a:t>
            </a:r>
            <a:br>
              <a:rPr lang="tr-TR" dirty="0">
                <a:solidFill>
                  <a:srgbClr val="FF0000"/>
                </a:solidFill>
              </a:rPr>
            </a:br>
            <a:endParaRPr lang="tr-TR" dirty="0">
              <a:solidFill>
                <a:srgbClr val="FF0000"/>
              </a:solidFill>
            </a:endParaRPr>
          </a:p>
        </p:txBody>
      </p:sp>
      <p:sp>
        <p:nvSpPr>
          <p:cNvPr id="4" name="3 İçerik Yer Tutucusu"/>
          <p:cNvSpPr>
            <a:spLocks noGrp="1"/>
          </p:cNvSpPr>
          <p:nvPr>
            <p:ph sz="half" idx="1"/>
          </p:nvPr>
        </p:nvSpPr>
        <p:spPr>
          <a:xfrm>
            <a:off x="277180" y="1124744"/>
            <a:ext cx="7823212" cy="3096344"/>
          </a:xfrm>
        </p:spPr>
        <p:txBody>
          <a:bodyPr>
            <a:normAutofit fontScale="40000" lnSpcReduction="20000"/>
          </a:bodyPr>
          <a:lstStyle/>
          <a:p>
            <a:endParaRPr lang="tr-TR" sz="2000" b="1" dirty="0"/>
          </a:p>
          <a:p>
            <a:pPr marL="0" indent="0" algn="just">
              <a:buNone/>
            </a:pPr>
            <a:r>
              <a:rPr lang="tr-TR" sz="5000" dirty="0">
                <a:latin typeface="Times New Roman" panose="02020603050405020304" pitchFamily="18" charset="0"/>
                <a:cs typeface="Times New Roman" panose="02020603050405020304" pitchFamily="18" charset="0"/>
              </a:rPr>
              <a:t>       Çatışma denilince engelleme, zıtlaşma anlaşmazlık, uyumsuzluk, sıkıntı, stres, düşmanlık ve kaygı gibi ortak olumsuz tanımlar kavramlar akla gelmektedir (Özdemir, s.3, 2013; </a:t>
            </a:r>
            <a:r>
              <a:rPr lang="tr-TR" sz="5000" dirty="0" err="1">
                <a:latin typeface="Times New Roman" panose="02020603050405020304" pitchFamily="18" charset="0"/>
                <a:cs typeface="Times New Roman" panose="02020603050405020304" pitchFamily="18" charset="0"/>
              </a:rPr>
              <a:t>Akkirman</a:t>
            </a:r>
            <a:r>
              <a:rPr lang="tr-TR" sz="5000" dirty="0">
                <a:latin typeface="Times New Roman" panose="02020603050405020304" pitchFamily="18" charset="0"/>
                <a:cs typeface="Times New Roman" panose="02020603050405020304" pitchFamily="18" charset="0"/>
              </a:rPr>
              <a:t>, 1998).</a:t>
            </a:r>
          </a:p>
          <a:p>
            <a:pPr marL="0" indent="0" algn="just">
              <a:buNone/>
            </a:pPr>
            <a:r>
              <a:rPr lang="tr-TR" sz="5000" dirty="0">
                <a:latin typeface="Times New Roman" panose="02020603050405020304" pitchFamily="18" charset="0"/>
                <a:cs typeface="Times New Roman" panose="02020603050405020304" pitchFamily="18" charset="0"/>
              </a:rPr>
              <a:t>Çatışma durumunda birey çatışmadan kaçmayı ya da çatışmanın tarafı olan kişi ya da kişilere karşılık veriler. Çatışma davranışı genellikle insanları olumsuz duygulara yol açar. Örgüt içinde de kişisel farklılıklar, kaynakların dağıtımı kaynakların paylaşımı ya da  iletişim sorunları çatışmalara neden olur (</a:t>
            </a:r>
            <a:r>
              <a:rPr lang="tr-TR" sz="5000" dirty="0" err="1">
                <a:latin typeface="Times New Roman" panose="02020603050405020304" pitchFamily="18" charset="0"/>
                <a:cs typeface="Times New Roman" panose="02020603050405020304" pitchFamily="18" charset="0"/>
              </a:rPr>
              <a:t>Akkirman</a:t>
            </a:r>
            <a:r>
              <a:rPr lang="tr-TR" sz="5000" dirty="0">
                <a:latin typeface="Times New Roman" panose="02020603050405020304" pitchFamily="18" charset="0"/>
                <a:cs typeface="Times New Roman" panose="02020603050405020304" pitchFamily="18" charset="0"/>
              </a:rPr>
              <a:t>, 1998).</a:t>
            </a:r>
          </a:p>
          <a:p>
            <a:pPr marL="0" indent="0" algn="just">
              <a:buNone/>
            </a:pPr>
            <a:endParaRPr lang="tr-TR" sz="5000" dirty="0">
              <a:latin typeface="Times New Roman" panose="02020603050405020304" pitchFamily="18" charset="0"/>
              <a:cs typeface="Times New Roman" panose="02020603050405020304" pitchFamily="18" charset="0"/>
            </a:endParaRPr>
          </a:p>
          <a:p>
            <a:pPr marL="0" indent="0" algn="just">
              <a:buNone/>
            </a:pPr>
            <a:endParaRPr lang="tr-TR" sz="2000" dirty="0"/>
          </a:p>
          <a:p>
            <a:endParaRPr lang="tr-TR" sz="2000" dirty="0"/>
          </a:p>
          <a:p>
            <a:endParaRPr lang="tr-TR" sz="2000" dirty="0"/>
          </a:p>
          <a:p>
            <a:endParaRPr lang="tr-TR" sz="2000" dirty="0"/>
          </a:p>
          <a:p>
            <a:endParaRPr lang="tr-TR" sz="2000" dirty="0"/>
          </a:p>
          <a:p>
            <a:endParaRPr lang="tr-TR" sz="2000" dirty="0"/>
          </a:p>
          <a:p>
            <a:endParaRPr lang="tr-TR" sz="2000" dirty="0"/>
          </a:p>
          <a:p>
            <a:endParaRPr lang="tr-TR" sz="2000" dirty="0"/>
          </a:p>
        </p:txBody>
      </p:sp>
      <p:pic>
        <p:nvPicPr>
          <p:cNvPr id="5" name="Picture 2" descr="C:\Users\onurr\Desktop\unnamed.jpg">
            <a:extLst>
              <a:ext uri="{FF2B5EF4-FFF2-40B4-BE49-F238E27FC236}">
                <a16:creationId xmlns:a16="http://schemas.microsoft.com/office/drawing/2014/main" id="{114C98F4-D1D8-4AE4-BD2F-709CD3076D31}"/>
              </a:ext>
            </a:extLst>
          </p:cNvPr>
          <p:cNvPicPr>
            <a:picLocks noChangeAspect="1" noChangeArrowheads="1"/>
          </p:cNvPicPr>
          <p:nvPr/>
        </p:nvPicPr>
        <p:blipFill>
          <a:blip r:embed="rId2" cstate="print"/>
          <a:srcRect/>
          <a:stretch>
            <a:fillRect/>
          </a:stretch>
        </p:blipFill>
        <p:spPr bwMode="auto">
          <a:xfrm>
            <a:off x="2699792" y="4221088"/>
            <a:ext cx="4972354" cy="223623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23EC54-C21A-4C36-83A9-8BA00B7C8123}"/>
              </a:ext>
            </a:extLst>
          </p:cNvPr>
          <p:cNvSpPr>
            <a:spLocks noGrp="1"/>
          </p:cNvSpPr>
          <p:nvPr>
            <p:ph type="title"/>
          </p:nvPr>
        </p:nvSpPr>
        <p:spPr/>
        <p:txBody>
          <a:bodyPr/>
          <a:lstStyle/>
          <a:p>
            <a:r>
              <a:rPr lang="tr-TR" dirty="0">
                <a:solidFill>
                  <a:srgbClr val="00B050"/>
                </a:solidFill>
              </a:rPr>
              <a:t>Çatışma Nedir?</a:t>
            </a:r>
          </a:p>
        </p:txBody>
      </p:sp>
      <p:sp>
        <p:nvSpPr>
          <p:cNvPr id="3" name="İçerik Yer Tutucusu 2">
            <a:extLst>
              <a:ext uri="{FF2B5EF4-FFF2-40B4-BE49-F238E27FC236}">
                <a16:creationId xmlns:a16="http://schemas.microsoft.com/office/drawing/2014/main" id="{7F3970E9-8ED6-4854-8856-17C2A528E290}"/>
              </a:ext>
            </a:extLst>
          </p:cNvPr>
          <p:cNvSpPr>
            <a:spLocks noGrp="1"/>
          </p:cNvSpPr>
          <p:nvPr>
            <p:ph idx="1"/>
          </p:nvPr>
        </p:nvSpPr>
        <p:spPr/>
        <p:txBody>
          <a:bodyPr>
            <a:normAutofit/>
          </a:bodyPr>
          <a:lstStyle/>
          <a:p>
            <a:pPr algn="just"/>
            <a:r>
              <a:rPr lang="tr-TR" dirty="0"/>
              <a:t>Çatışma, kişilerin aralarındaki arasındaki sorunların çözülememesi, çözüm konusunda istemedikleri durumlarla karşılaştıklarında zorlanmaları sonucu ortaya çıkan olumsuz duyguları ifade eder  (Erkuş ve Tabak, 2009).</a:t>
            </a:r>
          </a:p>
          <a:p>
            <a:pPr marL="0" indent="0" algn="just">
              <a:buNone/>
            </a:pPr>
            <a:r>
              <a:rPr lang="tr-TR" dirty="0">
                <a:highlight>
                  <a:srgbClr val="FFFF00"/>
                </a:highlight>
              </a:rPr>
              <a:t> </a:t>
            </a:r>
          </a:p>
          <a:p>
            <a:pPr algn="just"/>
            <a:r>
              <a:rPr lang="tr-TR" dirty="0"/>
              <a:t>«Çatışma, örgütte iki ya da daha fazla kişi ya da grup arasında kıt kaynakların paylaşılması ya da faaliyetlerin tahsisi ile yine bu kişi ya da gruplar arasındaki statü, amaç, değer, ya da algı farklılıklarından kaynaklanan anlaşmazlık ya da uyuşmazlıktır» (Yeniçeri, s. 39, 2009).</a:t>
            </a:r>
          </a:p>
        </p:txBody>
      </p:sp>
    </p:spTree>
    <p:extLst>
      <p:ext uri="{BB962C8B-B14F-4D97-AF65-F5344CB8AC3E}">
        <p14:creationId xmlns:p14="http://schemas.microsoft.com/office/powerpoint/2010/main" val="393718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2839" y="260648"/>
            <a:ext cx="8229600" cy="1008112"/>
          </a:xfrm>
        </p:spPr>
        <p:txBody>
          <a:bodyPr/>
          <a:lstStyle/>
          <a:p>
            <a:pPr algn="ctr"/>
            <a:r>
              <a:rPr lang="tr-TR" dirty="0">
                <a:solidFill>
                  <a:srgbClr val="00B050"/>
                </a:solidFill>
              </a:rPr>
              <a:t>Örgütsel Çatışma</a:t>
            </a:r>
          </a:p>
        </p:txBody>
      </p:sp>
      <p:sp>
        <p:nvSpPr>
          <p:cNvPr id="3" name="2 İçerik Yer Tutucusu"/>
          <p:cNvSpPr>
            <a:spLocks noGrp="1"/>
          </p:cNvSpPr>
          <p:nvPr>
            <p:ph sz="half" idx="2"/>
          </p:nvPr>
        </p:nvSpPr>
        <p:spPr/>
        <p:txBody>
          <a:bodyPr>
            <a:normAutofit/>
          </a:bodyPr>
          <a:lstStyle/>
          <a:p>
            <a:endParaRPr lang="tr-TR" sz="2000" b="1" dirty="0"/>
          </a:p>
          <a:p>
            <a:endParaRPr lang="tr-TR" sz="2000" dirty="0">
              <a:solidFill>
                <a:srgbClr val="FF0000"/>
              </a:solidFill>
            </a:endParaRPr>
          </a:p>
        </p:txBody>
      </p:sp>
      <p:sp>
        <p:nvSpPr>
          <p:cNvPr id="6" name="5 İçerik Yer Tutucusu"/>
          <p:cNvSpPr>
            <a:spLocks noGrp="1"/>
          </p:cNvSpPr>
          <p:nvPr>
            <p:ph sz="quarter" idx="4"/>
          </p:nvPr>
        </p:nvSpPr>
        <p:spPr>
          <a:xfrm>
            <a:off x="611561" y="1000108"/>
            <a:ext cx="8064896" cy="5857892"/>
          </a:xfrm>
        </p:spPr>
        <p:txBody>
          <a:bodyPr>
            <a:normAutofit/>
          </a:bodyPr>
          <a:lstStyle/>
          <a:p>
            <a:endParaRPr lang="tr-TR" sz="2000" b="1" dirty="0"/>
          </a:p>
          <a:p>
            <a:pPr algn="just"/>
            <a:r>
              <a:rPr lang="tr-TR" sz="2000" dirty="0"/>
              <a:t>Örgütsel Çatışma: Örgütteki iki  ya da daha fazla kişi ya da grup arasında farklı nedenlerden çıkan anlaşmazlıklardır. Örgütsel çatışma Kişiler ya da grupların bir arada çalışmalarından kaynaklanan ve faaliyetlerin verimsizleşmesine, karışmasına  hatta durmasına neden olur (Eren,2008, s.553). </a:t>
            </a:r>
          </a:p>
          <a:p>
            <a:pPr algn="just"/>
            <a:endParaRPr lang="tr-TR" sz="2000" dirty="0"/>
          </a:p>
          <a:p>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03492D-6956-4CCF-957A-4422503042AA}"/>
              </a:ext>
            </a:extLst>
          </p:cNvPr>
          <p:cNvSpPr>
            <a:spLocks noGrp="1"/>
          </p:cNvSpPr>
          <p:nvPr>
            <p:ph type="title"/>
          </p:nvPr>
        </p:nvSpPr>
        <p:spPr/>
        <p:txBody>
          <a:bodyPr/>
          <a:lstStyle/>
          <a:p>
            <a:r>
              <a:rPr lang="tr-TR" dirty="0">
                <a:solidFill>
                  <a:srgbClr val="00B050"/>
                </a:solidFill>
              </a:rPr>
              <a:t>Örgütsel Çatışma</a:t>
            </a:r>
            <a:endParaRPr lang="tr-TR" dirty="0"/>
          </a:p>
        </p:txBody>
      </p:sp>
      <p:sp>
        <p:nvSpPr>
          <p:cNvPr id="3" name="İçerik Yer Tutucusu 2">
            <a:extLst>
              <a:ext uri="{FF2B5EF4-FFF2-40B4-BE49-F238E27FC236}">
                <a16:creationId xmlns:a16="http://schemas.microsoft.com/office/drawing/2014/main" id="{4FACD44F-9D93-4BC8-A037-C61272AFEA15}"/>
              </a:ext>
            </a:extLst>
          </p:cNvPr>
          <p:cNvSpPr>
            <a:spLocks noGrp="1"/>
          </p:cNvSpPr>
          <p:nvPr>
            <p:ph idx="1"/>
          </p:nvPr>
        </p:nvSpPr>
        <p:spPr/>
        <p:txBody>
          <a:bodyPr>
            <a:normAutofit/>
          </a:bodyPr>
          <a:lstStyle/>
          <a:p>
            <a:pPr algn="just"/>
            <a:endParaRPr lang="tr-TR" dirty="0"/>
          </a:p>
          <a:p>
            <a:pPr algn="just"/>
            <a:r>
              <a:rPr lang="tr-TR" dirty="0"/>
              <a:t>Örgütsel çatışmalar </a:t>
            </a:r>
            <a:r>
              <a:rPr lang="tr-TR" dirty="0" err="1"/>
              <a:t>işgörenleri</a:t>
            </a:r>
            <a:r>
              <a:rPr lang="tr-TR" dirty="0"/>
              <a:t> olumsuz etkileyerek verimsizliğe yol açar, </a:t>
            </a:r>
            <a:r>
              <a:rPr lang="tr-TR" dirty="0" err="1"/>
              <a:t>işgörenleri</a:t>
            </a:r>
            <a:r>
              <a:rPr lang="tr-TR" dirty="0"/>
              <a:t> mutsuzluğa güvensizliğe itebilir, motivasyonlarını düşürebilir. Çatışmaların nedenleri saptanıp bu nedenleri ortadan kaldırmaya yönelik adımlar atılmalıdır.  Örgütlerde yaşanan çatışmalar  örgüte zarar veren durumlar olarak değil yönetilmesi gereken ve örgüt amaçlarını daha etkili gerçekleştirmenin bir fırsatı olarak görülmelidir (Şahin, Emini ve Ünsal, 2006). </a:t>
            </a:r>
          </a:p>
        </p:txBody>
      </p:sp>
    </p:spTree>
    <p:extLst>
      <p:ext uri="{BB962C8B-B14F-4D97-AF65-F5344CB8AC3E}">
        <p14:creationId xmlns:p14="http://schemas.microsoft.com/office/powerpoint/2010/main" val="1847176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81B523-CC6D-497A-ADD4-CB62B5BB1047}"/>
              </a:ext>
            </a:extLst>
          </p:cNvPr>
          <p:cNvSpPr>
            <a:spLocks noGrp="1"/>
          </p:cNvSpPr>
          <p:nvPr>
            <p:ph type="title"/>
          </p:nvPr>
        </p:nvSpPr>
        <p:spPr/>
        <p:txBody>
          <a:bodyPr/>
          <a:lstStyle/>
          <a:p>
            <a:r>
              <a:rPr lang="tr-TR" dirty="0">
                <a:solidFill>
                  <a:srgbClr val="00B050"/>
                </a:solidFill>
              </a:rPr>
              <a:t>Örgütsel Çatışma Türleri</a:t>
            </a:r>
          </a:p>
        </p:txBody>
      </p:sp>
      <p:sp>
        <p:nvSpPr>
          <p:cNvPr id="3" name="İçerik Yer Tutucusu 2">
            <a:extLst>
              <a:ext uri="{FF2B5EF4-FFF2-40B4-BE49-F238E27FC236}">
                <a16:creationId xmlns:a16="http://schemas.microsoft.com/office/drawing/2014/main" id="{6E9AE813-69D2-48DC-B834-7CE7A9B8F832}"/>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Çatışma düzeylerine göre birey, grup ve örgüt olmak üzere üç düzeyde ortay çıkar(</a:t>
            </a:r>
            <a:r>
              <a:rPr lang="tr-TR" dirty="0" err="1">
                <a:latin typeface="Arial" panose="020B0604020202020204" pitchFamily="34" charset="0"/>
                <a:cs typeface="Arial" panose="020B0604020202020204" pitchFamily="34" charset="0"/>
              </a:rPr>
              <a:t>Champoux</a:t>
            </a:r>
            <a:r>
              <a:rPr lang="tr-TR" dirty="0">
                <a:latin typeface="Arial" panose="020B0604020202020204" pitchFamily="34" charset="0"/>
                <a:cs typeface="Arial" panose="020B0604020202020204" pitchFamily="34" charset="0"/>
              </a:rPr>
              <a:t>, 201’dan </a:t>
            </a:r>
            <a:r>
              <a:rPr lang="tr-TR" dirty="0" err="1">
                <a:latin typeface="Arial" panose="020B0604020202020204" pitchFamily="34" charset="0"/>
                <a:cs typeface="Arial" panose="020B0604020202020204" pitchFamily="34" charset="0"/>
              </a:rPr>
              <a:t>akt</a:t>
            </a:r>
            <a:r>
              <a:rPr lang="tr-TR" dirty="0">
                <a:latin typeface="Arial" panose="020B0604020202020204" pitchFamily="34" charset="0"/>
                <a:cs typeface="Arial" panose="020B0604020202020204" pitchFamily="34" charset="0"/>
              </a:rPr>
              <a:t>: Özdemir, s.9, 2013):</a:t>
            </a:r>
          </a:p>
          <a:p>
            <a:r>
              <a:rPr lang="tr-TR" dirty="0">
                <a:solidFill>
                  <a:srgbClr val="00B050"/>
                </a:solidFill>
                <a:latin typeface="Arial" panose="020B0604020202020204" pitchFamily="34" charset="0"/>
                <a:cs typeface="Arial" panose="020B0604020202020204" pitchFamily="34" charset="0"/>
              </a:rPr>
              <a:t>Birey düzeyinde </a:t>
            </a:r>
            <a:r>
              <a:rPr lang="tr-TR" dirty="0">
                <a:latin typeface="Arial" panose="020B0604020202020204" pitchFamily="34" charset="0"/>
                <a:cs typeface="Arial" panose="020B0604020202020204" pitchFamily="34" charset="0"/>
              </a:rPr>
              <a:t>; Bireysel çatışma ve bireyler arası çatışma,</a:t>
            </a:r>
          </a:p>
          <a:p>
            <a:endParaRPr lang="tr-TR" dirty="0">
              <a:latin typeface="Arial" panose="020B0604020202020204" pitchFamily="34" charset="0"/>
              <a:cs typeface="Arial" panose="020B0604020202020204" pitchFamily="34" charset="0"/>
            </a:endParaRPr>
          </a:p>
          <a:p>
            <a:r>
              <a:rPr lang="tr-TR" dirty="0">
                <a:solidFill>
                  <a:srgbClr val="00B050"/>
                </a:solidFill>
                <a:latin typeface="Arial" panose="020B0604020202020204" pitchFamily="34" charset="0"/>
                <a:cs typeface="Arial" panose="020B0604020202020204" pitchFamily="34" charset="0"/>
              </a:rPr>
              <a:t>Grup düzeyinde</a:t>
            </a:r>
            <a:r>
              <a:rPr lang="tr-TR" dirty="0">
                <a:latin typeface="Arial" panose="020B0604020202020204" pitchFamily="34" charset="0"/>
                <a:cs typeface="Arial" panose="020B0604020202020204" pitchFamily="34" charset="0"/>
              </a:rPr>
              <a:t> ; Grup içi çatışma ve Gruplar arası çatışma,</a:t>
            </a:r>
          </a:p>
          <a:p>
            <a:endParaRPr lang="tr-TR" dirty="0">
              <a:latin typeface="Arial" panose="020B0604020202020204" pitchFamily="34" charset="0"/>
              <a:cs typeface="Arial" panose="020B0604020202020204" pitchFamily="34" charset="0"/>
            </a:endParaRPr>
          </a:p>
          <a:p>
            <a:r>
              <a:rPr lang="tr-TR" dirty="0">
                <a:solidFill>
                  <a:srgbClr val="00B050"/>
                </a:solidFill>
                <a:latin typeface="Arial" panose="020B0604020202020204" pitchFamily="34" charset="0"/>
                <a:cs typeface="Arial" panose="020B0604020202020204" pitchFamily="34" charset="0"/>
              </a:rPr>
              <a:t>Örgüt düzeyinde:</a:t>
            </a:r>
            <a:r>
              <a:rPr lang="tr-TR" dirty="0">
                <a:latin typeface="Arial" panose="020B0604020202020204" pitchFamily="34" charset="0"/>
                <a:cs typeface="Arial" panose="020B0604020202020204" pitchFamily="34" charset="0"/>
              </a:rPr>
              <a:t> Örgüt içi çatışma ve Örgütler arası çatışma</a:t>
            </a:r>
          </a:p>
        </p:txBody>
      </p:sp>
    </p:spTree>
    <p:extLst>
      <p:ext uri="{BB962C8B-B14F-4D97-AF65-F5344CB8AC3E}">
        <p14:creationId xmlns:p14="http://schemas.microsoft.com/office/powerpoint/2010/main" val="222716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B2AEEB-6E91-42DA-9CED-281EB9CF5026}"/>
              </a:ext>
            </a:extLst>
          </p:cNvPr>
          <p:cNvSpPr>
            <a:spLocks noGrp="1"/>
          </p:cNvSpPr>
          <p:nvPr>
            <p:ph type="title"/>
          </p:nvPr>
        </p:nvSpPr>
        <p:spPr>
          <a:xfrm>
            <a:off x="701164" y="260648"/>
            <a:ext cx="7680960" cy="840225"/>
          </a:xfrm>
        </p:spPr>
        <p:txBody>
          <a:bodyPr>
            <a:normAutofit/>
          </a:bodyPr>
          <a:lstStyle/>
          <a:p>
            <a:r>
              <a:rPr lang="tr-TR" sz="3200" dirty="0">
                <a:solidFill>
                  <a:srgbClr val="00B050"/>
                </a:solidFill>
              </a:rPr>
              <a:t>Çatışma Yaklaşımları</a:t>
            </a:r>
          </a:p>
        </p:txBody>
      </p:sp>
      <p:sp>
        <p:nvSpPr>
          <p:cNvPr id="3" name="İçerik Yer Tutucusu 2">
            <a:extLst>
              <a:ext uri="{FF2B5EF4-FFF2-40B4-BE49-F238E27FC236}">
                <a16:creationId xmlns:a16="http://schemas.microsoft.com/office/drawing/2014/main" id="{31DBBD71-B93E-4FE3-B485-7D6DCFCEECE5}"/>
              </a:ext>
            </a:extLst>
          </p:cNvPr>
          <p:cNvSpPr>
            <a:spLocks noGrp="1"/>
          </p:cNvSpPr>
          <p:nvPr>
            <p:ph idx="1"/>
          </p:nvPr>
        </p:nvSpPr>
        <p:spPr>
          <a:xfrm>
            <a:off x="539552" y="980728"/>
            <a:ext cx="7680960" cy="3931920"/>
          </a:xfrm>
        </p:spPr>
        <p:txBody>
          <a:bodyPr>
            <a:normAutofit fontScale="77500" lnSpcReduction="20000"/>
          </a:bodyPr>
          <a:lstStyle/>
          <a:p>
            <a:pPr marL="0" indent="0" algn="just">
              <a:buNone/>
            </a:pPr>
            <a:r>
              <a:rPr lang="tr-TR" sz="3200" dirty="0">
                <a:latin typeface="Times New Roman" panose="02020603050405020304" pitchFamily="18" charset="0"/>
                <a:cs typeface="Times New Roman" panose="02020603050405020304" pitchFamily="18" charset="0"/>
              </a:rPr>
              <a:t>Örgütsel çatışmayı açıklayan başlıca üç yaklaşım bulunmaktadır. değişik biçimlerde yorumlayan bu yaklaşımlar genel olarak üç grupta toplanabilir.</a:t>
            </a:r>
          </a:p>
          <a:p>
            <a:pPr marL="0" indent="0" algn="just">
              <a:buNone/>
            </a:pPr>
            <a:r>
              <a:rPr lang="tr-TR" sz="3200" dirty="0">
                <a:solidFill>
                  <a:srgbClr val="00B050"/>
                </a:solidFill>
                <a:latin typeface="Times New Roman" panose="02020603050405020304" pitchFamily="18" charset="0"/>
                <a:cs typeface="Times New Roman" panose="02020603050405020304" pitchFamily="18" charset="0"/>
              </a:rPr>
              <a:t>1-Geleneksel Yaklaşım</a:t>
            </a:r>
            <a:r>
              <a:rPr lang="tr-TR" sz="3200" dirty="0">
                <a:latin typeface="Times New Roman" panose="02020603050405020304" pitchFamily="18" charset="0"/>
                <a:cs typeface="Times New Roman" panose="02020603050405020304" pitchFamily="18" charset="0"/>
              </a:rPr>
              <a:t>, çatışmanın olumsuz yönünü vurgular. Bu yaklaşıma göre çatışma kaçınılması gereken, verimliliği düşüren bir durumdur. Yönetici mümkün olduğu kadar çatışmadan kaçınmalı, çatışmayı engellemelidir. Çünkü çatışma </a:t>
            </a:r>
            <a:r>
              <a:rPr lang="tr-TR" sz="3200" dirty="0" err="1">
                <a:latin typeface="Times New Roman" panose="02020603050405020304" pitchFamily="18" charset="0"/>
                <a:cs typeface="Times New Roman" panose="02020603050405020304" pitchFamily="18" charset="0"/>
              </a:rPr>
              <a:t>işgörenlerin</a:t>
            </a:r>
            <a:r>
              <a:rPr lang="tr-TR" sz="3200" dirty="0">
                <a:latin typeface="Times New Roman" panose="02020603050405020304" pitchFamily="18" charset="0"/>
                <a:cs typeface="Times New Roman" panose="02020603050405020304" pitchFamily="18" charset="0"/>
              </a:rPr>
              <a:t> motivasyonların düşürerek ruhsal durumların bozmakta güçlerini örgüt amaçlarına yöneltmelerini engellemektedir (Şahin, Emini, Ünsal, </a:t>
            </a:r>
            <a:r>
              <a:rPr lang="tr-TR" sz="3200">
                <a:latin typeface="Times New Roman" panose="02020603050405020304" pitchFamily="18" charset="0"/>
                <a:cs typeface="Times New Roman" panose="02020603050405020304" pitchFamily="18" charset="0"/>
              </a:rPr>
              <a:t>2006; </a:t>
            </a:r>
            <a:r>
              <a:rPr lang="tr-TR" sz="3200" dirty="0">
                <a:latin typeface="Times New Roman" panose="02020603050405020304" pitchFamily="18" charset="0"/>
                <a:cs typeface="Times New Roman" panose="02020603050405020304" pitchFamily="18" charset="0"/>
              </a:rPr>
              <a:t>Yeniçeri, 2009; s.82 Yeniçeri, s. 82, 2009; Özdemir, s.5, 6, 2013 ).</a:t>
            </a:r>
          </a:p>
          <a:p>
            <a:pPr algn="just"/>
            <a:endParaRPr lang="tr-TR"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8326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9842835-D2C1-4B37-9E27-E41E6EA20172}"/>
              </a:ext>
            </a:extLst>
          </p:cNvPr>
          <p:cNvSpPr/>
          <p:nvPr/>
        </p:nvSpPr>
        <p:spPr>
          <a:xfrm>
            <a:off x="539552" y="1556792"/>
            <a:ext cx="7862722" cy="2308324"/>
          </a:xfrm>
          <a:prstGeom prst="rect">
            <a:avLst/>
          </a:prstGeom>
        </p:spPr>
        <p:txBody>
          <a:bodyPr wrap="square">
            <a:spAutoFit/>
          </a:bodyPr>
          <a:lstStyle/>
          <a:p>
            <a:pPr algn="just"/>
            <a:r>
              <a:rPr lang="tr-TR" dirty="0">
                <a:solidFill>
                  <a:srgbClr val="00B050"/>
                </a:solidFill>
                <a:latin typeface="Times New Roman" panose="02020603050405020304" pitchFamily="18" charset="0"/>
                <a:cs typeface="Times New Roman" panose="02020603050405020304" pitchFamily="18" charset="0"/>
              </a:rPr>
              <a:t>2-Davranışsal Yaklaşım (modern Yaklaşım)</a:t>
            </a:r>
            <a:r>
              <a:rPr lang="tr-TR" dirty="0">
                <a:latin typeface="Times New Roman" panose="02020603050405020304" pitchFamily="18" charset="0"/>
                <a:cs typeface="Times New Roman" panose="02020603050405020304" pitchFamily="18" charset="0"/>
              </a:rPr>
              <a:t> Bu yaklaşımda </a:t>
            </a:r>
            <a:r>
              <a:rPr lang="tr-TR" dirty="0" err="1">
                <a:latin typeface="Times New Roman" panose="02020603050405020304" pitchFamily="18" charset="0"/>
                <a:cs typeface="Times New Roman" panose="02020603050405020304" pitchFamily="18" charset="0"/>
              </a:rPr>
              <a:t>işgörenler</a:t>
            </a:r>
            <a:r>
              <a:rPr lang="tr-TR" dirty="0">
                <a:latin typeface="Times New Roman" panose="02020603050405020304" pitchFamily="18" charset="0"/>
                <a:cs typeface="Times New Roman" panose="02020603050405020304" pitchFamily="18" charset="0"/>
              </a:rPr>
              <a:t> sosyal insan olarak insan davranışlarını ve ilişkilerine önem verir. Çatışma belli seviyeye kadar desteklenerek bireyler arasında rekabet yaratılmalı böylece örgütsel performansa katkı sağlanmalıdır.  Bu yaklaşımda, çatışma örgütte görülebilecek  doğal bir davranıştır (Şahin, Emini, Ünsal, 2006; Türkel, 2000;Yeniçeri, s. 82, 2009; Özdemir, s.5, 6, 2013 ).</a:t>
            </a:r>
          </a:p>
          <a:p>
            <a:pPr algn="just"/>
            <a:endParaRPr lang="tr-TR" b="1" dirty="0">
              <a:highlight>
                <a:srgbClr val="FFFF00"/>
              </a:highlight>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6580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BA7BE0-D365-4734-9140-605746FCC201}"/>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433D3A7D-B569-49AB-A303-1608DDDD49DF}"/>
              </a:ext>
            </a:extLst>
          </p:cNvPr>
          <p:cNvSpPr>
            <a:spLocks noGrp="1"/>
          </p:cNvSpPr>
          <p:nvPr>
            <p:ph idx="1"/>
          </p:nvPr>
        </p:nvSpPr>
        <p:spPr/>
        <p:txBody>
          <a:bodyPr>
            <a:normAutofit/>
          </a:bodyPr>
          <a:lstStyle/>
          <a:p>
            <a:pPr marL="0" indent="0" algn="just">
              <a:buNone/>
            </a:pPr>
            <a:r>
              <a:rPr lang="tr-TR" sz="2000" dirty="0" err="1">
                <a:solidFill>
                  <a:srgbClr val="00B050"/>
                </a:solidFill>
                <a:latin typeface="Times New Roman" panose="02020603050405020304" pitchFamily="18" charset="0"/>
                <a:cs typeface="Times New Roman" panose="02020603050405020304" pitchFamily="18" charset="0"/>
              </a:rPr>
              <a:t>Etkileşimci</a:t>
            </a:r>
            <a:r>
              <a:rPr lang="tr-TR" sz="2000" dirty="0">
                <a:solidFill>
                  <a:srgbClr val="00B050"/>
                </a:solidFill>
                <a:latin typeface="Times New Roman" panose="02020603050405020304" pitchFamily="18" charset="0"/>
                <a:cs typeface="Times New Roman" panose="02020603050405020304" pitchFamily="18" charset="0"/>
              </a:rPr>
              <a:t> Yaklaşım</a:t>
            </a:r>
            <a:r>
              <a:rPr lang="tr-TR" sz="2000" dirty="0">
                <a:latin typeface="Times New Roman" panose="02020603050405020304" pitchFamily="18" charset="0"/>
                <a:cs typeface="Times New Roman" panose="02020603050405020304" pitchFamily="18" charset="0"/>
              </a:rPr>
              <a:t> (Özdemir, s.6, 2013 ): </a:t>
            </a:r>
            <a:r>
              <a:rPr lang="tr-TR" sz="2000" dirty="0" err="1">
                <a:latin typeface="Times New Roman" panose="02020603050405020304" pitchFamily="18" charset="0"/>
                <a:cs typeface="Times New Roman" panose="02020603050405020304" pitchFamily="18" charset="0"/>
              </a:rPr>
              <a:t>Etkileşimci</a:t>
            </a:r>
            <a:r>
              <a:rPr lang="tr-TR" sz="2000" dirty="0">
                <a:latin typeface="Times New Roman" panose="02020603050405020304" pitchFamily="18" charset="0"/>
                <a:cs typeface="Times New Roman" panose="02020603050405020304" pitchFamily="18" charset="0"/>
              </a:rPr>
              <a:t> yaklaşım davranışçı yaklaşımın içinde yer almakla birlikte  ayrılan yönleri vardır. Çatışmanın varlığı örgüt için doğal kabul edilmekle birlikte her çatışma örgüte yararlı olmayabilir. Yoğun ve şiddetli çatışmalar </a:t>
            </a:r>
            <a:r>
              <a:rPr lang="tr-TR" sz="2000" dirty="0" err="1">
                <a:latin typeface="Times New Roman" panose="02020603050405020304" pitchFamily="18" charset="0"/>
                <a:cs typeface="Times New Roman" panose="02020603050405020304" pitchFamily="18" charset="0"/>
              </a:rPr>
              <a:t>işgörenlerin</a:t>
            </a:r>
            <a:r>
              <a:rPr lang="tr-TR" sz="2000" dirty="0">
                <a:latin typeface="Times New Roman" panose="02020603050405020304" pitchFamily="18" charset="0"/>
                <a:cs typeface="Times New Roman" panose="02020603050405020304" pitchFamily="18" charset="0"/>
              </a:rPr>
              <a:t> işten ayrılmasına kadar varan sonuçlara yol açabilir. </a:t>
            </a:r>
            <a:endParaRPr lang="tr-TR" b="1" dirty="0">
              <a:highlight>
                <a:srgbClr val="FFFF00"/>
              </a:highlight>
            </a:endParaRPr>
          </a:p>
          <a:p>
            <a:pPr algn="just"/>
            <a:endParaRPr lang="tr-TR" dirty="0">
              <a:highlight>
                <a:srgbClr val="FFFF00"/>
              </a:highlight>
            </a:endParaRPr>
          </a:p>
          <a:p>
            <a:endParaRPr lang="tr-TR" b="1" dirty="0">
              <a:highlight>
                <a:srgbClr val="FFFF00"/>
              </a:highlight>
            </a:endParaRPr>
          </a:p>
          <a:p>
            <a:pPr algn="just"/>
            <a:endParaRPr lang="tr-TR" dirty="0">
              <a:highlight>
                <a:srgbClr val="FFFF00"/>
              </a:highlight>
            </a:endParaRPr>
          </a:p>
          <a:p>
            <a:endParaRPr lang="tr-TR" dirty="0"/>
          </a:p>
        </p:txBody>
      </p:sp>
    </p:spTree>
    <p:extLst>
      <p:ext uri="{BB962C8B-B14F-4D97-AF65-F5344CB8AC3E}">
        <p14:creationId xmlns:p14="http://schemas.microsoft.com/office/powerpoint/2010/main" val="1497208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b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b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b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TM03457510[[fn=Sabun]]</Template>
  <TotalTime>956</TotalTime>
  <Words>1031</Words>
  <Application>Microsoft Office PowerPoint</Application>
  <PresentationFormat>Ekran Gösterisi (4:3)</PresentationFormat>
  <Paragraphs>56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Garamond</vt:lpstr>
      <vt:lpstr>Times New Roman</vt:lpstr>
      <vt:lpstr>Sabun</vt:lpstr>
      <vt:lpstr>Çatışma Yönetimi</vt:lpstr>
      <vt:lpstr>  Çatışma nedir </vt:lpstr>
      <vt:lpstr>Çatışma Nedir?</vt:lpstr>
      <vt:lpstr>Örgütsel Çatışma</vt:lpstr>
      <vt:lpstr>Örgütsel Çatışma</vt:lpstr>
      <vt:lpstr>Örgütsel Çatışma Türleri</vt:lpstr>
      <vt:lpstr>Çatışma Yaklaşımları</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38</cp:revision>
  <dcterms:created xsi:type="dcterms:W3CDTF">2020-04-29T13:01:45Z</dcterms:created>
  <dcterms:modified xsi:type="dcterms:W3CDTF">2020-05-09T08:17:30Z</dcterms:modified>
</cp:coreProperties>
</file>