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err="1"/>
              <a:t>Kazimerz</a:t>
            </a:r>
            <a:r>
              <a:rPr lang="tr-TR" b="1" i="1" dirty="0"/>
              <a:t> </a:t>
            </a:r>
            <a:r>
              <a:rPr lang="tr-TR" b="1" i="1" dirty="0" err="1"/>
              <a:t>Przerwa</a:t>
            </a:r>
            <a:r>
              <a:rPr lang="tr-TR" b="1" i="1" dirty="0"/>
              <a:t>- </a:t>
            </a:r>
            <a:r>
              <a:rPr lang="tr-TR" b="1" i="1" dirty="0" err="1"/>
              <a:t>Tetmajer</a:t>
            </a:r>
            <a:r>
              <a:rPr lang="tr-TR" b="1" i="1" dirty="0"/>
              <a:t/>
            </a:r>
            <a:br>
              <a:rPr lang="tr-TR" b="1" i="1" dirty="0"/>
            </a:br>
            <a:endParaRPr lang="tr-TR" dirty="0"/>
          </a:p>
        </p:txBody>
      </p:sp>
      <p:sp>
        <p:nvSpPr>
          <p:cNvPr id="3" name="İçerik Yer Tutucusu 2"/>
          <p:cNvSpPr>
            <a:spLocks noGrp="1"/>
          </p:cNvSpPr>
          <p:nvPr>
            <p:ph idx="1"/>
          </p:nvPr>
        </p:nvSpPr>
        <p:spPr/>
        <p:txBody>
          <a:bodyPr>
            <a:normAutofit fontScale="47500" lnSpcReduction="20000"/>
          </a:bodyPr>
          <a:lstStyle/>
          <a:p>
            <a:r>
              <a:rPr lang="tr-TR" dirty="0" err="1"/>
              <a:t>Kazimerz</a:t>
            </a:r>
            <a:r>
              <a:rPr lang="tr-TR" dirty="0"/>
              <a:t> </a:t>
            </a:r>
            <a:r>
              <a:rPr lang="tr-TR" dirty="0" err="1"/>
              <a:t>Przerwa</a:t>
            </a:r>
            <a:r>
              <a:rPr lang="tr-TR" dirty="0"/>
              <a:t>- </a:t>
            </a:r>
            <a:r>
              <a:rPr lang="tr-TR" dirty="0" err="1"/>
              <a:t>Tetmajer’in</a:t>
            </a:r>
            <a:r>
              <a:rPr lang="tr-TR" dirty="0"/>
              <a:t> (1865-1940) yaşamını, XIX. yüzyılın tipik dekadan yazgısının temsil ettiğini söyleyebiliriz. </a:t>
            </a:r>
            <a:r>
              <a:rPr lang="tr-TR" dirty="0" err="1"/>
              <a:t>Podhal’da</a:t>
            </a:r>
            <a:r>
              <a:rPr lang="tr-TR" dirty="0"/>
              <a:t> entelektüel, soylu bir ailenin çocuğu olarak  doğdu. Eğitim gördüğü ve daha sonra da gazetecilik mesleğini sürdüreceği </a:t>
            </a:r>
            <a:r>
              <a:rPr lang="tr-TR" dirty="0" err="1"/>
              <a:t>Krakov’a</a:t>
            </a:r>
            <a:r>
              <a:rPr lang="tr-TR" dirty="0"/>
              <a:t> genç yaşlarında taşındı. Şairin yaşamının dönüm noktasını, </a:t>
            </a:r>
            <a:r>
              <a:rPr lang="tr-TR" dirty="0" err="1"/>
              <a:t>Schopenhauer</a:t>
            </a:r>
            <a:r>
              <a:rPr lang="tr-TR" dirty="0"/>
              <a:t> ve Nietzsche’nin görüşlerini tanıdığı </a:t>
            </a:r>
            <a:r>
              <a:rPr lang="tr-TR" dirty="0" err="1"/>
              <a:t>Heidelberg’teki</a:t>
            </a:r>
            <a:r>
              <a:rPr lang="tr-TR" dirty="0"/>
              <a:t>   felsefe eğitimi oluşturdu. Ülkesine döndükten sonra, yeniden </a:t>
            </a:r>
            <a:r>
              <a:rPr lang="tr-TR" dirty="0" err="1"/>
              <a:t>Krakov’a</a:t>
            </a:r>
            <a:r>
              <a:rPr lang="tr-TR" dirty="0"/>
              <a:t> yerleşti, bohem sanatçıların öncüsü oldu. 1891 yılında “Şiir” (</a:t>
            </a:r>
            <a:r>
              <a:rPr lang="tr-TR" dirty="0" err="1"/>
              <a:t>Poezje</a:t>
            </a:r>
            <a:r>
              <a:rPr lang="tr-TR" dirty="0"/>
              <a:t>)  adlı kitabıyla yazmaya başlayan </a:t>
            </a:r>
            <a:r>
              <a:rPr lang="tr-TR" dirty="0" err="1"/>
              <a:t>Tetmajer</a:t>
            </a:r>
            <a:r>
              <a:rPr lang="tr-TR" dirty="0"/>
              <a:t> iki, üç yılda bir yaptığı yayınlarla on yıl içerisinde, </a:t>
            </a:r>
            <a:r>
              <a:rPr lang="tr-TR" dirty="0" err="1"/>
              <a:t>dekadentizm</a:t>
            </a:r>
            <a:r>
              <a:rPr lang="tr-TR" dirty="0"/>
              <a:t>  kuramcısı ve çok ünlü bir şair haline geldi. </a:t>
            </a:r>
            <a:r>
              <a:rPr lang="tr-TR" dirty="0" err="1"/>
              <a:t>Tetmajer</a:t>
            </a:r>
            <a:r>
              <a:rPr lang="tr-TR" dirty="0"/>
              <a:t>, yüzyılın sonuna dek yazmaya aralıksız olarak devam etti. Son kitabını, </a:t>
            </a:r>
            <a:r>
              <a:rPr lang="tr-TR" dirty="0" err="1"/>
              <a:t>Kasprowicz</a:t>
            </a:r>
            <a:r>
              <a:rPr lang="tr-TR" dirty="0"/>
              <a:t> gibi yirmili yılların başında yazan </a:t>
            </a:r>
            <a:r>
              <a:rPr lang="tr-TR" dirty="0" err="1"/>
              <a:t>Temajer</a:t>
            </a:r>
            <a:r>
              <a:rPr lang="tr-TR" dirty="0"/>
              <a:t>, ruh sağlığının bozulması yüzünden çalışmayı bıraktı ve II. Dünya Savaşı sırasında yoksulluk içinde, unutulmuş bir biçimde yaşama veda etti. </a:t>
            </a:r>
            <a:endParaRPr lang="tr-TR" dirty="0" smtClean="0"/>
          </a:p>
          <a:p>
            <a:r>
              <a:rPr lang="tr-TR" dirty="0"/>
              <a:t> İlk şiir kitabının yayınlanmasıyla birlikte, belirli bir okuyucu kitlesi edindi ve kısa süre içinde bu kitle büyüdü. Engin düşünsel ufku, </a:t>
            </a:r>
            <a:r>
              <a:rPr lang="tr-TR" dirty="0" err="1"/>
              <a:t>Schopenhauer’e</a:t>
            </a:r>
            <a:r>
              <a:rPr lang="tr-TR" dirty="0"/>
              <a:t>  ve Hintli düşünürlere olan ilgisi, okuyucularını Nirvana  ile tanıştırdı.  Batılı şairlerin kapalı, pozitivist geleneklerine, böylece yeni  </a:t>
            </a:r>
            <a:r>
              <a:rPr lang="tr-TR" dirty="0" err="1"/>
              <a:t>modernci</a:t>
            </a:r>
            <a:r>
              <a:rPr lang="tr-TR" dirty="0"/>
              <a:t> düşüncelerin girmesine olanak veren bir delik açmış oldu. Edebiyat tarihçileri ve eleştirmenleri, </a:t>
            </a:r>
            <a:r>
              <a:rPr lang="tr-TR" dirty="0" err="1"/>
              <a:t>Tetmajer’in</a:t>
            </a:r>
            <a:r>
              <a:rPr lang="tr-TR" dirty="0"/>
              <a:t> sanat yaşamını başlatan “Şiir” adlı eserini iki dönem arasındaki dönüm noktası sayarlar. Genç şair, “dogmalar olamadan” yaşamak isteyen, tüm genç kuşağın, başka bir deyişle belirli bir dünya görüşünün pusulasına bakmaksızın yaşayan ve pozitivist sloganları bayatlamış bulan insanların ilgilerini çekmeyi başarmıştı. </a:t>
            </a:r>
            <a:r>
              <a:rPr lang="tr-TR" dirty="0" err="1"/>
              <a:t>Tetmajer’in</a:t>
            </a:r>
            <a:r>
              <a:rPr lang="tr-TR" dirty="0"/>
              <a:t> başlıca sloganı, “sanat için sanat “değildi, ama şair “</a:t>
            </a:r>
            <a:r>
              <a:rPr lang="tr-TR" dirty="0" err="1"/>
              <a:t>eviviva</a:t>
            </a:r>
            <a:r>
              <a:rPr lang="tr-TR" dirty="0"/>
              <a:t> </a:t>
            </a:r>
            <a:r>
              <a:rPr lang="tr-TR" dirty="0" err="1"/>
              <a:t>l’arte</a:t>
            </a:r>
            <a:r>
              <a:rPr lang="tr-TR" dirty="0"/>
              <a:t>” yani “yaşasın sanat” demeyi yeğliyordu. Çünkü bu genç sanatçıya göre, sona eren uygarlıkta, sanattan başka dayanak kalmamıştı.</a:t>
            </a:r>
          </a:p>
          <a:p>
            <a:endParaRPr lang="tr-TR" dirty="0"/>
          </a:p>
          <a:p>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47500" lnSpcReduction="20000"/>
          </a:bodyPr>
          <a:lstStyle/>
          <a:p>
            <a:r>
              <a:rPr lang="tr-TR" dirty="0" err="1"/>
              <a:t>Tetmajer</a:t>
            </a:r>
            <a:r>
              <a:rPr lang="tr-TR" dirty="0"/>
              <a:t>, okuyucularının merakını, o zamana göre çok cesur olan erotik şiirleri ile de çekiyordu. Romantik dönemin, ruh güzelliğini seçen ve platonik aşklar yaşayan idealist aşıklarından farklı olarak </a:t>
            </a:r>
            <a:r>
              <a:rPr lang="tr-TR" dirty="0" err="1"/>
              <a:t>Tetmajer</a:t>
            </a:r>
            <a:r>
              <a:rPr lang="tr-TR" dirty="0"/>
              <a:t>, </a:t>
            </a:r>
            <a:r>
              <a:rPr lang="tr-TR" dirty="0" err="1"/>
              <a:t>Bergson’a</a:t>
            </a:r>
            <a:r>
              <a:rPr lang="tr-TR" dirty="0"/>
              <a:t> inanıp olağanüstü bir cesaretle yaşamsal atılımları ve en iyi kanıtını </a:t>
            </a:r>
            <a:r>
              <a:rPr lang="tr-TR" dirty="0" err="1"/>
              <a:t>Eros’un</a:t>
            </a:r>
            <a:r>
              <a:rPr lang="tr-TR" dirty="0"/>
              <a:t> gücünde bulan içgüdüleri ortaya döküyordu.  Erotik şiirleri, hayranlık topladığı kadar, değişim istemeyenler için tehdit de uyandırıyordu. Ama kendi erotik düşüncelerini ortaya koymak isteyen genç kuşak için yol gösterici niteliğinin olduğu da yadsınmıyordu</a:t>
            </a:r>
            <a:r>
              <a:rPr lang="tr-TR" dirty="0" smtClean="0"/>
              <a:t>.</a:t>
            </a:r>
          </a:p>
          <a:p>
            <a:pPr marL="0" indent="0">
              <a:buNone/>
            </a:pPr>
            <a:r>
              <a:rPr lang="tr-TR" dirty="0"/>
              <a:t> </a:t>
            </a:r>
          </a:p>
          <a:p>
            <a:r>
              <a:rPr lang="tr-TR" dirty="0" err="1"/>
              <a:t>Kazimierz</a:t>
            </a:r>
            <a:r>
              <a:rPr lang="tr-TR" dirty="0"/>
              <a:t> </a:t>
            </a:r>
            <a:r>
              <a:rPr lang="tr-TR" dirty="0" err="1"/>
              <a:t>Przerwa</a:t>
            </a:r>
            <a:r>
              <a:rPr lang="tr-TR" dirty="0"/>
              <a:t>- </a:t>
            </a:r>
            <a:r>
              <a:rPr lang="tr-TR" dirty="0" err="1"/>
              <a:t>Tetmajer</a:t>
            </a:r>
            <a:r>
              <a:rPr lang="tr-TR" dirty="0"/>
              <a:t> tek bir modaya sonuna kadar bağlı kaldı: O dönemde herkesin hayran olduğu </a:t>
            </a:r>
            <a:r>
              <a:rPr lang="tr-TR" dirty="0" err="1"/>
              <a:t>Tatra</a:t>
            </a:r>
            <a:r>
              <a:rPr lang="tr-TR" dirty="0"/>
              <a:t> dağları hakkında çok eser verdi. </a:t>
            </a:r>
            <a:r>
              <a:rPr lang="tr-TR" dirty="0" err="1"/>
              <a:t>Zakopan</a:t>
            </a:r>
            <a:r>
              <a:rPr lang="tr-TR" dirty="0"/>
              <a:t> dağlarında bir süre yaşayan sanatçı dağcılıkla da uğraşıyordu. </a:t>
            </a:r>
            <a:r>
              <a:rPr lang="tr-TR" dirty="0" err="1"/>
              <a:t>Kasprowicz’den</a:t>
            </a:r>
            <a:r>
              <a:rPr lang="tr-TR" dirty="0"/>
              <a:t> daha önce dağ yaşantısıyla tanışan </a:t>
            </a:r>
            <a:r>
              <a:rPr lang="tr-TR" dirty="0" err="1"/>
              <a:t>Tetmajer</a:t>
            </a:r>
            <a:r>
              <a:rPr lang="tr-TR" dirty="0"/>
              <a:t>, burada pek çok yetenekli köylü sanatçıyla tanışarak, dağlı lehçesiyle konuşmayı bile öğrendi.  Üvey kardeşi  ressam </a:t>
            </a:r>
            <a:r>
              <a:rPr lang="tr-TR" dirty="0" err="1"/>
              <a:t>Włodzimerz’den</a:t>
            </a:r>
            <a:r>
              <a:rPr lang="tr-TR" dirty="0"/>
              <a:t> de etkilenen sanatçı, </a:t>
            </a:r>
            <a:r>
              <a:rPr lang="tr-TR" dirty="0" err="1"/>
              <a:t>Tatra</a:t>
            </a:r>
            <a:r>
              <a:rPr lang="tr-TR" dirty="0"/>
              <a:t> dağlarını bir empresyonist ressam gözüyle görüyordu. </a:t>
            </a:r>
            <a:r>
              <a:rPr lang="tr-TR" dirty="0" err="1"/>
              <a:t>Tetmajer’in</a:t>
            </a:r>
            <a:r>
              <a:rPr lang="tr-TR" dirty="0"/>
              <a:t>  </a:t>
            </a:r>
            <a:r>
              <a:rPr lang="tr-TR" dirty="0" err="1"/>
              <a:t>Tatra</a:t>
            </a:r>
            <a:r>
              <a:rPr lang="tr-TR" dirty="0"/>
              <a:t> dağları üzerine yazdığı şiirler </a:t>
            </a:r>
            <a:r>
              <a:rPr lang="tr-TR" dirty="0" err="1"/>
              <a:t>Kasprowicz’in</a:t>
            </a:r>
            <a:r>
              <a:rPr lang="tr-TR" dirty="0"/>
              <a:t> “Yabangülü Çalısı” adlı şiirinden oldukça farklıydı. Çünkü bu şiirler, bu dağları çok iyi tanıyan ve buralarda yaşamayı seçen birisi tarafından yazılmıştı. </a:t>
            </a:r>
            <a:r>
              <a:rPr lang="tr-TR" dirty="0" err="1"/>
              <a:t>Tetmajer</a:t>
            </a:r>
            <a:r>
              <a:rPr lang="tr-TR" dirty="0"/>
              <a:t>, bu dağlara olan hayranlığını yalnızca şiirlerde belirtmedi;  dağlı lehçesiyle yazılmış öykü kitabı “</a:t>
            </a:r>
            <a:r>
              <a:rPr lang="tr-TR" dirty="0" err="1"/>
              <a:t>Podhal</a:t>
            </a:r>
            <a:r>
              <a:rPr lang="tr-TR" dirty="0"/>
              <a:t> Kayalarında” (</a:t>
            </a:r>
            <a:r>
              <a:rPr lang="tr-TR" dirty="0" err="1"/>
              <a:t>Na</a:t>
            </a:r>
            <a:r>
              <a:rPr lang="tr-TR" dirty="0"/>
              <a:t> </a:t>
            </a:r>
            <a:r>
              <a:rPr lang="tr-TR" dirty="0" err="1"/>
              <a:t>skalnym</a:t>
            </a:r>
            <a:r>
              <a:rPr lang="tr-TR" dirty="0"/>
              <a:t> </a:t>
            </a:r>
            <a:r>
              <a:rPr lang="tr-TR" dirty="0" err="1"/>
              <a:t>Podhalu</a:t>
            </a:r>
            <a:r>
              <a:rPr lang="tr-TR" dirty="0"/>
              <a:t>) (1910) ve “</a:t>
            </a:r>
            <a:r>
              <a:rPr lang="tr-TR" dirty="0" err="1"/>
              <a:t>Tatra</a:t>
            </a:r>
            <a:r>
              <a:rPr lang="tr-TR" dirty="0"/>
              <a:t> Söylencesi” (</a:t>
            </a:r>
            <a:r>
              <a:rPr lang="tr-TR" dirty="0" err="1"/>
              <a:t>Legenda</a:t>
            </a:r>
            <a:r>
              <a:rPr lang="tr-TR" dirty="0"/>
              <a:t> </a:t>
            </a:r>
            <a:r>
              <a:rPr lang="tr-TR" dirty="0" err="1"/>
              <a:t>Tatr</a:t>
            </a:r>
            <a:r>
              <a:rPr lang="tr-TR" dirty="0"/>
              <a:t>) (1912) adlı roman, Polonya edebiyatı baş yapıtları arasında girmiştir. Bu konuda yazdığı diğer düz yazı denemeleri ise, sanatçının şiirleri kadar başarılı değildir.</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a:t>Tetmajer’in</a:t>
            </a:r>
            <a:r>
              <a:rPr lang="tr-TR" dirty="0"/>
              <a:t> sanat yaşamını başlatan şiirlerden birisi olan “XIX. Yüzyılın Sonu” (</a:t>
            </a:r>
            <a:r>
              <a:rPr lang="tr-TR" dirty="0" err="1"/>
              <a:t>Koniec</a:t>
            </a:r>
            <a:r>
              <a:rPr lang="tr-TR" dirty="0"/>
              <a:t> XIX </a:t>
            </a:r>
            <a:r>
              <a:rPr lang="tr-TR" dirty="0" err="1"/>
              <a:t>wieku</a:t>
            </a:r>
            <a:r>
              <a:rPr lang="tr-TR" dirty="0"/>
              <a:t>) adlı şiiri, kısa süre içinde dekadan sanatçıların programı haline gelmiştir:</a:t>
            </a:r>
          </a:p>
          <a:p>
            <a:r>
              <a:rPr lang="tr-TR" dirty="0"/>
              <a:t> Şiir sekiz retorik sorudan oluşur. Bir giriş yapmaksızın lirik özne, okuyucuyu çözümü bilinmeyen sorunlarla baş başa bırakır. Yaşamın ve dünyanın kötülüklerine karşı, küfretmek, ironi ile yaklaşmak, aşağılamak, düş kırıklığına uğramak, isyan etmek, her şeyden vazgeçmek gibi değişik biçimlerde tepki vermek olasıdır. Ama bu yollardan hiç birisi lirik özneye uygun gelmez. XIX. yüzyılın ilk yarısında, Byron, </a:t>
            </a:r>
            <a:r>
              <a:rPr lang="tr-TR" dirty="0" err="1"/>
              <a:t>Musset</a:t>
            </a:r>
            <a:r>
              <a:rPr lang="tr-TR" dirty="0"/>
              <a:t> gibi romantiklerin, yaşamın anlamsızlığına karşı tek savunma aracı olarak saydıkları ironi bile XIX. yüzyılın sonundaki insan için bir şey ifade etmez. Varoluşun zorluklar içinde, çözüm üretmesi beklenen iki dekadan  kaçış yolu daha vardır: Metafizik ve yasak zevkler. Ama bu iki yolun da çözüm olamayacağı düşünülüyor. Ne de olsa  hiçbir insan, düşünce gücüyle varoluşun sırlarını bulmayı başaramamıştır, her yasak zevkin sonunda insanı bir köşeye sinmiş, doygunluk hissi ve sıkıntı bekler. Şiirin finalinde tüm kuşağın temsilcisi olan yalnız adam, birden “biz” diye seslenmeye başlar. Artık her şeyi bilen,  o zamana dek ortaya çıkan tüm inançları silen ve kendisine  bir çıkış yolu bulamayan “biz”, yani insanlar  bir taş gibi sessiz kalıp boyun eğerler, yalnızca.  Yüzyılın sonunda, belki de tüm varoluş sorularına verilecek tek yanıt, bu teslimiyettir.  </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55000" lnSpcReduction="20000"/>
          </a:bodyPr>
          <a:lstStyle/>
          <a:p>
            <a:r>
              <a:rPr lang="tr-TR" dirty="0" err="1"/>
              <a:t>Tetmajer</a:t>
            </a:r>
            <a:r>
              <a:rPr lang="tr-TR" dirty="0"/>
              <a:t>, okuyucularına, şiirsel görünümlerle bezenmiş açık ve neredeyse şeffaf düşünceler sunar.  “XIX. Yüzyılın Sonu” adlı şiirde, “çevresini ateş sarınca kendisini öldüren akrep, raylara fırlatılan karıncanın hızla gelen trenle savaşabilmesi” gibi ekspresyonist kökenli anlatımlara rastlıyoruz. </a:t>
            </a:r>
            <a:r>
              <a:rPr lang="tr-TR" dirty="0" err="1"/>
              <a:t>Tetmajer</a:t>
            </a:r>
            <a:r>
              <a:rPr lang="tr-TR" dirty="0"/>
              <a:t>, </a:t>
            </a:r>
            <a:r>
              <a:rPr lang="tr-TR" dirty="0" err="1"/>
              <a:t>Kasprowicz</a:t>
            </a:r>
            <a:r>
              <a:rPr lang="tr-TR" dirty="0"/>
              <a:t> gibi söz sanatlarıyla çok fazla </a:t>
            </a:r>
            <a:r>
              <a:rPr lang="tr-TR" dirty="0" err="1"/>
              <a:t>ilgilenmez,okuyucusunu</a:t>
            </a:r>
            <a:r>
              <a:rPr lang="tr-TR" dirty="0"/>
              <a:t>, izlenimlerle ve yoğun heyecan duygularıyla etkiler. Kimi zaman, şok etkisi yaratan jargon sözcüklere de yer verir. Bunun en iyi örneği, “</a:t>
            </a:r>
            <a:r>
              <a:rPr lang="tr-TR" dirty="0" err="1"/>
              <a:t>Evviva</a:t>
            </a:r>
            <a:r>
              <a:rPr lang="tr-TR" dirty="0"/>
              <a:t> </a:t>
            </a:r>
            <a:r>
              <a:rPr lang="tr-TR" dirty="0" err="1"/>
              <a:t>l’arte</a:t>
            </a:r>
            <a:r>
              <a:rPr lang="tr-TR" dirty="0"/>
              <a:t>” </a:t>
            </a:r>
            <a:r>
              <a:rPr lang="tr-TR" dirty="0" err="1"/>
              <a:t>dir</a:t>
            </a:r>
            <a:r>
              <a:rPr lang="tr-TR" dirty="0"/>
              <a:t>.</a:t>
            </a:r>
          </a:p>
          <a:p>
            <a:r>
              <a:rPr lang="tr-TR" dirty="0"/>
              <a:t> </a:t>
            </a:r>
          </a:p>
          <a:p>
            <a:r>
              <a:rPr lang="tr-TR" dirty="0" err="1"/>
              <a:t>Tetmajer’den</a:t>
            </a:r>
            <a:r>
              <a:rPr lang="tr-TR" dirty="0"/>
              <a:t> söz ederken, şairin doğu modasından etkilendiğini söylemeden geçmek eksiklik olur. Bu olay, Polonyalı </a:t>
            </a:r>
            <a:r>
              <a:rPr lang="tr-TR" dirty="0" err="1"/>
              <a:t>modernistler</a:t>
            </a:r>
            <a:r>
              <a:rPr lang="tr-TR" dirty="0"/>
              <a:t> için sık görülen bir olaydı. Bu doğu hayranlığı, Genç Polonya dönemine romantizmden miras kalmıştı. </a:t>
            </a:r>
            <a:r>
              <a:rPr lang="tr-TR" dirty="0" err="1"/>
              <a:t>Mickiewicz</a:t>
            </a:r>
            <a:r>
              <a:rPr lang="tr-TR" dirty="0"/>
              <a:t> ve </a:t>
            </a:r>
            <a:r>
              <a:rPr lang="tr-TR" dirty="0" err="1"/>
              <a:t>Słowacki’nin</a:t>
            </a:r>
            <a:r>
              <a:rPr lang="tr-TR" dirty="0"/>
              <a:t> doğunun egzotik havasını içlerine çekebilmek, adetlerini öğrenmek amacıyla  doğuya yaptıkları gezilerin kuşkusuz bu hayranlıkta payı büyüktü. Ne var ki, o dönemdeki doğuya olan düşkünlük, derin bir düşünceye dayanmıyordu. </a:t>
            </a:r>
            <a:r>
              <a:rPr lang="tr-TR" dirty="0" err="1"/>
              <a:t>Modernistlerin</a:t>
            </a:r>
            <a:r>
              <a:rPr lang="tr-TR" dirty="0"/>
              <a:t> doğu hayranlığının  kökleri ise daha derindeydi. Özellikle </a:t>
            </a:r>
            <a:r>
              <a:rPr lang="tr-TR" dirty="0" err="1"/>
              <a:t>Buddizm</a:t>
            </a:r>
            <a:r>
              <a:rPr lang="tr-TR" dirty="0"/>
              <a:t>, Hinduizm gibi doğu dinlerinin felsefesine dayanıyordu. Polonyalı </a:t>
            </a:r>
            <a:r>
              <a:rPr lang="tr-TR" dirty="0" err="1"/>
              <a:t>modernistler</a:t>
            </a:r>
            <a:r>
              <a:rPr lang="tr-TR" dirty="0"/>
              <a:t> içinde bu konuda en geniş bilgiye sahip olan </a:t>
            </a:r>
            <a:r>
              <a:rPr lang="tr-TR" dirty="0" err="1"/>
              <a:t>Tetmajer’di</a:t>
            </a:r>
            <a:r>
              <a:rPr lang="tr-TR" dirty="0"/>
              <a:t> ve görüşlerini ve beğenilerini çağdaşlarıyla paylaştı. “</a:t>
            </a:r>
            <a:r>
              <a:rPr lang="tr-TR" dirty="0" err="1"/>
              <a:t>Nirvana’aya</a:t>
            </a:r>
            <a:r>
              <a:rPr lang="tr-TR" dirty="0"/>
              <a:t>  Marş” (</a:t>
            </a:r>
            <a:r>
              <a:rPr lang="tr-TR" dirty="0" err="1"/>
              <a:t>Hymn</a:t>
            </a:r>
            <a:r>
              <a:rPr lang="tr-TR" dirty="0"/>
              <a:t> do </a:t>
            </a:r>
            <a:r>
              <a:rPr lang="tr-TR" dirty="0" err="1"/>
              <a:t>Nirwany</a:t>
            </a:r>
            <a:r>
              <a:rPr lang="tr-TR" dirty="0"/>
              <a:t>) en tanınmış şiirlerindendir.</a:t>
            </a:r>
          </a:p>
          <a:p>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 </a:t>
            </a:r>
          </a:p>
          <a:p>
            <a:r>
              <a:rPr lang="tr-TR" dirty="0"/>
              <a:t>“</a:t>
            </a:r>
            <a:r>
              <a:rPr lang="tr-TR" dirty="0" err="1"/>
              <a:t>Prelüd</a:t>
            </a:r>
            <a:r>
              <a:rPr lang="tr-TR" dirty="0"/>
              <a:t>” (</a:t>
            </a:r>
            <a:r>
              <a:rPr lang="tr-TR" dirty="0" err="1"/>
              <a:t>Prelüdya</a:t>
            </a:r>
            <a:r>
              <a:rPr lang="tr-TR" dirty="0"/>
              <a:t>) adlı  bir sonraki şiir kitabı da büyük ün kazanmıştı. Cesur aşkları ve erotik duyguları dile getiren bu kitaptaki şiirlerin pek çoğu bestelenmiştir. İlk dizesi günlük konuşma diline geçmiş olan “Biraz Daha Anlat Bana” (</a:t>
            </a:r>
            <a:r>
              <a:rPr lang="tr-TR" dirty="0" err="1"/>
              <a:t>Mów</a:t>
            </a:r>
            <a:r>
              <a:rPr lang="tr-TR" dirty="0"/>
              <a:t> do </a:t>
            </a:r>
            <a:r>
              <a:rPr lang="tr-TR" dirty="0" err="1"/>
              <a:t>mnie</a:t>
            </a:r>
            <a:r>
              <a:rPr lang="tr-TR" dirty="0"/>
              <a:t> </a:t>
            </a:r>
            <a:r>
              <a:rPr lang="tr-TR" dirty="0" err="1"/>
              <a:t>jeszcze</a:t>
            </a:r>
            <a:r>
              <a:rPr lang="tr-TR" dirty="0"/>
              <a:t>) adlı şiir, iki sevgilinin düeti biçiminde </a:t>
            </a:r>
            <a:r>
              <a:rPr lang="tr-TR" dirty="0" smtClean="0"/>
              <a:t>yazılmıştır.</a:t>
            </a:r>
          </a:p>
          <a:p>
            <a:r>
              <a:rPr lang="tr-TR" dirty="0" err="1"/>
              <a:t>Modernistler</a:t>
            </a:r>
            <a:r>
              <a:rPr lang="tr-TR" dirty="0"/>
              <a:t>  aşk şiiri yazarken, romantiklerden ayrılıyorlardı. Ne de olsa romantiklerdeki aşk, duygusal düzeyde sona ererdi. Oysa </a:t>
            </a:r>
            <a:r>
              <a:rPr lang="tr-TR" dirty="0" err="1"/>
              <a:t>Tetmajer’in</a:t>
            </a:r>
            <a:r>
              <a:rPr lang="tr-TR" dirty="0"/>
              <a:t> aşk şiirinde kadın her şeyden önce fiziksel bir zevk aracı, </a:t>
            </a:r>
            <a:r>
              <a:rPr lang="tr-TR" dirty="0" err="1"/>
              <a:t>Bergson’da</a:t>
            </a:r>
            <a:r>
              <a:rPr lang="tr-TR" dirty="0"/>
              <a:t> da olduğu gibi, yaşamın en önemli kaynağı, belki de insanı kendini öldürmekten alıkoyan biricik nedendi. </a:t>
            </a:r>
          </a:p>
          <a:p>
            <a:r>
              <a:rPr lang="tr-TR" dirty="0" err="1"/>
              <a:t>Tetmajer’in</a:t>
            </a:r>
            <a:r>
              <a:rPr lang="tr-TR" dirty="0"/>
              <a:t> erotik şiirleri, okuyucuyu içeriği olduğu kadar biçimi ve sözcük seçimi ile de şaşırtıyor,  şairi ulaşılması zor bir konuma oturtuyordu. </a:t>
            </a:r>
            <a:r>
              <a:rPr lang="tr-TR" dirty="0" err="1"/>
              <a:t>Thanatos’u</a:t>
            </a:r>
            <a:r>
              <a:rPr lang="tr-TR" dirty="0"/>
              <a:t> , ya da  kaçınılmaz ölümün tek </a:t>
            </a:r>
            <a:r>
              <a:rPr lang="tr-TR" dirty="0" err="1"/>
              <a:t>panzehiri</a:t>
            </a:r>
            <a:r>
              <a:rPr lang="tr-TR" dirty="0"/>
              <a:t> olan  </a:t>
            </a:r>
            <a:r>
              <a:rPr lang="tr-TR" dirty="0" err="1"/>
              <a:t>Eros’u</a:t>
            </a:r>
            <a:r>
              <a:rPr lang="tr-TR" baseline="30000" dirty="0"/>
              <a:t> </a:t>
            </a:r>
            <a:r>
              <a:rPr lang="tr-TR" dirty="0"/>
              <a:t>  arayış, </a:t>
            </a:r>
            <a:r>
              <a:rPr lang="tr-TR" dirty="0" err="1"/>
              <a:t>Tetmajer’in</a:t>
            </a:r>
            <a:r>
              <a:rPr lang="tr-TR" dirty="0"/>
              <a:t> en önemli buluşlarındandır</a:t>
            </a:r>
            <a:r>
              <a:rPr lang="tr-TR" dirty="0" smtClean="0"/>
              <a:t>.</a:t>
            </a:r>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err="1"/>
              <a:t>Tetmajer</a:t>
            </a:r>
            <a:r>
              <a:rPr lang="tr-TR" dirty="0"/>
              <a:t>, </a:t>
            </a:r>
            <a:r>
              <a:rPr lang="tr-TR" dirty="0" err="1"/>
              <a:t>Tatra</a:t>
            </a:r>
            <a:r>
              <a:rPr lang="tr-TR" dirty="0"/>
              <a:t> dağlarından da çok etkilendi. “Şiir” (</a:t>
            </a:r>
            <a:r>
              <a:rPr lang="tr-TR" dirty="0" err="1"/>
              <a:t>Poezja</a:t>
            </a:r>
            <a:r>
              <a:rPr lang="tr-TR" dirty="0"/>
              <a:t>) adlı kitabında </a:t>
            </a:r>
            <a:r>
              <a:rPr lang="tr-TR" dirty="0" err="1"/>
              <a:t>Tatra</a:t>
            </a:r>
            <a:r>
              <a:rPr lang="tr-TR" dirty="0"/>
              <a:t> dağlarını anlatmıştı. Ancak </a:t>
            </a:r>
            <a:r>
              <a:rPr lang="tr-TR" dirty="0" err="1"/>
              <a:t>Kasprowicz’den</a:t>
            </a:r>
            <a:r>
              <a:rPr lang="tr-TR" dirty="0"/>
              <a:t> farklı olarak şair, bu dağlardaki ilginç görünümlerden etkilenmiş, bu dağları –</a:t>
            </a:r>
            <a:r>
              <a:rPr lang="tr-TR" dirty="0" err="1"/>
              <a:t>Kasprowicz</a:t>
            </a:r>
            <a:r>
              <a:rPr lang="tr-TR" dirty="0"/>
              <a:t> gibi- gücün ve sağlığın kaynağı olarak değil, daha çok bir meditasyon ve düşünceleri toplama aracı olarak görmüştür. </a:t>
            </a:r>
            <a:r>
              <a:rPr lang="tr-TR" dirty="0" err="1"/>
              <a:t>Tetmajer’in</a:t>
            </a:r>
            <a:r>
              <a:rPr lang="tr-TR" dirty="0"/>
              <a:t> görüntü betimlemeleri, empresyonist karakter taşır ve meditasyon yardımı ile Nirvana’ya ulaşma çabası içindedir. Hala </a:t>
            </a:r>
            <a:r>
              <a:rPr lang="tr-TR" dirty="0" err="1"/>
              <a:t>Gasienowca</a:t>
            </a:r>
            <a:r>
              <a:rPr lang="tr-TR" dirty="0"/>
              <a:t> bölgesinde bulunan, </a:t>
            </a:r>
            <a:r>
              <a:rPr lang="tr-TR" dirty="0" err="1"/>
              <a:t>Tatra</a:t>
            </a:r>
            <a:r>
              <a:rPr lang="tr-TR" dirty="0"/>
              <a:t> dağlarının en güzel gölü </a:t>
            </a:r>
            <a:r>
              <a:rPr lang="tr-TR" dirty="0" err="1"/>
              <a:t>Czarny</a:t>
            </a:r>
            <a:r>
              <a:rPr lang="tr-TR" dirty="0"/>
              <a:t> </a:t>
            </a:r>
            <a:r>
              <a:rPr lang="tr-TR" dirty="0" err="1"/>
              <a:t>Staw</a:t>
            </a:r>
            <a:r>
              <a:rPr lang="tr-TR" dirty="0"/>
              <a:t>, </a:t>
            </a:r>
            <a:r>
              <a:rPr lang="tr-TR" dirty="0" err="1"/>
              <a:t>Tetmajer’e</a:t>
            </a:r>
            <a:r>
              <a:rPr lang="tr-TR" dirty="0"/>
              <a:t> en güzel şiirlerinden birisini yazmak için esin </a:t>
            </a:r>
            <a:r>
              <a:rPr lang="tr-TR" dirty="0" err="1"/>
              <a:t>vermiştir.”Gece</a:t>
            </a:r>
            <a:r>
              <a:rPr lang="tr-TR" dirty="0"/>
              <a:t> Sisi Melodisi” (</a:t>
            </a:r>
            <a:r>
              <a:rPr lang="tr-TR" dirty="0" err="1"/>
              <a:t>Melodia</a:t>
            </a:r>
            <a:r>
              <a:rPr lang="tr-TR" dirty="0"/>
              <a:t> </a:t>
            </a:r>
            <a:r>
              <a:rPr lang="tr-TR" dirty="0" err="1"/>
              <a:t>mgiel</a:t>
            </a:r>
            <a:r>
              <a:rPr lang="tr-TR" dirty="0"/>
              <a:t> </a:t>
            </a:r>
            <a:r>
              <a:rPr lang="tr-TR" dirty="0" err="1"/>
              <a:t>nocnych</a:t>
            </a:r>
            <a:r>
              <a:rPr lang="tr-TR" dirty="0"/>
              <a:t>) adlı şiirde, lirik özne ilginç bir kimliğe bürünmüştür. Şiirin artistik biçimi, akşamla ve gecenin ilk saatleriyle vadilerin dibinde  dans eden sis korosunun sözleriyle oluşur. Düş gücü yardımıyla hem göze, hem de kulağa hitap eden bu dizeler gerçek bir senfoni havası taşır. Sis korosunun kendi kendine yönelttiği emir kipi biçimindeki seslenme,  şiirde ilginç bir buluş olarak okuyucunun karşısına çıkar.</a:t>
            </a:r>
          </a:p>
          <a:p>
            <a:endParaRPr lang="tr-TR" dirty="0"/>
          </a:p>
        </p:txBody>
      </p:sp>
    </p:spTree>
    <p:extLst>
      <p:ext uri="{BB962C8B-B14F-4D97-AF65-F5344CB8AC3E}">
        <p14:creationId xmlns:p14="http://schemas.microsoft.com/office/powerpoint/2010/main" val="370172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2073</TotalTime>
  <Words>543</Words>
  <Application>Microsoft Office PowerPoint</Application>
  <PresentationFormat>Ekran Gösterisi (4:3)</PresentationFormat>
  <Paragraphs>19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Kazimerz Przerwa- Tetmajer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34</cp:revision>
  <dcterms:created xsi:type="dcterms:W3CDTF">2020-05-12T16:08:52Z</dcterms:created>
  <dcterms:modified xsi:type="dcterms:W3CDTF">2020-05-14T17:55:20Z</dcterms:modified>
</cp:coreProperties>
</file>