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0" r:id="rId3"/>
    <p:sldId id="257" r:id="rId4"/>
    <p:sldId id="274" r:id="rId5"/>
    <p:sldId id="270" r:id="rId6"/>
    <p:sldId id="259" r:id="rId7"/>
    <p:sldId id="261" r:id="rId8"/>
    <p:sldId id="262" r:id="rId9"/>
    <p:sldId id="263" r:id="rId10"/>
    <p:sldId id="281" r:id="rId11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FF66"/>
    <a:srgbClr val="FFCCFF"/>
    <a:srgbClr val="FF0066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B145-BF91-44C9-A0C0-69398529F3E3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9C1D9-0590-4BCA-BFFA-B832E43603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511C9-2444-4919-98CE-D8371D2273B9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F6CB7-B984-4F2C-95E6-AC8EA85651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4B09-1969-44C2-AE5C-C02C4B87A4E5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E37DD-AC02-4BE3-87FA-199A2906DD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2529B-9A3F-4486-A8F9-55118E9975B9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14041-0BA2-4C29-8C83-7B096032808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CBA9-E28A-45A0-B9C1-BDFC16D8655C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0D192-9788-45C5-BDD3-52369E045EC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65446-1784-476F-8597-219E5F1C94F4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1601A-C47A-4DC1-80F6-DBA3EDEF74A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0446F-646D-4991-9D00-D371C4A72760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ABA-72A3-435A-8DE0-0C0CA743035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30EEC-376E-45CA-B4BA-2CE2947AF62F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D370F-2F07-44C5-8CFE-38946FB57F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2DDF6-A239-4E65-A60A-DF036D56A43D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756DD-8105-4049-B48B-4D9E4C1D229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/>
          <a:lstStyle>
            <a:lvl1pPr algn="l">
              <a:buNone/>
              <a:defRPr sz="50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F6BC8-5820-4074-AE20-1F2EBAAA2912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2A7F2-5BD0-49A4-8F1B-E1D385CBB0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/>
          <a:lstStyle>
            <a:lvl1pPr algn="r">
              <a:buNone/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CB845-BA12-4425-A98C-37DADE4242DE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69216-08D5-48AE-9B7A-49EC213F614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2179638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3A2474-C26F-4874-A127-21FB0A6F76D8}" type="datetimeFigureOut">
              <a:rPr lang="tr-TR"/>
              <a:pPr>
                <a:defRPr/>
              </a:pPr>
              <a:t>1.2.2020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6C872D-CAE2-4B3E-AD51-8AB2292ED5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1" r:id="rId2"/>
    <p:sldLayoutId id="2147483709" r:id="rId3"/>
    <p:sldLayoutId id="2147483702" r:id="rId4"/>
    <p:sldLayoutId id="2147483703" r:id="rId5"/>
    <p:sldLayoutId id="2147483704" r:id="rId6"/>
    <p:sldLayoutId id="2147483705" r:id="rId7"/>
    <p:sldLayoutId id="2147483710" r:id="rId8"/>
    <p:sldLayoutId id="2147483711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rgbClr val="D2D2D2"/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D2D2D2"/>
          </a:solidFill>
          <a:latin typeface="Corbel" pitchFamily="34" charset="0"/>
        </a:defRPr>
      </a:lvl9pPr>
    </p:titleStyle>
    <p:bodyStyle>
      <a:lvl1pPr marL="319088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2338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Font typeface="Wingdings 2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Font typeface="Wingdings 2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228600" algn="l" rtl="0" eaLnBrk="0" fontAlgn="base" hangingPunct="0">
        <a:spcBef>
          <a:spcPct val="20000"/>
        </a:spcBef>
        <a:spcAft>
          <a:spcPct val="0"/>
        </a:spcAft>
        <a:buClr>
          <a:srgbClr val="005BD3"/>
        </a:buClr>
        <a:buFont typeface="Wingdings 2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a=X&amp;biw=1280&amp;bih=881&amp;sxsrf=ACYBGNQxSzIRvTR7ba5s_V3hEFZL2v4bWg:1580547528660&amp;q=clinical+maxillofacial+prosthetics+thomas+dean+taylor&amp;stick=H4sIAAAAAAAAAB3HMQ7CMAwAQDFUYqgYeEFEN5ZQEEs_gxw3NFacuEoshX6HV_A8ELfd_nDs7WLHq0sR3cWd_htvdWtuiechtMmiMHtUkmxbIVWfH01KrJOfSaW8uzsyZUJgk-BFzPIEpN_WIlWDV8JqNEiCamYP2ShsLOXT7b6OAmY5fgAAAA&amp;ved=2ahUKEwjL-Puv_q_nAhUSC-wKHWxGDxwQmxMoATAQegQIDxA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229600" cy="285752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br>
              <a:rPr lang="tr-TR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</a:br>
            <a:r>
              <a:rPr lang="tr-TR" sz="4000" dirty="0" smtClean="0">
                <a:solidFill>
                  <a:srgbClr val="FF0000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/>
            </a:r>
            <a:br>
              <a:rPr lang="tr-TR" sz="4000" dirty="0" smtClean="0">
                <a:solidFill>
                  <a:srgbClr val="FF0000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</a:br>
            <a:r>
              <a:rPr lang="tr-TR" sz="3600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 ve yüz </a:t>
            </a:r>
            <a:r>
              <a:rPr lang="tr-TR" sz="3600" dirty="0" err="1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deformİtelerİ</a:t>
            </a:r>
            <a:r>
              <a:rPr lang="tr-TR" sz="3600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 , </a:t>
            </a:r>
            <a:r>
              <a:rPr lang="tr-TR" sz="3600" dirty="0" err="1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etyolojİk</a:t>
            </a:r>
            <a:r>
              <a:rPr lang="tr-TR" sz="3600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 faktörler</a:t>
            </a:r>
            <a:r>
              <a:rPr lang="tr-TR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bg1">
                    <a:lumMod val="75000"/>
                    <a:lumOff val="25000"/>
                  </a:schemeClr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</a:br>
            <a:endParaRPr lang="tr-TR" dirty="0">
              <a:solidFill>
                <a:schemeClr val="bg1">
                  <a:lumMod val="75000"/>
                  <a:lumOff val="25000"/>
                </a:schemeClr>
              </a:solidFill>
              <a:effectLst>
                <a:reflection blurRad="12000" stA="25000" endPos="49000" dist="5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2071688" y="4143375"/>
            <a:ext cx="5105400" cy="2147888"/>
          </a:xfrm>
        </p:spPr>
        <p:txBody>
          <a:bodyPr>
            <a:normAutofit fontScale="2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1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11200" b="1" dirty="0" smtClean="0">
                <a:solidFill>
                  <a:schemeClr val="accent2"/>
                </a:solidFill>
                <a:latin typeface="Comic Sans MS" pitchFamily="66" charset="0"/>
              </a:rPr>
              <a:t>Prof. Dr. Yasemin KESKİN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51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8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</a:rPr>
              <a:t>Ankara Üniversitesi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8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</a:rPr>
              <a:t>Diş Hekimliği Fakültesi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8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</a:rPr>
              <a:t>Protetik</a:t>
            </a:r>
            <a:r>
              <a:rPr lang="tr-TR" sz="8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itchFamily="66" charset="0"/>
              </a:rPr>
              <a:t> Diş Tedavisi Anabilim Dalı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b="1" dirty="0" smtClean="0">
              <a:solidFill>
                <a:srgbClr val="FF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b="1" dirty="0" smtClean="0">
              <a:solidFill>
                <a:srgbClr val="FF0000"/>
              </a:solidFill>
            </a:endParaRPr>
          </a:p>
        </p:txBody>
      </p:sp>
      <p:pic>
        <p:nvPicPr>
          <p:cNvPr id="13315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88913"/>
            <a:ext cx="935038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9540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KAYNAKLAR</a:t>
            </a:r>
            <a:endParaRPr lang="tr-TR" sz="36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79638"/>
            <a:ext cx="8363272" cy="4114800"/>
          </a:xfrm>
        </p:spPr>
        <p:txBody>
          <a:bodyPr/>
          <a:lstStyle/>
          <a:p>
            <a:pPr marL="0" indent="0">
              <a:buNone/>
            </a:pPr>
            <a:endParaRPr lang="tr-TR" sz="2800" b="1" u="sng" dirty="0" smtClean="0">
              <a:solidFill>
                <a:schemeClr val="bg1"/>
              </a:solidFill>
              <a:latin typeface="Comic Sans MS" panose="030F0702030302020204" pitchFamily="66" charset="0"/>
              <a:hlinkClick r:id="rId2"/>
            </a:endParaRPr>
          </a:p>
          <a:p>
            <a:pPr algn="just"/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1. Thomas Dean Taylor. </a:t>
            </a:r>
            <a:r>
              <a:rPr lang="tr-T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Clinical</a:t>
            </a:r>
            <a:r>
              <a:rPr lang="tr-TR" sz="2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Maxillofacial</a:t>
            </a:r>
            <a:r>
              <a:rPr lang="tr-TR" sz="2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Prosthetics</a:t>
            </a:r>
            <a:r>
              <a:rPr lang="tr-TR" sz="2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r>
              <a:rPr lang="tr-TR" sz="2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Quintessence</a:t>
            </a:r>
            <a:r>
              <a:rPr lang="tr-TR" sz="2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Publishing </a:t>
            </a:r>
            <a:r>
              <a:rPr lang="tr-TR" sz="2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Company</a:t>
            </a:r>
            <a:r>
              <a:rPr lang="tr-TR" sz="2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; 2000.</a:t>
            </a:r>
          </a:p>
          <a:p>
            <a:pPr algn="just"/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tr-T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. </a:t>
            </a:r>
            <a:r>
              <a:rPr lang="tr-TR" sz="2000" b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Beumer</a:t>
            </a:r>
            <a:r>
              <a:rPr lang="tr-T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III John, </a:t>
            </a:r>
            <a:r>
              <a:rPr lang="tr-TR" sz="2000" b="1" dirty="0" err="1" smtClean="0">
                <a:solidFill>
                  <a:srgbClr val="00B0F0"/>
                </a:solidFill>
                <a:latin typeface="Comic Sans MS" panose="030F0702030302020204" pitchFamily="66" charset="0"/>
              </a:rPr>
              <a:t>Marunick</a:t>
            </a:r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Mark </a:t>
            </a:r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</a:t>
            </a:r>
            <a:r>
              <a:rPr lang="tr-T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,</a:t>
            </a:r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err="1" smtClean="0">
                <a:solidFill>
                  <a:srgbClr val="00B0F0"/>
                </a:solidFill>
                <a:latin typeface="Comic Sans MS" panose="030F0702030302020204" pitchFamily="66" charset="0"/>
              </a:rPr>
              <a:t>Esposito</a:t>
            </a:r>
            <a:r>
              <a:rPr lang="tr-TR" sz="20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Salvatore</a:t>
            </a:r>
            <a:r>
              <a:rPr lang="tr-TR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 J. </a:t>
            </a:r>
            <a:r>
              <a:rPr lang="en-US" sz="2000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Maxillofacial </a:t>
            </a:r>
            <a:r>
              <a:rPr lang="en-US" sz="2000" b="1" u="sng" dirty="0">
                <a:solidFill>
                  <a:schemeClr val="bg1"/>
                </a:solidFill>
                <a:latin typeface="Comic Sans MS" panose="030F0702030302020204" pitchFamily="66" charset="0"/>
              </a:rPr>
              <a:t>Rehabilitation: Prosthodontic and Surgical Management of Cancer-Related, Acquired, and Congenital Defects of the Head and Neck, </a:t>
            </a:r>
            <a:r>
              <a:rPr lang="tr-TR" sz="2000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3.</a:t>
            </a:r>
            <a:r>
              <a:rPr lang="en-US" sz="2000" b="1" u="sng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rd</a:t>
            </a:r>
            <a:r>
              <a:rPr lang="en-US" sz="2000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ed.</a:t>
            </a:r>
            <a:r>
              <a:rPr lang="tr-TR" sz="2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Quintessence</a:t>
            </a:r>
            <a:r>
              <a:rPr lang="tr-TR" sz="2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Publishing </a:t>
            </a:r>
            <a:r>
              <a:rPr lang="tr-TR" sz="2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Company</a:t>
            </a:r>
            <a:r>
              <a:rPr lang="tr-TR" sz="2000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r>
              <a:rPr lang="tr-TR" sz="2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2011.</a:t>
            </a:r>
            <a:endParaRPr lang="tr-TR" sz="2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tr-TR" sz="28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tr-TR" sz="28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tr-TR" sz="28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tr-TR" sz="28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496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687451" y="558780"/>
            <a:ext cx="7772400" cy="428629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14338" name="5 Metin Yer Tutucusu"/>
          <p:cNvSpPr>
            <a:spLocks noGrp="1"/>
          </p:cNvSpPr>
          <p:nvPr>
            <p:ph type="body" idx="1"/>
          </p:nvPr>
        </p:nvSpPr>
        <p:spPr>
          <a:xfrm>
            <a:off x="285750" y="2352675"/>
            <a:ext cx="8643938" cy="2647950"/>
          </a:xfrm>
        </p:spPr>
        <p:txBody>
          <a:bodyPr/>
          <a:lstStyle/>
          <a:p>
            <a:pPr algn="just" eaLnBrk="1" hangingPunct="1"/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 </a:t>
            </a:r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Çene ve yüz </a:t>
            </a:r>
            <a:r>
              <a:rPr lang="tr-TR" sz="2800" b="1" dirty="0" err="1" smtClean="0">
                <a:solidFill>
                  <a:schemeClr val="bg1"/>
                </a:solidFill>
                <a:latin typeface="Comic Sans MS" pitchFamily="66" charset="0"/>
              </a:rPr>
              <a:t>defektleri</a:t>
            </a:r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,doğumsal anomaliler, tümörlerin cerrahi rezeksiyonları, travma ya da bunlardan herhangi birinin kombinasyonu sonucu ortaya çıkarlar.</a:t>
            </a:r>
            <a:endParaRPr lang="tr-TR" sz="28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14339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687451" y="558780"/>
            <a:ext cx="7772400" cy="428629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14338" name="5 Metin Yer Tutucusu"/>
          <p:cNvSpPr>
            <a:spLocks noGrp="1"/>
          </p:cNvSpPr>
          <p:nvPr>
            <p:ph type="body" idx="1"/>
          </p:nvPr>
        </p:nvSpPr>
        <p:spPr>
          <a:xfrm>
            <a:off x="285750" y="2352675"/>
            <a:ext cx="8643938" cy="2647950"/>
          </a:xfrm>
        </p:spPr>
        <p:txBody>
          <a:bodyPr/>
          <a:lstStyle/>
          <a:p>
            <a:pPr algn="just" eaLnBrk="1" hangingPunct="1"/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 </a:t>
            </a:r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“Çene  ve Yüz Protezleri, yukarıda sayılan nedenlerle baş ve boyun bölgesinde ortaya çıkan kusurlu veya eksik kısımların yapay yollarla anatomik, fonksiyonel ve estetik olarak rehabilitasyonunun amacıyla yapılırlar.” </a:t>
            </a:r>
          </a:p>
          <a:p>
            <a:pPr algn="just" eaLnBrk="1" hangingPunct="1"/>
            <a:r>
              <a:rPr lang="tr-TR" sz="2800" b="1" dirty="0" smtClean="0">
                <a:solidFill>
                  <a:srgbClr val="FFFF66"/>
                </a:solidFill>
                <a:latin typeface="Comic Sans MS" pitchFamily="66" charset="0"/>
              </a:rPr>
              <a:t>    </a:t>
            </a:r>
            <a:endParaRPr lang="tr-TR" sz="28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14339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 idx="4294967295"/>
          </p:nvPr>
        </p:nvSpPr>
        <p:spPr>
          <a:xfrm>
            <a:off x="474663" y="407988"/>
            <a:ext cx="8229600" cy="466708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31746" name="5 Metin Yer Tutucusu"/>
          <p:cNvSpPr>
            <a:spLocks noGrp="1"/>
          </p:cNvSpPr>
          <p:nvPr>
            <p:ph idx="4294967295"/>
          </p:nvPr>
        </p:nvSpPr>
        <p:spPr>
          <a:xfrm>
            <a:off x="468313" y="1484313"/>
            <a:ext cx="8229600" cy="4953000"/>
          </a:xfrm>
        </p:spPr>
        <p:txBody>
          <a:bodyPr/>
          <a:lstStyle/>
          <a:p>
            <a:pPr algn="just" eaLnBrk="1" hangingPunct="1"/>
            <a:r>
              <a:rPr lang="tr-TR" sz="2800" b="1" smtClean="0">
                <a:solidFill>
                  <a:srgbClr val="FF0066"/>
                </a:solidFill>
                <a:latin typeface="Comic Sans MS" pitchFamily="66" charset="0"/>
              </a:rPr>
              <a:t>Çene ve yüz protezlerinin amaçları</a:t>
            </a:r>
          </a:p>
          <a:p>
            <a:pPr algn="just" eaLnBrk="1" hangingPunct="1"/>
            <a:r>
              <a:rPr lang="tr-TR" sz="2800" b="1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</a:p>
          <a:p>
            <a:pPr algn="just" eaLnBrk="1" hangingPunct="1"/>
            <a:r>
              <a:rPr lang="tr-TR" sz="2800" b="1" smtClean="0">
                <a:solidFill>
                  <a:schemeClr val="bg1"/>
                </a:solidFill>
                <a:latin typeface="Comic Sans MS" pitchFamily="66" charset="0"/>
              </a:rPr>
              <a:t>Estetik-kozmetik gereksinimin düzenlenmesi</a:t>
            </a:r>
          </a:p>
          <a:p>
            <a:pPr algn="just" eaLnBrk="1" hangingPunct="1"/>
            <a:r>
              <a:rPr lang="tr-TR" sz="2800" b="1" smtClean="0">
                <a:solidFill>
                  <a:schemeClr val="bg1"/>
                </a:solidFill>
                <a:latin typeface="Comic Sans MS" pitchFamily="66" charset="0"/>
              </a:rPr>
              <a:t>Fonksiyonun onarımı</a:t>
            </a:r>
          </a:p>
          <a:p>
            <a:pPr algn="just" eaLnBrk="1" hangingPunct="1"/>
            <a:r>
              <a:rPr lang="tr-TR" sz="2800" b="1" smtClean="0">
                <a:solidFill>
                  <a:schemeClr val="bg1"/>
                </a:solidFill>
                <a:latin typeface="Comic Sans MS" pitchFamily="66" charset="0"/>
              </a:rPr>
              <a:t>Dokuların korunması</a:t>
            </a:r>
          </a:p>
          <a:p>
            <a:pPr algn="just" eaLnBrk="1" hangingPunct="1"/>
            <a:r>
              <a:rPr lang="tr-TR" sz="2800" b="1" smtClean="0">
                <a:solidFill>
                  <a:schemeClr val="bg1"/>
                </a:solidFill>
                <a:latin typeface="Comic Sans MS" pitchFamily="66" charset="0"/>
              </a:rPr>
              <a:t>Terapötik etki</a:t>
            </a:r>
          </a:p>
          <a:p>
            <a:pPr algn="just" eaLnBrk="1" hangingPunct="1"/>
            <a:r>
              <a:rPr lang="tr-TR" sz="2800" b="1" smtClean="0">
                <a:solidFill>
                  <a:schemeClr val="bg1"/>
                </a:solidFill>
                <a:latin typeface="Comic Sans MS" pitchFamily="66" charset="0"/>
              </a:rPr>
              <a:t>Psikolojik tedavi</a:t>
            </a:r>
          </a:p>
          <a:p>
            <a:pPr algn="just" eaLnBrk="1" hangingPunct="1"/>
            <a:endParaRPr lang="tr-TR" sz="20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rgbClr val="FF0066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31747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 idx="4294967295"/>
          </p:nvPr>
        </p:nvSpPr>
        <p:spPr>
          <a:xfrm>
            <a:off x="474663" y="407988"/>
            <a:ext cx="8229600" cy="466708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32770" name="5 Metin Yer Tutucusu"/>
          <p:cNvSpPr>
            <a:spLocks noGrp="1"/>
          </p:cNvSpPr>
          <p:nvPr>
            <p:ph idx="4294967295"/>
          </p:nvPr>
        </p:nvSpPr>
        <p:spPr>
          <a:xfrm>
            <a:off x="468313" y="1484313"/>
            <a:ext cx="8229600" cy="4953000"/>
          </a:xfrm>
        </p:spPr>
        <p:txBody>
          <a:bodyPr/>
          <a:lstStyle/>
          <a:p>
            <a:pPr algn="just" eaLnBrk="1" hangingPunct="1"/>
            <a:r>
              <a:rPr lang="tr-TR" sz="2800" b="1" smtClean="0">
                <a:solidFill>
                  <a:srgbClr val="FF0066"/>
                </a:solidFill>
                <a:latin typeface="Comic Sans MS" pitchFamily="66" charset="0"/>
              </a:rPr>
              <a:t>Çene ve yüz protezleri bazı gereksinimleri karşılamalıdır</a:t>
            </a:r>
          </a:p>
          <a:p>
            <a:pPr algn="just" eaLnBrk="1" hangingPunct="1"/>
            <a:endParaRPr lang="tr-TR" sz="24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r>
              <a:rPr lang="tr-TR" sz="2400" b="1" smtClean="0">
                <a:solidFill>
                  <a:schemeClr val="bg1"/>
                </a:solidFill>
                <a:latin typeface="Comic Sans MS" pitchFamily="66" charset="0"/>
              </a:rPr>
              <a:t>Mümkün olduğunca fonksiyonu iade edebilmelidir</a:t>
            </a:r>
          </a:p>
          <a:p>
            <a:pPr algn="just" eaLnBrk="1" hangingPunct="1"/>
            <a:r>
              <a:rPr lang="tr-TR" sz="2400" b="1" smtClean="0">
                <a:solidFill>
                  <a:schemeClr val="bg1"/>
                </a:solidFill>
                <a:latin typeface="Comic Sans MS" pitchFamily="66" charset="0"/>
              </a:rPr>
              <a:t>Estetik olmalıdır</a:t>
            </a:r>
          </a:p>
          <a:p>
            <a:pPr algn="just" eaLnBrk="1" hangingPunct="1"/>
            <a:r>
              <a:rPr lang="tr-TR" sz="2400" b="1" smtClean="0">
                <a:solidFill>
                  <a:schemeClr val="bg1"/>
                </a:solidFill>
                <a:latin typeface="Comic Sans MS" pitchFamily="66" charset="0"/>
              </a:rPr>
              <a:t>Kolay ve güvenle takılıp çıkarılabilmelidir</a:t>
            </a:r>
          </a:p>
          <a:p>
            <a:pPr algn="just" eaLnBrk="1" hangingPunct="1"/>
            <a:r>
              <a:rPr lang="tr-TR" sz="2400" b="1" smtClean="0">
                <a:solidFill>
                  <a:schemeClr val="bg1"/>
                </a:solidFill>
                <a:latin typeface="Comic Sans MS" pitchFamily="66" charset="0"/>
              </a:rPr>
              <a:t>Uzun süre bozulmadan kullanılabilmelidir</a:t>
            </a:r>
          </a:p>
          <a:p>
            <a:pPr algn="just" eaLnBrk="1" hangingPunct="1"/>
            <a:r>
              <a:rPr lang="tr-TR" sz="2400" b="1" smtClean="0">
                <a:solidFill>
                  <a:schemeClr val="bg1"/>
                </a:solidFill>
                <a:latin typeface="Comic Sans MS" pitchFamily="66" charset="0"/>
              </a:rPr>
              <a:t>Kolay temizlenebilmelidir</a:t>
            </a:r>
          </a:p>
          <a:p>
            <a:pPr algn="just" eaLnBrk="1" hangingPunct="1"/>
            <a:r>
              <a:rPr lang="tr-TR" sz="2400" b="1" smtClean="0">
                <a:solidFill>
                  <a:schemeClr val="bg1"/>
                </a:solidFill>
                <a:latin typeface="Comic Sans MS" pitchFamily="66" charset="0"/>
              </a:rPr>
              <a:t>Renk değişimine uğramamlıdır</a:t>
            </a:r>
          </a:p>
          <a:p>
            <a:pPr algn="just" eaLnBrk="1" hangingPunct="1"/>
            <a:r>
              <a:rPr lang="tr-TR" sz="2400" b="1" smtClean="0">
                <a:solidFill>
                  <a:schemeClr val="bg1"/>
                </a:solidFill>
                <a:latin typeface="Comic Sans MS" pitchFamily="66" charset="0"/>
              </a:rPr>
              <a:t>Komşu dokularla iyi uyum sağlamalıdır</a:t>
            </a:r>
          </a:p>
          <a:p>
            <a:pPr algn="just" eaLnBrk="1" hangingPunct="1"/>
            <a:endParaRPr lang="tr-TR" sz="24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0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rgbClr val="FF0066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32771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74663" y="407988"/>
            <a:ext cx="8229600" cy="466708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15362" name="5 Metin Yer Tutucusu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53000"/>
          </a:xfrm>
        </p:spPr>
        <p:txBody>
          <a:bodyPr/>
          <a:lstStyle/>
          <a:p>
            <a:pPr algn="just" eaLnBrk="1" hangingPunct="1"/>
            <a:r>
              <a:rPr lang="tr-TR" sz="2800" b="1" dirty="0" smtClean="0">
                <a:solidFill>
                  <a:srgbClr val="FF0066"/>
                </a:solidFill>
                <a:latin typeface="Comic Sans MS" pitchFamily="66" charset="0"/>
              </a:rPr>
              <a:t>Baş ve boyun bölgesinde ortaya çıkan ve </a:t>
            </a:r>
            <a:r>
              <a:rPr lang="tr-TR" sz="2800" b="1" dirty="0" err="1" smtClean="0">
                <a:solidFill>
                  <a:srgbClr val="FF0066"/>
                </a:solidFill>
                <a:latin typeface="Comic Sans MS" pitchFamily="66" charset="0"/>
              </a:rPr>
              <a:t>protetik</a:t>
            </a:r>
            <a:r>
              <a:rPr lang="tr-TR" sz="2800" b="1" dirty="0" smtClean="0">
                <a:solidFill>
                  <a:srgbClr val="FF0066"/>
                </a:solidFill>
                <a:latin typeface="Comic Sans MS" pitchFamily="66" charset="0"/>
              </a:rPr>
              <a:t> olarak restorasyon gerektiren </a:t>
            </a:r>
            <a:r>
              <a:rPr lang="tr-TR" sz="2800" b="1" dirty="0" err="1" smtClean="0">
                <a:solidFill>
                  <a:srgbClr val="FF0066"/>
                </a:solidFill>
                <a:latin typeface="Comic Sans MS" pitchFamily="66" charset="0"/>
              </a:rPr>
              <a:t>deformiteler</a:t>
            </a:r>
            <a:r>
              <a:rPr lang="tr-TR" sz="2800" b="1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(</a:t>
            </a:r>
            <a:r>
              <a:rPr lang="tr-TR" sz="2800" b="1" dirty="0" err="1" smtClean="0">
                <a:solidFill>
                  <a:schemeClr val="bg1"/>
                </a:solidFill>
                <a:latin typeface="Comic Sans MS" pitchFamily="66" charset="0"/>
              </a:rPr>
              <a:t>etyolojilerine</a:t>
            </a:r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 göre)</a:t>
            </a:r>
            <a:r>
              <a:rPr lang="tr-TR" sz="2800" b="1" dirty="0" smtClean="0">
                <a:solidFill>
                  <a:srgbClr val="FF0066"/>
                </a:solidFill>
                <a:latin typeface="Comic Sans MS" pitchFamily="66" charset="0"/>
              </a:rPr>
              <a:t>:</a:t>
            </a:r>
          </a:p>
          <a:p>
            <a:pPr algn="just" eaLnBrk="1" hangingPunct="1"/>
            <a:endParaRPr lang="tr-TR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Doğumsal </a:t>
            </a:r>
            <a:r>
              <a:rPr lang="tr-TR" sz="2800" b="1" dirty="0" err="1" smtClean="0">
                <a:solidFill>
                  <a:schemeClr val="bg1"/>
                </a:solidFill>
                <a:latin typeface="Comic Sans MS" pitchFamily="66" charset="0"/>
              </a:rPr>
              <a:t>Deformiteler</a:t>
            </a:r>
            <a:endParaRPr lang="tr-TR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Gelişim </a:t>
            </a:r>
            <a:r>
              <a:rPr lang="tr-TR" sz="2800" b="1" dirty="0" err="1" smtClean="0">
                <a:solidFill>
                  <a:schemeClr val="bg1"/>
                </a:solidFill>
                <a:latin typeface="Comic Sans MS" pitchFamily="66" charset="0"/>
              </a:rPr>
              <a:t>Deformiteleri</a:t>
            </a:r>
            <a:endParaRPr lang="tr-TR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Kazanılmış </a:t>
            </a:r>
            <a:r>
              <a:rPr lang="tr-TR" sz="2800" b="1" dirty="0" err="1" smtClean="0">
                <a:solidFill>
                  <a:schemeClr val="bg1"/>
                </a:solidFill>
                <a:latin typeface="Comic Sans MS" pitchFamily="66" charset="0"/>
              </a:rPr>
              <a:t>Deformiteler</a:t>
            </a:r>
            <a:endParaRPr lang="tr-TR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15363" name="Picture 5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 idx="4294967295"/>
          </p:nvPr>
        </p:nvSpPr>
        <p:spPr>
          <a:xfrm>
            <a:off x="474663" y="407988"/>
            <a:ext cx="8229600" cy="466708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16386" name="5 Metin Yer Tutucusu"/>
          <p:cNvSpPr>
            <a:spLocks noGrp="1"/>
          </p:cNvSpPr>
          <p:nvPr>
            <p:ph idx="4294967295"/>
          </p:nvPr>
        </p:nvSpPr>
        <p:spPr>
          <a:xfrm>
            <a:off x="457200" y="1341438"/>
            <a:ext cx="8229600" cy="4953000"/>
          </a:xfrm>
        </p:spPr>
        <p:txBody>
          <a:bodyPr/>
          <a:lstStyle/>
          <a:p>
            <a:pPr algn="just" eaLnBrk="1" hangingPunct="1"/>
            <a:r>
              <a:rPr lang="tr-TR" sz="2800" b="1" dirty="0" smtClean="0">
                <a:solidFill>
                  <a:srgbClr val="FF0066"/>
                </a:solidFill>
                <a:latin typeface="Comic Sans MS" pitchFamily="66" charset="0"/>
              </a:rPr>
              <a:t>DOĞUMSAL DEFORMİTELER</a:t>
            </a:r>
          </a:p>
          <a:p>
            <a:pPr algn="just" eaLnBrk="1" hangingPunct="1"/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Dudak ve Damak Yarığı</a:t>
            </a:r>
          </a:p>
          <a:p>
            <a:pPr algn="just" eaLnBrk="1" hangingPunct="1"/>
            <a:r>
              <a:rPr lang="tr-TR" sz="2800" b="1" dirty="0" err="1" smtClean="0">
                <a:solidFill>
                  <a:schemeClr val="bg1"/>
                </a:solidFill>
                <a:latin typeface="Comic Sans MS" pitchFamily="66" charset="0"/>
              </a:rPr>
              <a:t>Kranio</a:t>
            </a:r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tr-TR" sz="2800" b="1" dirty="0" err="1" smtClean="0">
                <a:solidFill>
                  <a:schemeClr val="bg1"/>
                </a:solidFill>
                <a:latin typeface="Comic Sans MS" pitchFamily="66" charset="0"/>
              </a:rPr>
              <a:t>fasiyal</a:t>
            </a:r>
            <a:r>
              <a:rPr lang="tr-TR" sz="2800" b="1" dirty="0" smtClean="0">
                <a:solidFill>
                  <a:schemeClr val="bg1"/>
                </a:solidFill>
                <a:latin typeface="Comic Sans MS" pitchFamily="66" charset="0"/>
              </a:rPr>
              <a:t> yarık ve anomaliler </a:t>
            </a:r>
          </a:p>
          <a:p>
            <a:pPr algn="just" eaLnBrk="1" hangingPunct="1">
              <a:buNone/>
            </a:pPr>
            <a:r>
              <a:rPr lang="tr-TR" sz="2800" b="1" dirty="0" smtClean="0">
                <a:latin typeface="Comic Sans MS" pitchFamily="66" charset="0"/>
              </a:rPr>
              <a:t>  -1. ve 2. </a:t>
            </a:r>
            <a:r>
              <a:rPr lang="tr-TR" sz="2800" b="1" dirty="0" err="1" smtClean="0">
                <a:latin typeface="Comic Sans MS" pitchFamily="66" charset="0"/>
              </a:rPr>
              <a:t>branşiyal</a:t>
            </a:r>
            <a:r>
              <a:rPr lang="tr-TR" sz="2800" b="1" dirty="0" smtClean="0">
                <a:latin typeface="Comic Sans MS" pitchFamily="66" charset="0"/>
              </a:rPr>
              <a:t> ark sendromu</a:t>
            </a:r>
          </a:p>
          <a:p>
            <a:pPr algn="just" eaLnBrk="1" hangingPunct="1">
              <a:buNone/>
            </a:pPr>
            <a:r>
              <a:rPr lang="tr-TR" sz="2800" b="1" dirty="0" smtClean="0">
                <a:latin typeface="Comic Sans MS" pitchFamily="66" charset="0"/>
              </a:rPr>
              <a:t>  -</a:t>
            </a:r>
            <a:r>
              <a:rPr lang="tr-TR" sz="2800" b="1" dirty="0" err="1" smtClean="0">
                <a:latin typeface="Comic Sans MS" pitchFamily="66" charset="0"/>
              </a:rPr>
              <a:t>Kraniostenozis</a:t>
            </a:r>
            <a:r>
              <a:rPr lang="tr-TR" sz="2800" b="1" dirty="0" smtClean="0">
                <a:latin typeface="Comic Sans MS" pitchFamily="66" charset="0"/>
              </a:rPr>
              <a:t> ve </a:t>
            </a:r>
            <a:r>
              <a:rPr lang="tr-TR" sz="2800" b="1" dirty="0" err="1" smtClean="0">
                <a:latin typeface="Comic Sans MS" pitchFamily="66" charset="0"/>
              </a:rPr>
              <a:t>Fasiostenozis</a:t>
            </a:r>
            <a:endParaRPr lang="tr-TR" sz="2800" b="1" dirty="0" smtClean="0">
              <a:latin typeface="Comic Sans MS" pitchFamily="66" charset="0"/>
            </a:endParaRPr>
          </a:p>
          <a:p>
            <a:pPr algn="just" eaLnBrk="1" hangingPunct="1">
              <a:buNone/>
            </a:pPr>
            <a:r>
              <a:rPr lang="tr-TR" sz="2800" b="1" dirty="0" smtClean="0">
                <a:latin typeface="Comic Sans MS" pitchFamily="66" charset="0"/>
              </a:rPr>
              <a:t>  -Kulak </a:t>
            </a:r>
            <a:r>
              <a:rPr lang="tr-TR" sz="2800" b="1" dirty="0" err="1" smtClean="0">
                <a:latin typeface="Comic Sans MS" pitchFamily="66" charset="0"/>
              </a:rPr>
              <a:t>deformiteleri</a:t>
            </a:r>
            <a:endParaRPr lang="tr-TR" sz="2800" b="1" dirty="0" smtClean="0">
              <a:latin typeface="Comic Sans MS" pitchFamily="66" charset="0"/>
            </a:endParaRPr>
          </a:p>
          <a:p>
            <a:pPr algn="just" eaLnBrk="1" hangingPunct="1">
              <a:buNone/>
            </a:pPr>
            <a:r>
              <a:rPr lang="tr-TR" sz="2800" b="1" dirty="0" smtClean="0">
                <a:latin typeface="Comic Sans MS" pitchFamily="66" charset="0"/>
              </a:rPr>
              <a:t>  -Burun </a:t>
            </a:r>
            <a:r>
              <a:rPr lang="tr-TR" sz="2800" b="1" dirty="0" err="1" smtClean="0">
                <a:latin typeface="Comic Sans MS" pitchFamily="66" charset="0"/>
              </a:rPr>
              <a:t>deformiteleri</a:t>
            </a:r>
            <a:endParaRPr lang="tr-TR" sz="2800" b="1" dirty="0" smtClean="0">
              <a:latin typeface="Comic Sans MS" pitchFamily="66" charset="0"/>
            </a:endParaRPr>
          </a:p>
          <a:p>
            <a:pPr algn="just" eaLnBrk="1" hangingPunct="1">
              <a:buNone/>
            </a:pPr>
            <a:r>
              <a:rPr lang="tr-TR" sz="2800" b="1" dirty="0" smtClean="0">
                <a:latin typeface="Comic Sans MS" pitchFamily="66" charset="0"/>
              </a:rPr>
              <a:t>  -</a:t>
            </a:r>
            <a:r>
              <a:rPr lang="tr-TR" sz="2800" b="1" dirty="0" err="1" smtClean="0">
                <a:latin typeface="Comic Sans MS" pitchFamily="66" charset="0"/>
              </a:rPr>
              <a:t>Hemifasial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hipertrofi</a:t>
            </a:r>
            <a:endParaRPr lang="tr-TR" sz="2800" b="1" dirty="0" smtClean="0">
              <a:latin typeface="Comic Sans MS" pitchFamily="66" charset="0"/>
            </a:endParaRPr>
          </a:p>
          <a:p>
            <a:pPr algn="just" eaLnBrk="1" hangingPunct="1"/>
            <a:endParaRPr lang="tr-TR" sz="2800" b="1" dirty="0" smtClean="0">
              <a:solidFill>
                <a:srgbClr val="FF0066"/>
              </a:solidFill>
              <a:latin typeface="Comic Sans MS" pitchFamily="66" charset="0"/>
            </a:endParaRPr>
          </a:p>
        </p:txBody>
      </p:sp>
      <p:pic>
        <p:nvPicPr>
          <p:cNvPr id="16387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 idx="4294967295"/>
          </p:nvPr>
        </p:nvSpPr>
        <p:spPr>
          <a:xfrm>
            <a:off x="474663" y="407988"/>
            <a:ext cx="8229600" cy="466708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17410" name="5 Metin Yer Tutucusu"/>
          <p:cNvSpPr>
            <a:spLocks noGrp="1"/>
          </p:cNvSpPr>
          <p:nvPr>
            <p:ph idx="4294967295"/>
          </p:nvPr>
        </p:nvSpPr>
        <p:spPr>
          <a:xfrm>
            <a:off x="468313" y="1052513"/>
            <a:ext cx="8229600" cy="4953000"/>
          </a:xfrm>
        </p:spPr>
        <p:txBody>
          <a:bodyPr/>
          <a:lstStyle/>
          <a:p>
            <a:pPr algn="just" eaLnBrk="1" hangingPunct="1"/>
            <a:r>
              <a:rPr lang="tr-TR" sz="2800" b="1" smtClean="0">
                <a:solidFill>
                  <a:srgbClr val="FF0066"/>
                </a:solidFill>
                <a:latin typeface="Comic Sans MS" pitchFamily="66" charset="0"/>
              </a:rPr>
              <a:t>1.branşiyal ark sendromu</a:t>
            </a:r>
          </a:p>
          <a:p>
            <a:pPr algn="just" eaLnBrk="1" hangingPunct="1"/>
            <a:endParaRPr lang="tr-TR" sz="20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r>
              <a:rPr lang="tr-TR" sz="2200" b="1" smtClean="0">
                <a:solidFill>
                  <a:schemeClr val="bg1"/>
                </a:solidFill>
                <a:latin typeface="Comic Sans MS" pitchFamily="66" charset="0"/>
              </a:rPr>
              <a:t>V.Kranial sinir ile innerve edilen kaslarda hipoplazi ve parezis</a:t>
            </a:r>
          </a:p>
          <a:p>
            <a:pPr algn="just" eaLnBrk="1" hangingPunct="1"/>
            <a:r>
              <a:rPr lang="tr-TR" sz="2200" b="1" smtClean="0">
                <a:solidFill>
                  <a:schemeClr val="bg1"/>
                </a:solidFill>
                <a:latin typeface="Comic Sans MS" pitchFamily="66" charset="0"/>
              </a:rPr>
              <a:t>Damak kaslarında gelişim noksanlığı ve parezis, buna bağlı olarak ta velofaringeal kapanmada yetersizlik</a:t>
            </a:r>
          </a:p>
          <a:p>
            <a:pPr algn="just" eaLnBrk="1" hangingPunct="1"/>
            <a:r>
              <a:rPr lang="tr-TR" sz="2200" b="1" smtClean="0">
                <a:solidFill>
                  <a:schemeClr val="bg1"/>
                </a:solidFill>
                <a:latin typeface="Comic Sans MS" pitchFamily="66" charset="0"/>
              </a:rPr>
              <a:t>Dilde hipoplazi</a:t>
            </a:r>
          </a:p>
          <a:p>
            <a:pPr algn="just" eaLnBrk="1" hangingPunct="1"/>
            <a:r>
              <a:rPr lang="tr-TR" sz="2200" b="1" smtClean="0">
                <a:solidFill>
                  <a:schemeClr val="bg1"/>
                </a:solidFill>
                <a:latin typeface="Comic Sans MS" pitchFamily="66" charset="0"/>
              </a:rPr>
              <a:t>Parotis bezi ve/veya kanalının yokluğu</a:t>
            </a:r>
          </a:p>
          <a:p>
            <a:pPr algn="just" eaLnBrk="1" hangingPunct="1"/>
            <a:r>
              <a:rPr lang="tr-TR" sz="2200" b="1" smtClean="0">
                <a:solidFill>
                  <a:schemeClr val="bg1"/>
                </a:solidFill>
                <a:latin typeface="Comic Sans MS" pitchFamily="66" charset="0"/>
              </a:rPr>
              <a:t>Makrostomia</a:t>
            </a:r>
          </a:p>
          <a:p>
            <a:pPr algn="just" eaLnBrk="1" hangingPunct="1"/>
            <a:r>
              <a:rPr lang="tr-TR" sz="2200" b="1" smtClean="0">
                <a:solidFill>
                  <a:schemeClr val="bg1"/>
                </a:solidFill>
                <a:latin typeface="Comic Sans MS" pitchFamily="66" charset="0"/>
              </a:rPr>
              <a:t>Mandibulada gelişim eksikliği (Hipoplaziden ramus ve/veya kondilin bulunmamasına kadar değişkenlik gösteren harabiyetler</a:t>
            </a:r>
          </a:p>
          <a:p>
            <a:pPr algn="just" eaLnBrk="1" hangingPunct="1"/>
            <a:r>
              <a:rPr lang="tr-TR" sz="2200" b="1" smtClean="0">
                <a:solidFill>
                  <a:schemeClr val="bg1"/>
                </a:solidFill>
                <a:latin typeface="Comic Sans MS" pitchFamily="66" charset="0"/>
              </a:rPr>
              <a:t>Üst çenede palatal genişlikte azalma ile karakterize hipoplazi</a:t>
            </a:r>
          </a:p>
          <a:p>
            <a:pPr algn="just" eaLnBrk="1" hangingPunct="1"/>
            <a:endParaRPr lang="tr-TR" sz="22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200" b="1" smtClean="0">
              <a:solidFill>
                <a:srgbClr val="FF0066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smtClean="0">
              <a:solidFill>
                <a:schemeClr val="bg1"/>
              </a:solidFill>
              <a:latin typeface="Comic Sans MS" pitchFamily="66" charset="0"/>
            </a:endParaRPr>
          </a:p>
          <a:p>
            <a:pPr algn="just" eaLnBrk="1" hangingPunct="1"/>
            <a:endParaRPr lang="tr-TR" sz="2800" b="1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17411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 idx="4294967295"/>
          </p:nvPr>
        </p:nvSpPr>
        <p:spPr>
          <a:xfrm>
            <a:off x="474663" y="407988"/>
            <a:ext cx="8229600" cy="466708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tr-TR" sz="1600" dirty="0" smtClean="0">
                <a:solidFill>
                  <a:schemeClr val="accent2"/>
                </a:solidFill>
                <a:effectLst>
                  <a:reflection blurRad="12000" stA="25000" endPos="49000" dist="5000" dir="5400000" sy="-100000" algn="bl" rotWithShape="0"/>
                </a:effectLst>
                <a:latin typeface="Comic Sans MS" pitchFamily="66" charset="0"/>
              </a:rPr>
              <a:t>ÇENE-YÜZ PROTEZLERİNE GİRİŞ</a:t>
            </a:r>
            <a:endParaRPr lang="tr-TR" sz="1600" dirty="0">
              <a:solidFill>
                <a:schemeClr val="accent2"/>
              </a:solidFill>
            </a:endParaRPr>
          </a:p>
        </p:txBody>
      </p:sp>
      <p:sp>
        <p:nvSpPr>
          <p:cNvPr id="18434" name="5 Metin Yer Tutucusu"/>
          <p:cNvSpPr>
            <a:spLocks noGrp="1"/>
          </p:cNvSpPr>
          <p:nvPr>
            <p:ph idx="4294967295"/>
          </p:nvPr>
        </p:nvSpPr>
        <p:spPr>
          <a:xfrm>
            <a:off x="468313" y="2276475"/>
            <a:ext cx="8229600" cy="4017963"/>
          </a:xfrm>
        </p:spPr>
        <p:txBody>
          <a:bodyPr/>
          <a:lstStyle/>
          <a:p>
            <a:pPr algn="just" eaLnBrk="1" hangingPunct="1"/>
            <a:r>
              <a:rPr lang="tr-TR" sz="2800" b="1" smtClean="0">
                <a:solidFill>
                  <a:srgbClr val="FF0066"/>
                </a:solidFill>
                <a:latin typeface="Comic Sans MS" pitchFamily="66" charset="0"/>
              </a:rPr>
              <a:t>2.branşiyal ark sendromu</a:t>
            </a:r>
          </a:p>
          <a:p>
            <a:pPr algn="just" eaLnBrk="1" hangingPunct="1"/>
            <a:endParaRPr lang="tr-TR" sz="2800" b="1" smtClean="0">
              <a:solidFill>
                <a:srgbClr val="FF0066"/>
              </a:solidFill>
              <a:latin typeface="Comic Sans MS" pitchFamily="66" charset="0"/>
            </a:endParaRPr>
          </a:p>
          <a:p>
            <a:pPr algn="just" eaLnBrk="1" hangingPunct="1"/>
            <a:r>
              <a:rPr lang="tr-TR" sz="2800" b="1" smtClean="0">
                <a:solidFill>
                  <a:schemeClr val="bg1"/>
                </a:solidFill>
                <a:latin typeface="Comic Sans MS" pitchFamily="66" charset="0"/>
              </a:rPr>
              <a:t>Yüz kaslarında hipoplazi</a:t>
            </a:r>
          </a:p>
          <a:p>
            <a:pPr algn="just" eaLnBrk="1" hangingPunct="1"/>
            <a:r>
              <a:rPr lang="tr-TR" sz="2800" b="1" smtClean="0">
                <a:solidFill>
                  <a:schemeClr val="bg1"/>
                </a:solidFill>
                <a:latin typeface="Comic Sans MS" pitchFamily="66" charset="0"/>
              </a:rPr>
              <a:t>Yüz kaslarında parezis</a:t>
            </a:r>
          </a:p>
          <a:p>
            <a:pPr algn="just" eaLnBrk="1" hangingPunct="1"/>
            <a:endParaRPr lang="tr-TR" sz="2800" b="1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  <p:pic>
        <p:nvPicPr>
          <p:cNvPr id="18435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15888"/>
            <a:ext cx="719137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uxe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</TotalTime>
  <Words>333</Words>
  <Application>Microsoft Office PowerPoint</Application>
  <PresentationFormat>Ekran Gösterisi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Comic Sans MS</vt:lpstr>
      <vt:lpstr>Corbel</vt:lpstr>
      <vt:lpstr>Wingdings 2</vt:lpstr>
      <vt:lpstr>Deluxe</vt:lpstr>
      <vt:lpstr>ÇENE-YÜZ PROTEZLERİNE GİRİŞ  Çene ve yüz deformİtelerİ , etyolojİk faktörler  </vt:lpstr>
      <vt:lpstr>ÇENE-YÜZ PROTEZLERİNE GİRİŞ</vt:lpstr>
      <vt:lpstr>ÇENE-YÜZ PROTEZLERİNE GİRİŞ</vt:lpstr>
      <vt:lpstr>ÇENE-YÜZ PROTEZLERİNE GİRİŞ</vt:lpstr>
      <vt:lpstr>ÇENE-YÜZ PROTEZLERİNE GİRİŞ</vt:lpstr>
      <vt:lpstr>ÇENE-YÜZ PROTEZLERİNE GİRİŞ</vt:lpstr>
      <vt:lpstr>ÇENE-YÜZ PROTEZLERİNE GİRİŞ</vt:lpstr>
      <vt:lpstr>ÇENE-YÜZ PROTEZLERİNE GİRİŞ</vt:lpstr>
      <vt:lpstr>ÇENE-YÜZ PROTEZLERİNE GİRİŞ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Yasemin</dc:creator>
  <cp:lastModifiedBy>YASEMİN</cp:lastModifiedBy>
  <cp:revision>34</cp:revision>
  <dcterms:created xsi:type="dcterms:W3CDTF">2009-10-06T03:43:16Z</dcterms:created>
  <dcterms:modified xsi:type="dcterms:W3CDTF">2020-02-01T09:20:52Z</dcterms:modified>
</cp:coreProperties>
</file>