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6" r:id="rId2"/>
    <p:sldId id="257" r:id="rId3"/>
    <p:sldId id="260" r:id="rId4"/>
    <p:sldId id="266" r:id="rId5"/>
    <p:sldId id="258" r:id="rId6"/>
    <p:sldId id="259" r:id="rId7"/>
    <p:sldId id="267" r:id="rId8"/>
    <p:sldId id="268"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4662"/>
  </p:normalViewPr>
  <p:slideViewPr>
    <p:cSldViewPr snapToGrid="0" snapToObjects="1">
      <p:cViewPr varScale="1">
        <p:scale>
          <a:sx n="73" d="100"/>
          <a:sy n="73" d="100"/>
        </p:scale>
        <p:origin x="59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0485159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2634000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528072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7178168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632821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8802171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6103059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3887424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6703340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8782215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714086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8208573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74519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5255061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2689277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9880120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2947807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EDE9B0D-FE5D-7941-9B35-DDD649D185BD}"/>
              </a:ext>
            </a:extLst>
          </p:cNvPr>
          <p:cNvSpPr>
            <a:spLocks noGrp="1"/>
          </p:cNvSpPr>
          <p:nvPr>
            <p:ph type="ctrTitle"/>
          </p:nvPr>
        </p:nvSpPr>
        <p:spPr/>
        <p:txBody>
          <a:bodyPr/>
          <a:lstStyle/>
          <a:p>
            <a:r>
              <a:rPr lang="tr-TR" dirty="0"/>
              <a:t>Miras </a:t>
            </a:r>
            <a:r>
              <a:rPr lang="tr-TR" dirty="0" smtClean="0"/>
              <a:t>Hukuku</a:t>
            </a:r>
            <a:endParaRPr lang="tr-TR" dirty="0"/>
          </a:p>
        </p:txBody>
      </p:sp>
      <p:sp>
        <p:nvSpPr>
          <p:cNvPr id="3" name="Alt Başlık 2">
            <a:extLst>
              <a:ext uri="{FF2B5EF4-FFF2-40B4-BE49-F238E27FC236}">
                <a16:creationId xmlns:a16="http://schemas.microsoft.com/office/drawing/2014/main" id="{65A4B769-B3EC-2C45-8612-D1A2223226BC}"/>
              </a:ext>
            </a:extLst>
          </p:cNvPr>
          <p:cNvSpPr>
            <a:spLocks noGrp="1"/>
          </p:cNvSpPr>
          <p:nvPr>
            <p:ph type="subTitle" idx="1"/>
          </p:nvPr>
        </p:nvSpPr>
        <p:spPr/>
        <p:txBody>
          <a:bodyPr/>
          <a:lstStyle/>
          <a:p>
            <a:r>
              <a:rPr lang="tr-TR" dirty="0" smtClean="0"/>
              <a:t>Mirasın Paylaştırılması – III (Özel Durumlar)</a:t>
            </a:r>
            <a:endParaRPr lang="tr-TR" dirty="0"/>
          </a:p>
        </p:txBody>
      </p:sp>
    </p:spTree>
    <p:extLst>
      <p:ext uri="{BB962C8B-B14F-4D97-AF65-F5344CB8AC3E}">
        <p14:creationId xmlns:p14="http://schemas.microsoft.com/office/powerpoint/2010/main" val="18379159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9926942-6154-8942-A9CE-992103DC6474}"/>
              </a:ext>
            </a:extLst>
          </p:cNvPr>
          <p:cNvSpPr>
            <a:spLocks noGrp="1"/>
          </p:cNvSpPr>
          <p:nvPr>
            <p:ph type="title"/>
          </p:nvPr>
        </p:nvSpPr>
        <p:spPr/>
        <p:txBody>
          <a:bodyPr/>
          <a:lstStyle/>
          <a:p>
            <a:r>
              <a:rPr lang="tr-TR" dirty="0" smtClean="0"/>
              <a:t>Mirasın Paylaştırılması</a:t>
            </a:r>
            <a:endParaRPr lang="tr-TR" dirty="0"/>
          </a:p>
        </p:txBody>
      </p:sp>
      <p:sp>
        <p:nvSpPr>
          <p:cNvPr id="3" name="İçerik Yer Tutucusu 2">
            <a:extLst>
              <a:ext uri="{FF2B5EF4-FFF2-40B4-BE49-F238E27FC236}">
                <a16:creationId xmlns:a16="http://schemas.microsoft.com/office/drawing/2014/main" id="{F881DECC-6E8B-194C-9C18-8DA927A021B2}"/>
              </a:ext>
            </a:extLst>
          </p:cNvPr>
          <p:cNvSpPr>
            <a:spLocks noGrp="1"/>
          </p:cNvSpPr>
          <p:nvPr>
            <p:ph idx="1"/>
          </p:nvPr>
        </p:nvSpPr>
        <p:spPr/>
        <p:txBody>
          <a:bodyPr>
            <a:normAutofit fontScale="92500" lnSpcReduction="20000"/>
          </a:bodyPr>
          <a:lstStyle/>
          <a:p>
            <a:r>
              <a:rPr lang="tr-TR" dirty="0"/>
              <a:t>Mirasın taksimi süreci iki aşamadan oluşur. Öncelikle miras hisseleri oluşturulur (hisse teşkili) daha sonrasın oluşturulan hisseler mirasçılara özgülenir (hisse tahsisi).</a:t>
            </a:r>
          </a:p>
          <a:p>
            <a:r>
              <a:rPr lang="tr-TR" b="1" dirty="0"/>
              <a:t>Miras Hisselerinin Tespiti</a:t>
            </a:r>
          </a:p>
          <a:p>
            <a:r>
              <a:rPr lang="tr-TR" dirty="0"/>
              <a:t>Miras hissesi kavramı tereke mallarının miras taksimi yoluyla bölünmüş olan halini ifade eder. Taksime katılan ne kadar çok mirasçı varsa hisse miktarı da o oranda artar. </a:t>
            </a:r>
          </a:p>
          <a:p>
            <a:pPr marL="0" indent="0">
              <a:buNone/>
            </a:pPr>
            <a:r>
              <a:rPr lang="tr-TR" dirty="0"/>
              <a:t>	</a:t>
            </a:r>
          </a:p>
          <a:p>
            <a:r>
              <a:rPr lang="tr-TR" b="1" dirty="0"/>
              <a:t>16.6.2. Miras Hisselerinin Mirasçılara Özgülenmesi</a:t>
            </a:r>
          </a:p>
          <a:p>
            <a:r>
              <a:rPr lang="tr-TR" dirty="0"/>
              <a:t>İrade serbestisinin geçerli olduğu miras hukuku alanında mirasçılar ilk aşamada hisseleri belirledikten sonra mirasçılar oybirliği ile anlaşarak miras hisselerinin mirasçılara özgülenmesi için de anlaşma yapabilirler. Bir başka anlatımla, TMK m.650 hükmü uyarınca, mirasçılar; tereke mallarından mirasçı veya ortak kök sayısınca pay oluştururlar. Anlaşma olmazsa, mirasçılardan her biri, payların oluşturulmasını Sulh Hukuk Mahkemesi’nden isteyebilir. </a:t>
            </a:r>
          </a:p>
        </p:txBody>
      </p:sp>
    </p:spTree>
    <p:extLst>
      <p:ext uri="{BB962C8B-B14F-4D97-AF65-F5344CB8AC3E}">
        <p14:creationId xmlns:p14="http://schemas.microsoft.com/office/powerpoint/2010/main" val="7091865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9926942-6154-8942-A9CE-992103DC6474}"/>
              </a:ext>
            </a:extLst>
          </p:cNvPr>
          <p:cNvSpPr>
            <a:spLocks noGrp="1"/>
          </p:cNvSpPr>
          <p:nvPr>
            <p:ph type="title"/>
          </p:nvPr>
        </p:nvSpPr>
        <p:spPr/>
        <p:txBody>
          <a:bodyPr/>
          <a:lstStyle/>
          <a:p>
            <a:r>
              <a:rPr lang="tr-TR" dirty="0" smtClean="0"/>
              <a:t>Mirasın Paylaştırılması</a:t>
            </a:r>
            <a:endParaRPr lang="tr-TR" dirty="0"/>
          </a:p>
        </p:txBody>
      </p:sp>
      <p:sp>
        <p:nvSpPr>
          <p:cNvPr id="3" name="İçerik Yer Tutucusu 2">
            <a:extLst>
              <a:ext uri="{FF2B5EF4-FFF2-40B4-BE49-F238E27FC236}">
                <a16:creationId xmlns:a16="http://schemas.microsoft.com/office/drawing/2014/main" id="{F881DECC-6E8B-194C-9C18-8DA927A021B2}"/>
              </a:ext>
            </a:extLst>
          </p:cNvPr>
          <p:cNvSpPr>
            <a:spLocks noGrp="1"/>
          </p:cNvSpPr>
          <p:nvPr>
            <p:ph idx="1"/>
          </p:nvPr>
        </p:nvSpPr>
        <p:spPr/>
        <p:txBody>
          <a:bodyPr/>
          <a:lstStyle/>
          <a:p>
            <a:r>
              <a:rPr lang="tr-TR" dirty="0"/>
              <a:t>II. Payların oluşturulması Madde 650- Mirasçılar, tereke mallarından mirasçı veya ortak kök sayısınca pay oluştururlar. Anlaşma olmazsa, mirasçılardan her biri, payların oluşturulmasını sulh mahkemesinden isteyebilir. Payların oluşturulmasında hâkim, yerel âdetleri, mirasçıların kişisel durumlarını ve çoğunluğun arzusunu göz önünde bulundurur. Payların özgülenmesi mirasçıların anlaşması uyarınca yapılır. Buna olanak bulunmazsa </a:t>
            </a:r>
            <a:r>
              <a:rPr lang="tr-TR" dirty="0" err="1"/>
              <a:t>kur'a</a:t>
            </a:r>
            <a:r>
              <a:rPr lang="tr-TR" dirty="0"/>
              <a:t> çekilir.</a:t>
            </a:r>
          </a:p>
        </p:txBody>
      </p:sp>
    </p:spTree>
    <p:extLst>
      <p:ext uri="{BB962C8B-B14F-4D97-AF65-F5344CB8AC3E}">
        <p14:creationId xmlns:p14="http://schemas.microsoft.com/office/powerpoint/2010/main" val="11426778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9926942-6154-8942-A9CE-992103DC6474}"/>
              </a:ext>
            </a:extLst>
          </p:cNvPr>
          <p:cNvSpPr>
            <a:spLocks noGrp="1"/>
          </p:cNvSpPr>
          <p:nvPr>
            <p:ph type="title"/>
          </p:nvPr>
        </p:nvSpPr>
        <p:spPr/>
        <p:txBody>
          <a:bodyPr/>
          <a:lstStyle/>
          <a:p>
            <a:r>
              <a:rPr lang="tr-TR" dirty="0" smtClean="0"/>
              <a:t>Mirasın Paylaştırılması</a:t>
            </a:r>
            <a:endParaRPr lang="tr-TR" dirty="0"/>
          </a:p>
        </p:txBody>
      </p:sp>
      <p:sp>
        <p:nvSpPr>
          <p:cNvPr id="3" name="İçerik Yer Tutucusu 2">
            <a:extLst>
              <a:ext uri="{FF2B5EF4-FFF2-40B4-BE49-F238E27FC236}">
                <a16:creationId xmlns:a16="http://schemas.microsoft.com/office/drawing/2014/main" id="{F881DECC-6E8B-194C-9C18-8DA927A021B2}"/>
              </a:ext>
            </a:extLst>
          </p:cNvPr>
          <p:cNvSpPr>
            <a:spLocks noGrp="1"/>
          </p:cNvSpPr>
          <p:nvPr>
            <p:ph idx="1"/>
          </p:nvPr>
        </p:nvSpPr>
        <p:spPr/>
        <p:txBody>
          <a:bodyPr>
            <a:normAutofit fontScale="92500" lnSpcReduction="20000"/>
          </a:bodyPr>
          <a:lstStyle/>
          <a:p>
            <a:r>
              <a:rPr lang="tr-TR" b="1" dirty="0" err="1"/>
              <a:t>Mirasbırakanın</a:t>
            </a:r>
            <a:r>
              <a:rPr lang="tr-TR" b="1" dirty="0"/>
              <a:t> Mirasçılarından Birinin </a:t>
            </a:r>
            <a:r>
              <a:rPr lang="tr-TR" b="1" dirty="0" err="1"/>
              <a:t>Mirasbırakana</a:t>
            </a:r>
            <a:r>
              <a:rPr lang="tr-TR" b="1" dirty="0"/>
              <a:t> Borçlu olması</a:t>
            </a:r>
          </a:p>
          <a:p>
            <a:r>
              <a:rPr lang="tr-TR" dirty="0" err="1" smtClean="0"/>
              <a:t>Mirasbırakanın</a:t>
            </a:r>
            <a:r>
              <a:rPr lang="tr-TR" dirty="0" smtClean="0"/>
              <a:t> </a:t>
            </a:r>
            <a:r>
              <a:rPr lang="tr-TR" dirty="0"/>
              <a:t>mirasçılarından alacağı olması durumunda bu alacak da terekenin aktif kısmında yer alır. Borçlu olan mirasçının borcunun miras payından mahsup edilmesi gerekir. Mirasın açılması ve paylaşılması halinde borçlu ve alacaklı sıfatları birleştiği için borç sona erer. Ancak birden fazla mirasçı varsa terekenin sağlıklı bir şeklide bölüştürülebilmesi için mirasçının borcunun da terekeye iadesi gerekir. </a:t>
            </a:r>
          </a:p>
          <a:p>
            <a:r>
              <a:rPr lang="tr-TR" b="1" dirty="0"/>
              <a:t>Değerinde Önemli Azalma Meydana Gelmeden Paylaştırılması Mümkün </a:t>
            </a:r>
            <a:r>
              <a:rPr lang="tr-TR" b="1" dirty="0" smtClean="0"/>
              <a:t>Olmayan </a:t>
            </a:r>
            <a:r>
              <a:rPr lang="tr-TR" b="1" dirty="0"/>
              <a:t>Mallar</a:t>
            </a:r>
          </a:p>
          <a:p>
            <a:r>
              <a:rPr lang="tr-TR" dirty="0" smtClean="0"/>
              <a:t>Madde </a:t>
            </a:r>
            <a:r>
              <a:rPr lang="tr-TR" dirty="0"/>
              <a:t>651- Değerinde önemli azalma olmadan bölünemeyen tereke malı, bütün olarak mirasçılardan birine özgülenir.  Mirasçılar bir tereke malının bölünmesi veya özgülenmesi konusunda anlaşamazlarsa, o mal satılır ve bedeli bölüştürülür. Mirasçılardan biri istemde bulunursa satış artırma yoluyla yapılır. Mirasçılar artırmanın şekli konusunda anlaşamazlarsa sulh hâkimi, artırmanın mirasçılar arasında veya herkese açık yapılmasına karar verir.</a:t>
            </a:r>
          </a:p>
        </p:txBody>
      </p:sp>
    </p:spTree>
    <p:extLst>
      <p:ext uri="{BB962C8B-B14F-4D97-AF65-F5344CB8AC3E}">
        <p14:creationId xmlns:p14="http://schemas.microsoft.com/office/powerpoint/2010/main" val="1591422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9926942-6154-8942-A9CE-992103DC6474}"/>
              </a:ext>
            </a:extLst>
          </p:cNvPr>
          <p:cNvSpPr>
            <a:spLocks noGrp="1"/>
          </p:cNvSpPr>
          <p:nvPr>
            <p:ph type="title"/>
          </p:nvPr>
        </p:nvSpPr>
        <p:spPr/>
        <p:txBody>
          <a:bodyPr/>
          <a:lstStyle/>
          <a:p>
            <a:r>
              <a:rPr lang="tr-TR" dirty="0" smtClean="0"/>
              <a:t>Mirasın Paylaştırılması</a:t>
            </a:r>
            <a:endParaRPr lang="tr-TR" dirty="0"/>
          </a:p>
        </p:txBody>
      </p:sp>
      <p:sp>
        <p:nvSpPr>
          <p:cNvPr id="3" name="İçerik Yer Tutucusu 2">
            <a:extLst>
              <a:ext uri="{FF2B5EF4-FFF2-40B4-BE49-F238E27FC236}">
                <a16:creationId xmlns:a16="http://schemas.microsoft.com/office/drawing/2014/main" id="{F881DECC-6E8B-194C-9C18-8DA927A021B2}"/>
              </a:ext>
            </a:extLst>
          </p:cNvPr>
          <p:cNvSpPr>
            <a:spLocks noGrp="1"/>
          </p:cNvSpPr>
          <p:nvPr>
            <p:ph idx="1"/>
          </p:nvPr>
        </p:nvSpPr>
        <p:spPr/>
        <p:txBody>
          <a:bodyPr>
            <a:normAutofit/>
          </a:bodyPr>
          <a:lstStyle/>
          <a:p>
            <a:r>
              <a:rPr lang="tr-TR" b="1" dirty="0"/>
              <a:t>Bütünlük Oluşturan veya Aile Belgeleri ile Özel Anı Değeri Olan Eşya</a:t>
            </a:r>
          </a:p>
          <a:p>
            <a:r>
              <a:rPr lang="tr-TR" dirty="0" smtClean="0"/>
              <a:t>Madde </a:t>
            </a:r>
            <a:r>
              <a:rPr lang="tr-TR" dirty="0"/>
              <a:t>653- Mirasçılardan birinin karşı çıkması hâlinde, nitelikleri veya özgülendikleri amaç gereği bir bütünlük oluşturan eşya birbirinden ayrılamaz. Aile belgeleri ile aile için özel anı değeri olan eşya, mirasçılardan birinin karşı çıkması hâlinde satılamaz. Mirasçılar arasında anlaşmazlık çıkarsa sulh hâkimi</a:t>
            </a:r>
            <a:r>
              <a:rPr lang="tr-TR" dirty="0" smtClean="0"/>
              <a:t>, yerel </a:t>
            </a:r>
            <a:r>
              <a:rPr lang="tr-TR" dirty="0"/>
              <a:t>âdetleri, âdet yoksa kişisel durumları göz önünde tutarak bu eşyanın, payına mahsup edilmek veya edilmemek suretiyle mirasçılardan birine özgülenmesine ya da satılmasına karar verir. Özel kanun hükümleri saklıdır. </a:t>
            </a:r>
            <a:endParaRPr lang="tr-TR" b="1" dirty="0"/>
          </a:p>
          <a:p>
            <a:endParaRPr lang="tr-TR" dirty="0"/>
          </a:p>
        </p:txBody>
      </p:sp>
    </p:spTree>
    <p:extLst>
      <p:ext uri="{BB962C8B-B14F-4D97-AF65-F5344CB8AC3E}">
        <p14:creationId xmlns:p14="http://schemas.microsoft.com/office/powerpoint/2010/main" val="54727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9926942-6154-8942-A9CE-992103DC6474}"/>
              </a:ext>
            </a:extLst>
          </p:cNvPr>
          <p:cNvSpPr>
            <a:spLocks noGrp="1"/>
          </p:cNvSpPr>
          <p:nvPr>
            <p:ph type="title"/>
          </p:nvPr>
        </p:nvSpPr>
        <p:spPr/>
        <p:txBody>
          <a:bodyPr/>
          <a:lstStyle/>
          <a:p>
            <a:r>
              <a:rPr lang="tr-TR" dirty="0" smtClean="0"/>
              <a:t>Mirasın Paylaştırılması</a:t>
            </a:r>
            <a:endParaRPr lang="tr-TR" dirty="0"/>
          </a:p>
        </p:txBody>
      </p:sp>
      <p:sp>
        <p:nvSpPr>
          <p:cNvPr id="3" name="İçerik Yer Tutucusu 2">
            <a:extLst>
              <a:ext uri="{FF2B5EF4-FFF2-40B4-BE49-F238E27FC236}">
                <a16:creationId xmlns:a16="http://schemas.microsoft.com/office/drawing/2014/main" id="{F881DECC-6E8B-194C-9C18-8DA927A021B2}"/>
              </a:ext>
            </a:extLst>
          </p:cNvPr>
          <p:cNvSpPr>
            <a:spLocks noGrp="1"/>
          </p:cNvSpPr>
          <p:nvPr>
            <p:ph idx="1"/>
          </p:nvPr>
        </p:nvSpPr>
        <p:spPr/>
        <p:txBody>
          <a:bodyPr>
            <a:normAutofit/>
          </a:bodyPr>
          <a:lstStyle/>
          <a:p>
            <a:r>
              <a:rPr lang="tr-TR" b="1" dirty="0"/>
              <a:t>Aile Konutu ve Ev Eşyasının Sağ Kalan Eşe Özgülenmesi </a:t>
            </a:r>
          </a:p>
          <a:p>
            <a:r>
              <a:rPr lang="tr-TR" dirty="0"/>
              <a:t>D. Aile konutu ve ev eşyasının sağ kalan eşe özgülenmesi Madde 652- Eşlerden birinin ölümü hâlinde tereke malları arasında ev eşyası veya eşlerin birlikte yaşadıkları konut varsa; sağ kalan eş, bunlar üzerinde kendisine miras hakkına mahsuben mülkiyet hakkı tanınmasını isteyebilir. Haklı sebeplerin varlığı hâlinde, sağ kalan eşin veya </a:t>
            </a:r>
            <a:r>
              <a:rPr lang="tr-TR" dirty="0" err="1"/>
              <a:t>mirasbırakanın</a:t>
            </a:r>
            <a:r>
              <a:rPr lang="tr-TR" dirty="0"/>
              <a:t> diğer yasal mirasçılarından birinin istemi üzerine, mülkiyet yerine intifa veya oturma hakkı tanınmasına da karar verilebilir. </a:t>
            </a:r>
            <a:r>
              <a:rPr lang="tr-TR" dirty="0" err="1"/>
              <a:t>Mirasbırakanın</a:t>
            </a:r>
            <a:r>
              <a:rPr lang="tr-TR" dirty="0"/>
              <a:t> bir meslek veya sanat icra ettiği ve altsoyundan birinin aynı meslek ve sanatı icra etmesi için gerekli olan bölümlerde, sağ kalan eş bu hakları kullanamaz. Tarımsal taşınmazlara ilişkin miras hukuku hükümleri saklıdır.</a:t>
            </a:r>
          </a:p>
        </p:txBody>
      </p:sp>
    </p:spTree>
    <p:extLst>
      <p:ext uri="{BB962C8B-B14F-4D97-AF65-F5344CB8AC3E}">
        <p14:creationId xmlns:p14="http://schemas.microsoft.com/office/powerpoint/2010/main" val="27851887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9926942-6154-8942-A9CE-992103DC6474}"/>
              </a:ext>
            </a:extLst>
          </p:cNvPr>
          <p:cNvSpPr>
            <a:spLocks noGrp="1"/>
          </p:cNvSpPr>
          <p:nvPr>
            <p:ph type="title"/>
          </p:nvPr>
        </p:nvSpPr>
        <p:spPr/>
        <p:txBody>
          <a:bodyPr/>
          <a:lstStyle/>
          <a:p>
            <a:r>
              <a:rPr lang="tr-TR" dirty="0" smtClean="0"/>
              <a:t>Mirasın Paylaştırılması</a:t>
            </a:r>
            <a:endParaRPr lang="tr-TR" dirty="0"/>
          </a:p>
        </p:txBody>
      </p:sp>
      <p:sp>
        <p:nvSpPr>
          <p:cNvPr id="3" name="İçerik Yer Tutucusu 2">
            <a:extLst>
              <a:ext uri="{FF2B5EF4-FFF2-40B4-BE49-F238E27FC236}">
                <a16:creationId xmlns:a16="http://schemas.microsoft.com/office/drawing/2014/main" id="{F881DECC-6E8B-194C-9C18-8DA927A021B2}"/>
              </a:ext>
            </a:extLst>
          </p:cNvPr>
          <p:cNvSpPr>
            <a:spLocks noGrp="1"/>
          </p:cNvSpPr>
          <p:nvPr>
            <p:ph idx="1"/>
          </p:nvPr>
        </p:nvSpPr>
        <p:spPr/>
        <p:txBody>
          <a:bodyPr>
            <a:normAutofit fontScale="70000" lnSpcReduction="20000"/>
          </a:bodyPr>
          <a:lstStyle/>
          <a:p>
            <a:endParaRPr lang="tr-TR" dirty="0"/>
          </a:p>
          <a:p>
            <a:r>
              <a:rPr lang="tr-TR" b="1" dirty="0"/>
              <a:t>Kat Mülkiyeti Kanununda Düzenlenen Özel durumların Taksime Etkisi </a:t>
            </a:r>
          </a:p>
          <a:p>
            <a:r>
              <a:rPr lang="tr-TR" dirty="0" smtClean="0"/>
              <a:t>Madde </a:t>
            </a:r>
            <a:r>
              <a:rPr lang="tr-TR" dirty="0"/>
              <a:t>10 – Kat mülkiyeti ve kat irtifakı resmi senetle ve tapu siciline tescil ile doğar. </a:t>
            </a:r>
            <a:r>
              <a:rPr lang="tr-TR" dirty="0" err="1"/>
              <a:t>Anagayrimenkulün</a:t>
            </a:r>
            <a:r>
              <a:rPr lang="tr-TR" dirty="0"/>
              <a:t> tümünün mülkiyeti (Kat mülkiyeti) ne çevrilmeden o gayrimenkulün yalnız bir veya birkaç bölümü üzerinde kat mülkiyeti kurulamaz. </a:t>
            </a:r>
            <a:r>
              <a:rPr lang="tr-TR" dirty="0" smtClean="0"/>
              <a:t/>
            </a:r>
            <a:br>
              <a:rPr lang="tr-TR" dirty="0" smtClean="0"/>
            </a:br>
            <a:r>
              <a:rPr lang="tr-TR" dirty="0" smtClean="0"/>
              <a:t>(</a:t>
            </a:r>
            <a:r>
              <a:rPr lang="tr-TR" dirty="0"/>
              <a:t>Değişik üçüncü fıkra: 14/11/2007-5711/3 </a:t>
            </a:r>
            <a:r>
              <a:rPr lang="tr-TR" dirty="0" err="1"/>
              <a:t>md.</a:t>
            </a:r>
            <a:r>
              <a:rPr lang="tr-TR" dirty="0"/>
              <a:t>) Kat mülkiyeti kurulurken aynı katta birbirine bitişik bulunan aynı nevideki birden fazla bağımsız bölüm veya bir yapının otel, iş veya ticaret yeri gibi iktisadî açıdan veya kullanma bakımından bütünlük arz eden birden çok katı veya bölümü, kat mülkiyeti kütüğüne tek bağımsız bölüm olarak tescil edilebilir. Böyle bir tescilin yapılabilmesi için, buna uygun değişiklik projesinin ve yapı kullanma izin belgesinin Tapu Sicil Müdürlüğüne verilmiş olması gereklidir</a:t>
            </a:r>
            <a:r>
              <a:rPr lang="tr-TR" dirty="0" smtClean="0"/>
              <a:t>.</a:t>
            </a:r>
            <a:br>
              <a:rPr lang="tr-TR" dirty="0" smtClean="0"/>
            </a:br>
            <a:r>
              <a:rPr lang="tr-TR" dirty="0" smtClean="0"/>
              <a:t>(</a:t>
            </a:r>
            <a:r>
              <a:rPr lang="tr-TR" dirty="0"/>
              <a:t>Değişik dördüncü fıkra: 15/2/2018-7099/4 </a:t>
            </a:r>
            <a:r>
              <a:rPr lang="tr-TR" dirty="0" err="1"/>
              <a:t>md.</a:t>
            </a:r>
            <a:r>
              <a:rPr lang="tr-TR" dirty="0"/>
              <a:t>) Kat mülkiyetinin tescili, tapu memurunca düzenlenen resmî senet uyarınca veya aşağıdaki fıkralara göre yapılabilir. </a:t>
            </a:r>
            <a:r>
              <a:rPr lang="tr-TR" dirty="0" smtClean="0"/>
              <a:t/>
            </a:r>
            <a:br>
              <a:rPr lang="tr-TR" dirty="0" smtClean="0"/>
            </a:br>
            <a:r>
              <a:rPr lang="tr-TR" dirty="0" smtClean="0"/>
              <a:t>(</a:t>
            </a:r>
            <a:r>
              <a:rPr lang="tr-TR" dirty="0"/>
              <a:t>Ek fıkra: 15/2/2018-7099/4 </a:t>
            </a:r>
            <a:r>
              <a:rPr lang="tr-TR" dirty="0" err="1"/>
              <a:t>md.</a:t>
            </a:r>
            <a:r>
              <a:rPr lang="tr-TR" dirty="0"/>
              <a:t>) Hak sahiplerine isabet eden bağımsız bölümlerin belirlenmiş olması şartıyla arsa maliki ile yüklenici arasında düzenlenen kat karşılığı inşaat sözleşmesi, kat karşılığı temlik sözleşmesi ve bağımsız bölümlerin taksimine ilişkin noterlik sözleşmesine istinaden inşa edilecek olan binaya ilişkin cins değişikliği, kat irtifakı ve kat mülkiyeti tesisi işlemi, yüklenici tarafından talep edilmesi halinde ilgili idare tarafından yapılır. Tapuya tescil işlemlerinde elektronik ortamda düzenlenen ve ilgili idare tarafından onaylı mimari proje ile yönetim planı esas alınır. Mimari proje ile yönetim planında malik imzası aranmaz</a:t>
            </a:r>
            <a:r>
              <a:rPr lang="tr-TR" dirty="0" smtClean="0"/>
              <a:t>.</a:t>
            </a:r>
            <a:br>
              <a:rPr lang="tr-TR" dirty="0" smtClean="0"/>
            </a:br>
            <a:r>
              <a:rPr lang="tr-TR" dirty="0" smtClean="0"/>
              <a:t>… (devamı sonraki slaytta)</a:t>
            </a:r>
            <a:endParaRPr lang="tr-TR" dirty="0"/>
          </a:p>
        </p:txBody>
      </p:sp>
    </p:spTree>
    <p:extLst>
      <p:ext uri="{BB962C8B-B14F-4D97-AF65-F5344CB8AC3E}">
        <p14:creationId xmlns:p14="http://schemas.microsoft.com/office/powerpoint/2010/main" val="1022961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Mirasın Paylaştırılması</a:t>
            </a:r>
            <a:endParaRPr lang="en-US" dirty="0"/>
          </a:p>
        </p:txBody>
      </p:sp>
      <p:sp>
        <p:nvSpPr>
          <p:cNvPr id="3" name="İçerik Yer Tutucusu 2"/>
          <p:cNvSpPr>
            <a:spLocks noGrp="1"/>
          </p:cNvSpPr>
          <p:nvPr>
            <p:ph idx="1"/>
          </p:nvPr>
        </p:nvSpPr>
        <p:spPr/>
        <p:txBody>
          <a:bodyPr>
            <a:normAutofit fontScale="85000" lnSpcReduction="20000"/>
          </a:bodyPr>
          <a:lstStyle/>
          <a:p>
            <a:r>
              <a:rPr lang="tr-TR" dirty="0"/>
              <a:t>Madde 10 – </a:t>
            </a:r>
            <a:r>
              <a:rPr lang="tr-TR" dirty="0" smtClean="0"/>
              <a:t>…</a:t>
            </a:r>
            <a:br>
              <a:rPr lang="tr-TR" dirty="0" smtClean="0"/>
            </a:br>
            <a:r>
              <a:rPr lang="tr-TR" dirty="0" smtClean="0"/>
              <a:t>(</a:t>
            </a:r>
            <a:r>
              <a:rPr lang="tr-TR" dirty="0"/>
              <a:t>Ek fıkra: 15/2/2018-7099/4 </a:t>
            </a:r>
            <a:r>
              <a:rPr lang="tr-TR" dirty="0" err="1"/>
              <a:t>md.</a:t>
            </a:r>
            <a:r>
              <a:rPr lang="tr-TR" dirty="0"/>
              <a:t>) Cins değişikliği işlemlerinde yapı kullanma izin belgesi düzenlenen yapılara ilişkin lisanslı harita kadastro mühendislik büroları, bu büroların bulunmadığı yerlerde kadastro müdürlüğü tarafından düzenlenecek tescil bildirimini müteakip, yapı kullanma izin belgesini düzenleyen kurum veya kuruluşa gönderilen cins değişikliğine ilişkin tescil bildirimi ve eki belgeler ilgili kurumca yapı kullanma izin belgesi ile birlikte ilgili tapu müdürlüğüne elektronik ortamda gönderilir. Gönderilen belgeler gereğince tapu müdürlüğü tarafından resen cins değişikliği yapılarak tapu siciline tescil sağlanır. Kat irtifakından, kat mülkiyetine geçiş işlemlerinde bu fıkra hükmü uygulanmaz. </a:t>
            </a:r>
            <a:br>
              <a:rPr lang="tr-TR" dirty="0"/>
            </a:br>
            <a:r>
              <a:rPr lang="tr-TR" dirty="0"/>
              <a:t>Kat mülkiyetine konu olmaya elverişli bir gayrimenkul üzerindeki ortaklığın giderilmesi davalarında, mirasçılardan veya ortak maliklerden biri, paylaşmanın, kat mülkiyeti kurulması ve bağımsız bölümlerin tahsisi suretiyle yapılmasını isterse, hakim, o gayrimenkulün mülkiyetinin, 12 </a:t>
            </a:r>
            <a:r>
              <a:rPr lang="tr-TR" dirty="0" err="1"/>
              <a:t>nci</a:t>
            </a:r>
            <a:r>
              <a:rPr lang="tr-TR" dirty="0"/>
              <a:t> maddede yazılı belgelere dayanılarak kat mülkiyetine çevrilmesine ve paylar denkleştirilmek suretiyle bağımsız bölümlerin ortaklara ayrı ayrı tahsisine karar verebilir. </a:t>
            </a:r>
            <a:br>
              <a:rPr lang="tr-TR" dirty="0"/>
            </a:br>
            <a:r>
              <a:rPr lang="tr-TR" dirty="0"/>
              <a:t>(Ek fıkra: 14/11/2007-5711/3 </a:t>
            </a:r>
            <a:r>
              <a:rPr lang="tr-TR" dirty="0" err="1"/>
              <a:t>md.</a:t>
            </a:r>
            <a:r>
              <a:rPr lang="tr-TR" dirty="0"/>
              <a:t>) Gelirinin ortak giderlere harcanması için veya başka bir amaçla ortak yararlanmaya tahsis edilen bağımsız bölümlerin malik hanesine, bunlardan yararlanan "bağımsız bölümlerin numaraları" yazılmak suretiyle kat mülkiyeti kütüğüne tescil edilir. Bu husus bağımsız bölümlerin beyanlar hanesinde gösterilir.</a:t>
            </a:r>
          </a:p>
          <a:p>
            <a:endParaRPr lang="en-US" dirty="0"/>
          </a:p>
        </p:txBody>
      </p:sp>
    </p:spTree>
    <p:extLst>
      <p:ext uri="{BB962C8B-B14F-4D97-AF65-F5344CB8AC3E}">
        <p14:creationId xmlns:p14="http://schemas.microsoft.com/office/powerpoint/2010/main" val="933109469"/>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56</TotalTime>
  <Words>529</Words>
  <Application>Microsoft Office PowerPoint</Application>
  <PresentationFormat>Geniş ekran</PresentationFormat>
  <Paragraphs>28</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Century Gothic</vt:lpstr>
      <vt:lpstr>Wingdings 3</vt:lpstr>
      <vt:lpstr>Duman</vt:lpstr>
      <vt:lpstr>Miras Hukuku</vt:lpstr>
      <vt:lpstr>Mirasın Paylaştırılması</vt:lpstr>
      <vt:lpstr>Mirasın Paylaştırılması</vt:lpstr>
      <vt:lpstr>Mirasın Paylaştırılması</vt:lpstr>
      <vt:lpstr>Mirasın Paylaştırılması</vt:lpstr>
      <vt:lpstr>Mirasın Paylaştırılması</vt:lpstr>
      <vt:lpstr>Mirasın Paylaştırılması</vt:lpstr>
      <vt:lpstr>Mirasın Paylaştırılması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Miras hukuku</dc:title>
  <dc:creator>Harun Kılıç</dc:creator>
  <cp:lastModifiedBy>pc1</cp:lastModifiedBy>
  <cp:revision>6</cp:revision>
  <dcterms:created xsi:type="dcterms:W3CDTF">2020-04-28T21:57:44Z</dcterms:created>
  <dcterms:modified xsi:type="dcterms:W3CDTF">2021-03-26T13:46:19Z</dcterms:modified>
</cp:coreProperties>
</file>