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3DBE7EB-3EAC-4FF1-96BB-43EAA1FEFDF3}" type="datetimeFigureOut">
              <a:rPr lang="tr-TR" smtClean="0"/>
              <a:t>5.04.2018</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34EC530-3405-4CCF-9208-85B34951AF7A}"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733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DBE7EB-3EAC-4FF1-96BB-43EAA1FEFDF3}"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1148398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DBE7EB-3EAC-4FF1-96BB-43EAA1FEFDF3}"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1960835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DBE7EB-3EAC-4FF1-96BB-43EAA1FEFDF3}"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4EC530-3405-4CCF-9208-85B34951AF7A}"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2878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DBE7EB-3EAC-4FF1-96BB-43EAA1FEFDF3}"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286867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E3DBE7EB-3EAC-4FF1-96BB-43EAA1FEFDF3}"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56540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E3DBE7EB-3EAC-4FF1-96BB-43EAA1FEFDF3}"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2373802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3DBE7EB-3EAC-4FF1-96BB-43EAA1FEFDF3}"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3477682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3DBE7EB-3EAC-4FF1-96BB-43EAA1FEFDF3}"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151877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3DBE7EB-3EAC-4FF1-96BB-43EAA1FEFDF3}"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175700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DBE7EB-3EAC-4FF1-96BB-43EAA1FEFDF3}"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76512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3DBE7EB-3EAC-4FF1-96BB-43EAA1FEFDF3}"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343808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3DBE7EB-3EAC-4FF1-96BB-43EAA1FEFDF3}" type="datetimeFigureOut">
              <a:rPr lang="tr-TR" smtClean="0"/>
              <a:t>5.04.2018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214560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3DBE7EB-3EAC-4FF1-96BB-43EAA1FEFDF3}"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195831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BE7EB-3EAC-4FF1-96BB-43EAA1FEFDF3}" type="datetimeFigureOut">
              <a:rPr lang="tr-TR" smtClean="0"/>
              <a:t>5.04.2018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114447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DBE7EB-3EAC-4FF1-96BB-43EAA1FEFDF3}"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4258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DBE7EB-3EAC-4FF1-96BB-43EAA1FEFDF3}"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4EC530-3405-4CCF-9208-85B34951AF7A}" type="slidenum">
              <a:rPr lang="tr-TR" smtClean="0"/>
              <a:t>‹#›</a:t>
            </a:fld>
            <a:endParaRPr lang="tr-TR"/>
          </a:p>
        </p:txBody>
      </p:sp>
    </p:spTree>
    <p:extLst>
      <p:ext uri="{BB962C8B-B14F-4D97-AF65-F5344CB8AC3E}">
        <p14:creationId xmlns:p14="http://schemas.microsoft.com/office/powerpoint/2010/main" val="153029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3DBE7EB-3EAC-4FF1-96BB-43EAA1FEFDF3}" type="datetimeFigureOut">
              <a:rPr lang="tr-TR" smtClean="0"/>
              <a:t>5.04.2018</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34EC530-3405-4CCF-9208-85B34951AF7A}" type="slidenum">
              <a:rPr lang="tr-TR" smtClean="0"/>
              <a:t>‹#›</a:t>
            </a:fld>
            <a:endParaRPr lang="tr-TR"/>
          </a:p>
        </p:txBody>
      </p:sp>
    </p:spTree>
    <p:extLst>
      <p:ext uri="{BB962C8B-B14F-4D97-AF65-F5344CB8AC3E}">
        <p14:creationId xmlns:p14="http://schemas.microsoft.com/office/powerpoint/2010/main" val="179994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hyperlink" Target="https://tr.wikipedia.org/wiki/H%C3%BCcre_zar%C4%B1" TargetMode="External"/><Relationship Id="rId3" Type="http://schemas.openxmlformats.org/officeDocument/2006/relationships/hyperlink" Target="https://tr.wikipedia.org/wiki/Penicillium" TargetMode="External"/><Relationship Id="rId7" Type="http://schemas.openxmlformats.org/officeDocument/2006/relationships/hyperlink" Target="https://tr.wikipedia.org/w/index.php?title=N%C3%BCkleik_asit_sentezi&amp;action=edit&amp;redlink=1" TargetMode="External"/><Relationship Id="rId2" Type="http://schemas.openxmlformats.org/officeDocument/2006/relationships/hyperlink" Target="https://tr.wikipedia.org/wiki/Mikroorganizma" TargetMode="External"/><Relationship Id="rId1" Type="http://schemas.openxmlformats.org/officeDocument/2006/relationships/slideLayout" Target="../slideLayouts/slideLayout2.xml"/><Relationship Id="rId6" Type="http://schemas.openxmlformats.org/officeDocument/2006/relationships/hyperlink" Target="https://tr.wikipedia.org/wiki/Protein_sentezi" TargetMode="External"/><Relationship Id="rId5" Type="http://schemas.openxmlformats.org/officeDocument/2006/relationships/hyperlink" Target="https://tr.wikipedia.org/w/index.php?title=Biyostatik&amp;action=edit&amp;redlink=1" TargetMode="External"/><Relationship Id="rId4" Type="http://schemas.openxmlformats.org/officeDocument/2006/relationships/hyperlink" Target="https://tr.wikipedia.org/w/index.php?title=Biyosidal&amp;action=edit&amp;redlink=1"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tr.wikipedia.org/w/index.php?title=Lizis&amp;action=edit&amp;redlink=1" TargetMode="External"/><Relationship Id="rId13" Type="http://schemas.openxmlformats.org/officeDocument/2006/relationships/hyperlink" Target="https://tr.wikipedia.org/wiki/Protein" TargetMode="External"/><Relationship Id="rId18" Type="http://schemas.openxmlformats.org/officeDocument/2006/relationships/hyperlink" Target="https://tr.wikipedia.org/wiki/N%C3%BCkleik_asit" TargetMode="External"/><Relationship Id="rId3" Type="http://schemas.openxmlformats.org/officeDocument/2006/relationships/hyperlink" Target="https://tr.wikipedia.org/wiki/Vankomisin" TargetMode="External"/><Relationship Id="rId7" Type="http://schemas.openxmlformats.org/officeDocument/2006/relationships/hyperlink" Target="https://tr.wikipedia.org/wiki/Peptit" TargetMode="External"/><Relationship Id="rId12" Type="http://schemas.openxmlformats.org/officeDocument/2006/relationships/hyperlink" Target="https://tr.wikipedia.org/wiki/Kloramfenikol" TargetMode="External"/><Relationship Id="rId17" Type="http://schemas.openxmlformats.org/officeDocument/2006/relationships/hyperlink" Target="https://tr.wikipedia.org/wiki/Antrasiklin" TargetMode="External"/><Relationship Id="rId2" Type="http://schemas.openxmlformats.org/officeDocument/2006/relationships/hyperlink" Target="https://tr.wikipedia.org/wiki/Penisilin" TargetMode="External"/><Relationship Id="rId16" Type="http://schemas.openxmlformats.org/officeDocument/2006/relationships/hyperlink" Target="https://tr.wikipedia.org/wiki/Rifampisin" TargetMode="External"/><Relationship Id="rId1" Type="http://schemas.openxmlformats.org/officeDocument/2006/relationships/slideLayout" Target="../slideLayouts/slideLayout2.xml"/><Relationship Id="rId6" Type="http://schemas.openxmlformats.org/officeDocument/2006/relationships/hyperlink" Target="https://tr.wikipedia.org/wiki/Peptidoglikan" TargetMode="External"/><Relationship Id="rId11" Type="http://schemas.openxmlformats.org/officeDocument/2006/relationships/hyperlink" Target="https://tr.wikipedia.org/wiki/Tetrasiklin" TargetMode="External"/><Relationship Id="rId5" Type="http://schemas.openxmlformats.org/officeDocument/2006/relationships/hyperlink" Target="https://tr.wikipedia.org/wiki/Sefalosporin" TargetMode="External"/><Relationship Id="rId15" Type="http://schemas.openxmlformats.org/officeDocument/2006/relationships/hyperlink" Target="https://tr.wikipedia.org/wiki/%C3%96karyotik" TargetMode="External"/><Relationship Id="rId10" Type="http://schemas.openxmlformats.org/officeDocument/2006/relationships/hyperlink" Target="https://tr.wikipedia.org/wiki/Eritromisin" TargetMode="External"/><Relationship Id="rId4" Type="http://schemas.openxmlformats.org/officeDocument/2006/relationships/hyperlink" Target="https://tr.wikipedia.org/w/index.php?title=Florokinolon&amp;action=edit&amp;redlink=1" TargetMode="External"/><Relationship Id="rId9" Type="http://schemas.openxmlformats.org/officeDocument/2006/relationships/hyperlink" Target="https://tr.wikipedia.org/wiki/Streptomisin" TargetMode="External"/><Relationship Id="rId14" Type="http://schemas.openxmlformats.org/officeDocument/2006/relationships/hyperlink" Target="https://tr.wikipedia.org/wiki/Riboz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1524000" y="2475587"/>
            <a:ext cx="9144000" cy="707886"/>
          </a:xfrm>
          <a:prstGeom prst="rect">
            <a:avLst/>
          </a:prstGeom>
          <a:noFill/>
          <a:ln>
            <a:noFill/>
          </a:ln>
          <a:effectLst>
            <a:outerShdw dist="23000" dir="5400000" rotWithShape="0">
              <a:schemeClr val="bg2">
                <a:alpha val="3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tx1"/>
                </a:solidFill>
                <a:miter lim="800000"/>
                <a:headEnd/>
                <a:tailEnd/>
              </a14:hiddenLine>
            </a:ext>
          </a:extLst>
        </p:spPr>
        <p:txBody>
          <a:bodyPr wrap="square" anchor="ctr">
            <a:spAutoFit/>
          </a:bodyPr>
          <a:lstStyle/>
          <a:p>
            <a:pPr algn="ctr"/>
            <a:r>
              <a:rPr lang="tr-TR" sz="4000" b="1" dirty="0">
                <a:ln>
                  <a:solidFill>
                    <a:schemeClr val="tx1"/>
                  </a:solidFill>
                </a:ln>
                <a:solidFill>
                  <a:schemeClr val="bg1"/>
                </a:solidFill>
              </a:rPr>
              <a:t>İLAÇ VE BAHARAT BİTKİLER</a:t>
            </a:r>
            <a:endParaRPr lang="tr-TR" sz="4000" b="1" dirty="0">
              <a:ln>
                <a:solidFill>
                  <a:schemeClr val="tx1"/>
                </a:solidFill>
              </a:ln>
              <a:solidFill>
                <a:schemeClr val="bg1"/>
              </a:solidFill>
            </a:endParaRPr>
          </a:p>
        </p:txBody>
      </p:sp>
      <p:sp>
        <p:nvSpPr>
          <p:cNvPr id="5" name="Rectangle 15"/>
          <p:cNvSpPr>
            <a:spLocks noChangeArrowheads="1"/>
          </p:cNvSpPr>
          <p:nvPr/>
        </p:nvSpPr>
        <p:spPr bwMode="auto">
          <a:xfrm>
            <a:off x="4419599" y="3471882"/>
            <a:ext cx="3352800" cy="461665"/>
          </a:xfrm>
          <a:prstGeom prst="rect">
            <a:avLst/>
          </a:prstGeom>
          <a:noFill/>
          <a:ln>
            <a:noFill/>
          </a:ln>
          <a:effectLst>
            <a:outerShdw dist="23000" dir="5400000" rotWithShape="0">
              <a:schemeClr val="bg2">
                <a:alpha val="3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tx1"/>
                </a:solidFill>
                <a:miter lim="800000"/>
                <a:headEnd/>
                <a:tailEnd/>
              </a14:hiddenLine>
            </a:ext>
          </a:extLst>
        </p:spPr>
        <p:txBody>
          <a:bodyPr wrap="square" anchor="ctr">
            <a:spAutoFit/>
          </a:bodyPr>
          <a:lstStyle/>
          <a:p>
            <a:r>
              <a:rPr lang="tr-TR" sz="2400" b="1" dirty="0">
                <a:solidFill>
                  <a:schemeClr val="bg1"/>
                </a:solidFill>
              </a:rPr>
              <a:t>Prof. Dr. Mustafa YILDIZ</a:t>
            </a:r>
          </a:p>
        </p:txBody>
      </p:sp>
    </p:spTree>
    <p:extLst>
      <p:ext uri="{BB962C8B-B14F-4D97-AF65-F5344CB8AC3E}">
        <p14:creationId xmlns:p14="http://schemas.microsoft.com/office/powerpoint/2010/main" val="3616980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schemeClr val="tx1"/>
                </a:solidFill>
              </a:rPr>
              <a:t>İlaç Bitkilerinin Önemi</a:t>
            </a:r>
            <a:endParaRPr lang="tr-TR" sz="2800" b="1" dirty="0">
              <a:solidFill>
                <a:schemeClr val="tx1"/>
              </a:solidFill>
              <a:cs typeface="Arial"/>
            </a:endParaRPr>
          </a:p>
        </p:txBody>
      </p:sp>
      <p:sp>
        <p:nvSpPr>
          <p:cNvPr id="5" name="Rectangle 4"/>
          <p:cNvSpPr>
            <a:spLocks noChangeArrowheads="1"/>
          </p:cNvSpPr>
          <p:nvPr/>
        </p:nvSpPr>
        <p:spPr bwMode="auto">
          <a:xfrm>
            <a:off x="1747838" y="1317626"/>
            <a:ext cx="8705850" cy="2508379"/>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marL="177800" indent="-177800" algn="just" eaLnBrk="1" hangingPunct="1">
              <a:spcAft>
                <a:spcPts val="900"/>
              </a:spcAft>
              <a:buFontTx/>
              <a:buChar char="-"/>
            </a:pPr>
            <a:r>
              <a:rPr lang="tr-TR" sz="1600" b="1" dirty="0">
                <a:latin typeface="Tahoma" panose="020B0604030504040204" pitchFamily="34" charset="0"/>
                <a:ea typeface="Tahoma" panose="020B0604030504040204" pitchFamily="34" charset="0"/>
                <a:cs typeface="Tahoma" panose="020B0604030504040204" pitchFamily="34" charset="0"/>
              </a:rPr>
              <a:t>Ekonomik olarak önemlidir. Büyük parasal gelir sağlarlar. </a:t>
            </a:r>
            <a:endParaRPr lang="tr-TR" sz="1600" b="1" dirty="0">
              <a:latin typeface="Tahoma" panose="020B0604030504040204" pitchFamily="34" charset="0"/>
              <a:ea typeface="Tahoma" panose="020B0604030504040204" pitchFamily="34" charset="0"/>
              <a:cs typeface="Tahoma" panose="020B0604030504040204" pitchFamily="34" charset="0"/>
            </a:endParaRPr>
          </a:p>
          <a:p>
            <a:pPr marL="177800" indent="-177800" algn="just" eaLnBrk="1" hangingPunct="1">
              <a:spcAft>
                <a:spcPts val="900"/>
              </a:spcAft>
              <a:buFontTx/>
              <a:buChar char="-"/>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Ticarette parasal değerleri yüksektir.</a:t>
            </a:r>
          </a:p>
          <a:p>
            <a:pPr marL="177800" indent="-177800" algn="just" eaLnBrk="1" hangingPunct="1">
              <a:spcAft>
                <a:spcPts val="900"/>
              </a:spcAft>
              <a:buFontTx/>
              <a:buChar char="-"/>
            </a:pPr>
            <a:r>
              <a:rPr lang="tr-TR" sz="1600" b="1" dirty="0">
                <a:latin typeface="Tahoma" panose="020B0604030504040204" pitchFamily="34" charset="0"/>
                <a:ea typeface="Tahoma" panose="020B0604030504040204" pitchFamily="34" charset="0"/>
                <a:cs typeface="Tahoma" panose="020B0604030504040204" pitchFamily="34" charset="0"/>
              </a:rPr>
              <a:t>Günümüzde kullanılan birçok ilacın ana hammadesini oluştururular.</a:t>
            </a:r>
          </a:p>
          <a:p>
            <a:pPr marL="177800" indent="-177800" algn="just" eaLnBrk="1" hangingPunct="1">
              <a:spcAft>
                <a:spcPts val="900"/>
              </a:spcAft>
              <a:buFontTx/>
              <a:buChar char="-"/>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İlaç bitkilerinin çoğu endemiktir.</a:t>
            </a:r>
          </a:p>
          <a:p>
            <a:pPr marL="177800" indent="-177800" algn="just" eaLnBrk="1" hangingPunct="1">
              <a:spcAft>
                <a:spcPts val="900"/>
              </a:spcAft>
              <a:buFontTx/>
              <a:buChar char="-"/>
            </a:pPr>
            <a:r>
              <a:rPr lang="tr-TR" sz="1600" b="1" dirty="0">
                <a:latin typeface="Tahoma" panose="020B0604030504040204" pitchFamily="34" charset="0"/>
                <a:ea typeface="Tahoma" panose="020B0604030504040204" pitchFamily="34" charset="0"/>
                <a:cs typeface="Tahoma" panose="020B0604030504040204" pitchFamily="34" charset="0"/>
              </a:rPr>
              <a:t>İlaç bitkilerinin yaklaşık %90’ının gen merkezi Türkiye’dir.</a:t>
            </a:r>
          </a:p>
          <a:p>
            <a:pPr marL="177800" indent="-177800" algn="just" eaLnBrk="1" hangingPunct="1">
              <a:spcAft>
                <a:spcPts val="900"/>
              </a:spcAft>
              <a:buFontTx/>
              <a:buChar char="-"/>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Dünyada kültürleri yapılmaktadır.</a:t>
            </a:r>
          </a:p>
          <a:p>
            <a:pPr marL="177800" indent="-177800" algn="just" eaLnBrk="1" hangingPunct="1">
              <a:spcAft>
                <a:spcPts val="900"/>
              </a:spcAft>
              <a:buFontTx/>
              <a:buChar char="-"/>
            </a:pPr>
            <a:endPar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7996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ou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ou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ou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Bitkilerle Tedavi</a:t>
            </a:r>
            <a:endParaRPr lang="tr-TR" sz="2800" b="1" dirty="0">
              <a:solidFill>
                <a:prstClr val="black"/>
              </a:solidFill>
              <a:cs typeface="Arial"/>
            </a:endParaRPr>
          </a:p>
        </p:txBody>
      </p:sp>
      <p:sp>
        <p:nvSpPr>
          <p:cNvPr id="5" name="Rectangle 4"/>
          <p:cNvSpPr>
            <a:spLocks noChangeArrowheads="1"/>
          </p:cNvSpPr>
          <p:nvPr/>
        </p:nvSpPr>
        <p:spPr bwMode="auto">
          <a:xfrm>
            <a:off x="1747838" y="1317626"/>
            <a:ext cx="8705850" cy="830997"/>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İnsanların çevresindeki bitkilerden yararlanması; insanlık tarihi kadar eskidir. Yaşamın başlangıcından itibaren insanlar bitkileri; gıda, yakacak, silah ve mesken yapımında kullanmıştır</a:t>
            </a:r>
            <a:r>
              <a:rPr lang="tr-TR" sz="16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6289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47838" y="1317626"/>
            <a:ext cx="8705850" cy="830997"/>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1991 </a:t>
            </a:r>
            <a:r>
              <a:rPr lang="tr-TR" sz="1600" b="1" dirty="0">
                <a:latin typeface="Tahoma" panose="020B0604030504040204" pitchFamily="34" charset="0"/>
                <a:ea typeface="Tahoma" panose="020B0604030504040204" pitchFamily="34" charset="0"/>
                <a:cs typeface="Tahoma" panose="020B0604030504040204" pitchFamily="34" charset="0"/>
              </a:rPr>
              <a:t>yılında Avusturya – İtalya sınırındaki </a:t>
            </a:r>
            <a:r>
              <a:rPr lang="tr-TR" sz="1600" b="1" dirty="0">
                <a:latin typeface="Tahoma" panose="020B0604030504040204" pitchFamily="34" charset="0"/>
                <a:ea typeface="Tahoma" panose="020B0604030504040204" pitchFamily="34" charset="0"/>
                <a:cs typeface="Tahoma" panose="020B0604030504040204" pitchFamily="34" charset="0"/>
              </a:rPr>
              <a:t>Ötztal </a:t>
            </a:r>
            <a:r>
              <a:rPr lang="tr-TR" sz="1600" b="1" dirty="0">
                <a:latin typeface="Tahoma" panose="020B0604030504040204" pitchFamily="34" charset="0"/>
                <a:ea typeface="Tahoma" panose="020B0604030504040204" pitchFamily="34" charset="0"/>
                <a:cs typeface="Tahoma" panose="020B0604030504040204" pitchFamily="34" charset="0"/>
              </a:rPr>
              <a:t>Alplerinde geri çekilen buzulların altında 5.300 yıl önce yaşamış olduğu tahmin edilen bir adam keşfedilerek adına “Buz Adam Ötzi” denildi.</a:t>
            </a:r>
            <a:endParaRPr lang="tr-TR" sz="16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3133725" y="3037627"/>
            <a:ext cx="5714900" cy="3324226"/>
            <a:chOff x="1520825" y="3291627"/>
            <a:chExt cx="5714900" cy="332422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825" y="3291627"/>
              <a:ext cx="3257550" cy="3324225"/>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786" y="3291627"/>
              <a:ext cx="2049939" cy="3324226"/>
            </a:xfrm>
            <a:prstGeom prst="rect">
              <a:avLst/>
            </a:prstGeom>
            <a:ln>
              <a:solidFill>
                <a:schemeClr val="tx1"/>
              </a:solidFill>
            </a:ln>
            <a:effectLst>
              <a:outerShdw blurRad="50800" dist="38100" dir="2700000" algn="tl" rotWithShape="0">
                <a:prstClr val="black">
                  <a:alpha val="40000"/>
                </a:prstClr>
              </a:outerShdw>
            </a:effectLst>
          </p:spPr>
        </p:pic>
      </p:grpSp>
      <p:sp>
        <p:nvSpPr>
          <p:cNvPr id="7" name="Rectangle 6"/>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Bitkilerle Tedavi</a:t>
            </a:r>
            <a:endParaRPr lang="tr-TR" sz="2800" b="1" dirty="0">
              <a:solidFill>
                <a:prstClr val="black"/>
              </a:solidFill>
              <a:cs typeface="Arial"/>
            </a:endParaRPr>
          </a:p>
        </p:txBody>
      </p:sp>
    </p:spTree>
    <p:extLst>
      <p:ext uri="{BB962C8B-B14F-4D97-AF65-F5344CB8AC3E}">
        <p14:creationId xmlns:p14="http://schemas.microsoft.com/office/powerpoint/2010/main" val="89698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47838" y="1317626"/>
            <a:ext cx="8705850" cy="1323439"/>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Ötzi'nin giysilerinin (kuru otlardan örülmüş bir pelerin, deri yelek ve ayakkabılar) de büyük bir ustalığın ürünü olduğu görülmüştür. Ayakkabıları geniş ve su geçirmez niteliktedir, ve karda yürümek için özel olarak tasarlanmıştırlar; tabanlarında ayı derisi, üst kısımlarında geyik derisi kullanılmış ve bu iki arası ağaç kabuğu parçaları ile birbirlerine bağlanmıştır</a:t>
            </a:r>
            <a:r>
              <a:rPr lang="tr-TR" sz="1600" b="1" dirty="0">
                <a:latin typeface="Tahoma" panose="020B0604030504040204" pitchFamily="34" charset="0"/>
                <a:ea typeface="Tahoma" panose="020B0604030504040204" pitchFamily="34" charset="0"/>
                <a:cs typeface="Tahoma" panose="020B0604030504040204" pitchFamily="34" charset="0"/>
              </a:rPr>
              <a:t>.</a:t>
            </a:r>
          </a:p>
        </p:txBody>
      </p:sp>
      <p:grpSp>
        <p:nvGrpSpPr>
          <p:cNvPr id="7" name="Group 6"/>
          <p:cNvGrpSpPr/>
          <p:nvPr/>
        </p:nvGrpSpPr>
        <p:grpSpPr>
          <a:xfrm>
            <a:off x="3133725" y="3037627"/>
            <a:ext cx="5714900" cy="3324226"/>
            <a:chOff x="1520825" y="3291627"/>
            <a:chExt cx="5714900" cy="332422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825" y="3291627"/>
              <a:ext cx="3257550" cy="3324225"/>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786" y="3291627"/>
              <a:ext cx="2049939" cy="3324226"/>
            </a:xfrm>
            <a:prstGeom prst="rect">
              <a:avLst/>
            </a:prstGeom>
            <a:ln>
              <a:solidFill>
                <a:schemeClr val="tx1"/>
              </a:solidFill>
            </a:ln>
            <a:effectLst>
              <a:outerShdw blurRad="50800" dist="38100" dir="2700000" algn="tl" rotWithShape="0">
                <a:prstClr val="black">
                  <a:alpha val="40000"/>
                </a:prstClr>
              </a:outerShdw>
            </a:effectLst>
          </p:spPr>
        </p:pic>
      </p:grpSp>
      <p:sp>
        <p:nvSpPr>
          <p:cNvPr id="10" name="Rectangle 9"/>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Bitkilerle Tedavi</a:t>
            </a:r>
            <a:endParaRPr lang="tr-TR" sz="2800" b="1" dirty="0">
              <a:solidFill>
                <a:prstClr val="black"/>
              </a:solidFill>
              <a:cs typeface="Arial"/>
            </a:endParaRPr>
          </a:p>
        </p:txBody>
      </p:sp>
    </p:spTree>
    <p:extLst>
      <p:ext uri="{BB962C8B-B14F-4D97-AF65-F5344CB8AC3E}">
        <p14:creationId xmlns:p14="http://schemas.microsoft.com/office/powerpoint/2010/main" val="77074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47838" y="1317625"/>
            <a:ext cx="8705850" cy="1077218"/>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Yapılan araştırmalarda Ötzi'nin yanında </a:t>
            </a:r>
            <a:r>
              <a:rPr lang="tr-TR" sz="1600" b="1" dirty="0">
                <a:latin typeface="Tahoma" panose="020B0604030504040204" pitchFamily="34" charset="0"/>
                <a:ea typeface="Tahoma" panose="020B0604030504040204" pitchFamily="34" charset="0"/>
                <a:cs typeface="Tahoma" panose="020B0604030504040204" pitchFamily="34" charset="0"/>
              </a:rPr>
              <a:t>iki tür </a:t>
            </a:r>
            <a:r>
              <a:rPr lang="tr-TR" sz="1600" b="1" dirty="0">
                <a:latin typeface="Tahoma" panose="020B0604030504040204" pitchFamily="34" charset="0"/>
                <a:ea typeface="Tahoma" panose="020B0604030504040204" pitchFamily="34" charset="0"/>
                <a:cs typeface="Tahoma" panose="020B0604030504040204" pitchFamily="34" charset="0"/>
              </a:rPr>
              <a:t>mantar </a:t>
            </a:r>
            <a:r>
              <a:rPr lang="tr-TR" sz="1600" b="1" dirty="0">
                <a:latin typeface="Tahoma" panose="020B0604030504040204" pitchFamily="34" charset="0"/>
                <a:ea typeface="Tahoma" panose="020B0604030504040204" pitchFamily="34" charset="0"/>
                <a:cs typeface="Tahoma" panose="020B0604030504040204" pitchFamily="34" charset="0"/>
              </a:rPr>
              <a:t>taşıdığı görülmüştür. Bunlardan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huş ağacı mantarı</a:t>
            </a:r>
            <a:r>
              <a:rPr lang="tr-TR" sz="1600" b="1" dirty="0">
                <a:latin typeface="Tahoma" panose="020B0604030504040204" pitchFamily="34" charset="0"/>
                <a:ea typeface="Tahoma" panose="020B0604030504040204" pitchFamily="34" charset="0"/>
                <a:cs typeface="Tahoma" panose="020B0604030504040204" pitchFamily="34" charset="0"/>
              </a:rPr>
              <a:t>nın </a:t>
            </a:r>
            <a:r>
              <a:rPr lang="tr-TR" sz="1600" b="1" u="sng" dirty="0">
                <a:latin typeface="Tahoma" panose="020B0604030504040204" pitchFamily="34" charset="0"/>
                <a:ea typeface="Tahoma" panose="020B0604030504040204" pitchFamily="34" charset="0"/>
                <a:cs typeface="Tahoma" panose="020B0604030504040204" pitchFamily="34" charset="0"/>
              </a:rPr>
              <a:t>antibakteriyal</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a:latin typeface="Tahoma" panose="020B0604030504040204" pitchFamily="34" charset="0"/>
                <a:ea typeface="Tahoma" panose="020B0604030504040204" pitchFamily="34" charset="0"/>
                <a:cs typeface="Tahoma" panose="020B0604030504040204" pitchFamily="34" charset="0"/>
              </a:rPr>
              <a:t>faydaları olduğu bilinmektedir ve tıbbi nedenlerden bulundurulmuş olmalıdır. Diğer mantar türü ise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çıra mantarı</a:t>
            </a:r>
            <a:r>
              <a:rPr lang="tr-TR" sz="1600" b="1" dirty="0">
                <a:latin typeface="Tahoma" panose="020B0604030504040204" pitchFamily="34" charset="0"/>
                <a:ea typeface="Tahoma" panose="020B0604030504040204" pitchFamily="34" charset="0"/>
                <a:cs typeface="Tahoma" panose="020B0604030504040204" pitchFamily="34" charset="0"/>
              </a:rPr>
              <a:t> olarak bilinen ve </a:t>
            </a:r>
            <a:r>
              <a:rPr lang="tr-TR" sz="1600" b="1" dirty="0">
                <a:latin typeface="Tahoma" panose="020B0604030504040204" pitchFamily="34" charset="0"/>
                <a:ea typeface="Tahoma" panose="020B0604030504040204" pitchFamily="34" charset="0"/>
                <a:cs typeface="Tahoma" panose="020B0604030504040204" pitchFamily="34" charset="0"/>
              </a:rPr>
              <a:t>ateş yakmak için kullanılan </a:t>
            </a:r>
            <a:r>
              <a:rPr lang="tr-TR" sz="1600" b="1" dirty="0">
                <a:latin typeface="Tahoma" panose="020B0604030504040204" pitchFamily="34" charset="0"/>
                <a:ea typeface="Tahoma" panose="020B0604030504040204" pitchFamily="34" charset="0"/>
                <a:cs typeface="Tahoma" panose="020B0604030504040204" pitchFamily="34" charset="0"/>
              </a:rPr>
              <a:t>mantardır. </a:t>
            </a:r>
            <a:endPar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3133725" y="3037627"/>
            <a:ext cx="5714900" cy="3324226"/>
            <a:chOff x="1520825" y="3291627"/>
            <a:chExt cx="5714900" cy="332422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825" y="3291627"/>
              <a:ext cx="3257550" cy="3324225"/>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786" y="3291627"/>
              <a:ext cx="2049939" cy="3324226"/>
            </a:xfrm>
            <a:prstGeom prst="rect">
              <a:avLst/>
            </a:prstGeom>
            <a:ln>
              <a:solidFill>
                <a:schemeClr val="tx1"/>
              </a:solidFill>
            </a:ln>
            <a:effectLst>
              <a:outerShdw blurRad="50800" dist="38100" dir="2700000" algn="tl" rotWithShape="0">
                <a:prstClr val="black">
                  <a:alpha val="40000"/>
                </a:prstClr>
              </a:outerShdw>
            </a:effectLst>
          </p:spPr>
        </p:pic>
      </p:grpSp>
      <p:sp>
        <p:nvSpPr>
          <p:cNvPr id="10" name="Rectangle 9"/>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Bitkilerle Tedavi</a:t>
            </a:r>
            <a:endParaRPr lang="tr-TR" sz="2800" b="1" dirty="0">
              <a:solidFill>
                <a:prstClr val="black"/>
              </a:solidFill>
              <a:cs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843" y="2470753"/>
            <a:ext cx="1916659" cy="1275449"/>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036" y="2470747"/>
            <a:ext cx="1920000" cy="14400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9193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ou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Antibiyotik</a:t>
            </a:r>
            <a:endParaRPr lang="tr-TR" sz="2800" b="1" dirty="0">
              <a:solidFill>
                <a:prstClr val="black"/>
              </a:solidFill>
              <a:cs typeface="Arial"/>
            </a:endParaRPr>
          </a:p>
        </p:txBody>
      </p:sp>
      <p:sp>
        <p:nvSpPr>
          <p:cNvPr id="5" name="Rectangle 4"/>
          <p:cNvSpPr>
            <a:spLocks noChangeArrowheads="1"/>
          </p:cNvSpPr>
          <p:nvPr/>
        </p:nvSpPr>
        <p:spPr bwMode="auto">
          <a:xfrm>
            <a:off x="1747838" y="1317626"/>
            <a:ext cx="8705850" cy="3885679"/>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Mikroorganizmalar çok hızlı çoğalırlar.</a:t>
            </a:r>
          </a:p>
          <a:p>
            <a:pPr algn="just" eaLnBrk="1" hangingPunct="1">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Antibiyotik</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herhangi bir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2" tooltip="Mikroorganizma"/>
              </a:rPr>
              <a:t>mikroorganizma</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tarafından, başka bir mikroorganizmayı öldürmek veya çoğalmasını durdurmak için üretilen her türlü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maddedir. Antibiyotik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üretimi, onu üreten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mikroorganizmaya avantaj sağlar</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Örnek olarak, </a:t>
            </a:r>
            <a:r>
              <a:rPr lang="tr-TR" sz="1600" b="1" i="1" dirty="0">
                <a:solidFill>
                  <a:srgbClr val="FF0000"/>
                </a:solidFill>
                <a:latin typeface="Tahoma" panose="020B0604030504040204" pitchFamily="34" charset="0"/>
                <a:ea typeface="Tahoma" panose="020B0604030504040204" pitchFamily="34" charset="0"/>
                <a:cs typeface="Tahoma" panose="020B0604030504040204" pitchFamily="34" charset="0"/>
                <a:hlinkClick r:id="rId3" tooltip="Penicillium"/>
              </a:rPr>
              <a:t>Penicillium</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tarafından üretilen antibiyotikler, doğada rekabet halinde olduğu diğer mikroorganizmaların büyümesini önleyerek </a:t>
            </a:r>
            <a:r>
              <a:rPr lang="tr-TR" sz="1600" b="1" i="1" dirty="0">
                <a:solidFill>
                  <a:srgbClr val="FF0000"/>
                </a:solidFill>
                <a:latin typeface="Tahoma" panose="020B0604030504040204" pitchFamily="34" charset="0"/>
                <a:ea typeface="Tahoma" panose="020B0604030504040204" pitchFamily="34" charset="0"/>
                <a:cs typeface="Tahoma" panose="020B0604030504040204" pitchFamily="34" charset="0"/>
              </a:rPr>
              <a:t>Penicillium</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'a rekabette önemli bir avantaj sağlar</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Antibiyotiklerin iki çeşidi vardır; </a:t>
            </a:r>
            <a:r>
              <a:rPr lang="tr-TR" sz="1600" b="1" dirty="0">
                <a:latin typeface="Tahoma" panose="020B0604030504040204" pitchFamily="34" charset="0"/>
                <a:ea typeface="Tahoma" panose="020B0604030504040204" pitchFamily="34" charset="0"/>
                <a:cs typeface="Tahoma" panose="020B0604030504040204" pitchFamily="34" charset="0"/>
                <a:hlinkClick r:id="rId4" tooltip="Biyosidal (sayfa mevcut değil)"/>
              </a:rPr>
              <a:t>biyosidal</a:t>
            </a:r>
            <a:r>
              <a:rPr lang="tr-TR" sz="1600" b="1" dirty="0">
                <a:latin typeface="Tahoma" panose="020B0604030504040204" pitchFamily="34" charset="0"/>
                <a:ea typeface="Tahoma" panose="020B0604030504040204" pitchFamily="34" charset="0"/>
                <a:cs typeface="Tahoma" panose="020B0604030504040204" pitchFamily="34" charset="0"/>
              </a:rPr>
              <a:t>, mikroorganizmaları öldüren antibiyotikler ve </a:t>
            </a:r>
            <a:r>
              <a:rPr lang="tr-TR" sz="1600" b="1" dirty="0">
                <a:latin typeface="Tahoma" panose="020B0604030504040204" pitchFamily="34" charset="0"/>
                <a:ea typeface="Tahoma" panose="020B0604030504040204" pitchFamily="34" charset="0"/>
                <a:cs typeface="Tahoma" panose="020B0604030504040204" pitchFamily="34" charset="0"/>
                <a:hlinkClick r:id="rId5" tooltip="Biyostatik (sayfa mevcut değil)"/>
              </a:rPr>
              <a:t>biyostatik</a:t>
            </a:r>
            <a:r>
              <a:rPr lang="tr-TR" sz="1600" b="1" dirty="0">
                <a:latin typeface="Tahoma" panose="020B0604030504040204" pitchFamily="34" charset="0"/>
                <a:ea typeface="Tahoma" panose="020B0604030504040204" pitchFamily="34" charset="0"/>
                <a:cs typeface="Tahoma" panose="020B0604030504040204" pitchFamily="34" charset="0"/>
              </a:rPr>
              <a:t>, mikroorganizmaların büyümesini ve çoğalmasını (üremesini) önleyen antibiyotikler</a:t>
            </a:r>
            <a:r>
              <a:rPr lang="tr-TR" sz="1600" b="1" dirty="0">
                <a:latin typeface="Tahoma" panose="020B0604030504040204" pitchFamily="34" charset="0"/>
                <a:ea typeface="Tahoma" panose="020B0604030504040204" pitchFamily="34" charset="0"/>
                <a:cs typeface="Tahoma" panose="020B0604030504040204" pitchFamily="34" charset="0"/>
              </a:rPr>
              <a:t>.</a:t>
            </a:r>
          </a:p>
          <a:p>
            <a:pPr algn="just" eaLnBrk="1" hangingPunct="1">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Antibiyotikler etkili oldukları mikropların metabolik işlemlerine müdahale ederek çalışırlar. Antibiyotikler müdahale ettikleri metabolik işlemlere göre spesifiktir. Bu metabolik işlemlere örnek olarak;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6" tooltip="Protein sentezi"/>
              </a:rPr>
              <a:t>protein sentezi</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1600" b="1" u="sng" dirty="0">
                <a:solidFill>
                  <a:srgbClr val="FF0000"/>
                </a:solidFill>
                <a:latin typeface="Tahoma" panose="020B0604030504040204" pitchFamily="34" charset="0"/>
                <a:ea typeface="Tahoma" panose="020B0604030504040204" pitchFamily="34" charset="0"/>
                <a:cs typeface="Tahoma" panose="020B0604030504040204" pitchFamily="34" charset="0"/>
              </a:rPr>
              <a:t>hücre çeperi sentezi</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7" tooltip="Nükleik asit sentezi (sayfa mevcut değil)"/>
              </a:rPr>
              <a:t>nükleik asit sentezi</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veya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8" tooltip="Hücre zarı"/>
              </a:rPr>
              <a:t>hücre zarı</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fonksiyonlarını verebiliriz</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46380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ou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Antibiyotik</a:t>
            </a:r>
            <a:endParaRPr lang="tr-TR" sz="2800" b="1" dirty="0">
              <a:solidFill>
                <a:prstClr val="black"/>
              </a:solidFill>
              <a:cs typeface="Arial"/>
            </a:endParaRPr>
          </a:p>
        </p:txBody>
      </p:sp>
      <p:sp>
        <p:nvSpPr>
          <p:cNvPr id="5" name="Rectangle 4"/>
          <p:cNvSpPr>
            <a:spLocks noChangeArrowheads="1"/>
          </p:cNvSpPr>
          <p:nvPr/>
        </p:nvSpPr>
        <p:spPr bwMode="auto">
          <a:xfrm>
            <a:off x="1747838" y="1317625"/>
            <a:ext cx="8705850" cy="4016484"/>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900"/>
              </a:spcAft>
            </a:pP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2" tooltip="Penisilin"/>
              </a:rPr>
              <a:t>Penisilin</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3" tooltip="Vankomisin"/>
              </a:rPr>
              <a:t>vankomisin</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4" tooltip="Florokinolon (sayfa mevcut değil)"/>
              </a:rPr>
              <a:t>florokinolon</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 ve </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5" tooltip="Sefalosporin"/>
              </a:rPr>
              <a:t>sefalosporin</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 gibi antibiyotikler bugün en çok kullanılan antibiyotiklerdendir. Bu antibiyotiklerin hepsi bakterilerin hücre </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çeperlerini zayıflatırlar. Bakterilerin </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hücre çeperleri uzun </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6" tooltip="Peptidoglikan"/>
              </a:rPr>
              <a:t>peptidoglikan</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 zincirlerinden oluşur. Antibiyotikler </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bu molekülleri bir arada tutan </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7" tooltip="Peptit"/>
              </a:rPr>
              <a:t>peptit</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 bağlantılarının sentezini önlerler. Böylece hücre çeperleri zayıflar ve bakteri patlar (</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hlinkClick r:id="rId8" tooltip="Lizis (sayfa mevcut değil)"/>
              </a:rPr>
              <a:t>lizis</a:t>
            </a:r>
            <a:r>
              <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just" eaLnBrk="1" hangingPunct="1">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9" tooltip="Streptomisin"/>
              </a:rPr>
              <a:t>Streptomisin</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10" tooltip="Eritromisin"/>
              </a:rPr>
              <a:t>eritromisin</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11" tooltip="Tetrasiklin"/>
              </a:rPr>
              <a:t>tetrasiklin</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ve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12" tooltip="Kloramfenikol"/>
              </a:rPr>
              <a:t>kloramfenikol</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gibi antibiyotikler ise ya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13" tooltip="Protein"/>
              </a:rPr>
              <a:t>protein</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sentezini önlerler ya da anormal proteinlerin sentezlenmesine yol açarlar. Antibiyotikler bunları bakterilerin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14" tooltip="Ribozom"/>
              </a:rPr>
              <a:t>ribozomlarına</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-daha doğrusu ribozomal RNA'nın alt birimlerine bağlanmak suretiyle- bağlanarak yaparlar. Bakteri ribozomları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hlinkClick r:id="rId15" tooltip="Ökaryotik"/>
              </a:rPr>
              <a:t>ökaryotik</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ribozomlardan (insan ribozomları gibi) daha küçük oldukları için, bu tür antibiyotikler sadece bakterileri etkiler. Böylece bakterilerin saldırdığı canlıya zarar vermezler</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hlinkClick r:id="rId16" tooltip="Rifampisin"/>
              </a:rPr>
              <a:t>Rifampisin</a:t>
            </a:r>
            <a:r>
              <a:rPr lang="tr-TR" sz="1600" b="1" dirty="0">
                <a:latin typeface="Tahoma" panose="020B0604030504040204" pitchFamily="34" charset="0"/>
                <a:ea typeface="Tahoma" panose="020B0604030504040204" pitchFamily="34" charset="0"/>
                <a:cs typeface="Tahoma" panose="020B0604030504040204" pitchFamily="34" charset="0"/>
              </a:rPr>
              <a:t> ve </a:t>
            </a:r>
            <a:r>
              <a:rPr lang="tr-TR" sz="1600" b="1" dirty="0">
                <a:latin typeface="Tahoma" panose="020B0604030504040204" pitchFamily="34" charset="0"/>
                <a:ea typeface="Tahoma" panose="020B0604030504040204" pitchFamily="34" charset="0"/>
                <a:cs typeface="Tahoma" panose="020B0604030504040204" pitchFamily="34" charset="0"/>
                <a:hlinkClick r:id="rId17" tooltip="Antrasiklin"/>
              </a:rPr>
              <a:t>antrasiklin</a:t>
            </a:r>
            <a:r>
              <a:rPr lang="tr-TR" sz="1600" b="1" dirty="0">
                <a:latin typeface="Tahoma" panose="020B0604030504040204" pitchFamily="34" charset="0"/>
                <a:ea typeface="Tahoma" panose="020B0604030504040204" pitchFamily="34" charset="0"/>
                <a:cs typeface="Tahoma" panose="020B0604030504040204" pitchFamily="34" charset="0"/>
              </a:rPr>
              <a:t> gibi antibiyotikler ise </a:t>
            </a:r>
            <a:r>
              <a:rPr lang="tr-TR" sz="1600" b="1" dirty="0">
                <a:latin typeface="Tahoma" panose="020B0604030504040204" pitchFamily="34" charset="0"/>
                <a:ea typeface="Tahoma" panose="020B0604030504040204" pitchFamily="34" charset="0"/>
                <a:cs typeface="Tahoma" panose="020B0604030504040204" pitchFamily="34" charset="0"/>
                <a:hlinkClick r:id="rId18" tooltip="Nükleik asit"/>
              </a:rPr>
              <a:t>nükleik asit</a:t>
            </a:r>
            <a:r>
              <a:rPr lang="tr-TR" sz="1600" b="1" dirty="0">
                <a:latin typeface="Tahoma" panose="020B0604030504040204" pitchFamily="34" charset="0"/>
                <a:ea typeface="Tahoma" panose="020B0604030504040204" pitchFamily="34" charset="0"/>
                <a:cs typeface="Tahoma" panose="020B0604030504040204" pitchFamily="34" charset="0"/>
              </a:rPr>
              <a:t> sentezine müdahale ederler.</a:t>
            </a:r>
            <a:endParaRPr lang="tr-TR"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0845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Antibiyotik</a:t>
            </a:r>
            <a:endParaRPr lang="tr-TR" sz="2800" b="1" dirty="0">
              <a:solidFill>
                <a:prstClr val="black"/>
              </a:solidFill>
              <a:cs typeface="Arial"/>
            </a:endParaRPr>
          </a:p>
        </p:txBody>
      </p:sp>
      <p:sp>
        <p:nvSpPr>
          <p:cNvPr id="5" name="Rectangle 4"/>
          <p:cNvSpPr>
            <a:spLocks noChangeArrowheads="1"/>
          </p:cNvSpPr>
          <p:nvPr/>
        </p:nvSpPr>
        <p:spPr bwMode="auto">
          <a:xfrm>
            <a:off x="1747838" y="1317626"/>
            <a:ext cx="8705850" cy="4708981"/>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Bilinçsiz ve aşırı antibiyotik kullanımı bakterilerin kullanılan antibiyotiğe karşı direnç kazanmasına neden olabilir. Eğer bakteriler bir antibiyotiğe karşı direnç kazanırlarsa, artık o antibiyotiğin o bakteriye karşı etkisi olmaz</a:t>
            </a:r>
            <a:r>
              <a:rPr lang="tr-TR" sz="1600" b="1" dirty="0">
                <a:latin typeface="Tahoma" panose="020B0604030504040204" pitchFamily="34" charset="0"/>
                <a:ea typeface="Tahoma" panose="020B0604030504040204" pitchFamily="34" charset="0"/>
                <a:cs typeface="Tahoma" panose="020B0604030504040204" pitchFamily="34" charset="0"/>
              </a:rPr>
              <a:t>. </a:t>
            </a:r>
          </a:p>
          <a:p>
            <a:pPr algn="just" eaLnBrk="1" hangingPunct="1">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Mutlak Dayanıklılık – Gene Karşı Gen Hipotezi</a:t>
            </a:r>
          </a:p>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Antibiyotiklerin </a:t>
            </a:r>
            <a:r>
              <a:rPr lang="tr-TR" sz="1600" b="1" dirty="0">
                <a:latin typeface="Tahoma" panose="020B0604030504040204" pitchFamily="34" charset="0"/>
                <a:ea typeface="Tahoma" panose="020B0604030504040204" pitchFamily="34" charset="0"/>
                <a:cs typeface="Tahoma" panose="020B0604030504040204" pitchFamily="34" charset="0"/>
              </a:rPr>
              <a:t>bilinçli kullanımı</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a:latin typeface="Tahoma" panose="020B0604030504040204" pitchFamily="34" charset="0"/>
                <a:ea typeface="Tahoma" panose="020B0604030504040204" pitchFamily="34" charset="0"/>
                <a:cs typeface="Tahoma" panose="020B0604030504040204" pitchFamily="34" charset="0"/>
              </a:rPr>
              <a:t>enfeksiyon </a:t>
            </a:r>
            <a:r>
              <a:rPr lang="tr-TR" sz="1600" b="1" dirty="0">
                <a:latin typeface="Tahoma" panose="020B0604030504040204" pitchFamily="34" charset="0"/>
                <a:ea typeface="Tahoma" panose="020B0604030504040204" pitchFamily="34" charset="0"/>
                <a:cs typeface="Tahoma" panose="020B0604030504040204" pitchFamily="34" charset="0"/>
              </a:rPr>
              <a:t>kontrolünün geliştirilmesi ve yeni antibiyotiklerin kullanım alanına girmesi ile </a:t>
            </a:r>
            <a:r>
              <a:rPr lang="tr-TR" sz="1600" b="1" dirty="0">
                <a:latin typeface="Tahoma" panose="020B0604030504040204" pitchFamily="34" charset="0"/>
                <a:ea typeface="Tahoma" panose="020B0604030504040204" pitchFamily="34" charset="0"/>
                <a:cs typeface="Tahoma" panose="020B0604030504040204" pitchFamily="34" charset="0"/>
              </a:rPr>
              <a:t>direnç </a:t>
            </a:r>
            <a:r>
              <a:rPr lang="tr-TR" sz="1600" b="1" dirty="0">
                <a:latin typeface="Tahoma" panose="020B0604030504040204" pitchFamily="34" charset="0"/>
                <a:ea typeface="Tahoma" panose="020B0604030504040204" pitchFamily="34" charset="0"/>
                <a:cs typeface="Tahoma" panose="020B0604030504040204" pitchFamily="34" charset="0"/>
              </a:rPr>
              <a:t>sorununun, kısmen çözebileceği düşünülmektedir</a:t>
            </a:r>
            <a:r>
              <a:rPr lang="tr-TR" sz="1600" b="1" dirty="0">
                <a:latin typeface="Tahoma" panose="020B0604030504040204" pitchFamily="34" charset="0"/>
                <a:ea typeface="Tahoma" panose="020B0604030504040204" pitchFamily="34" charset="0"/>
                <a:cs typeface="Tahoma" panose="020B0604030504040204" pitchFamily="34" charset="0"/>
              </a:rPr>
              <a:t>.</a:t>
            </a:r>
          </a:p>
          <a:p>
            <a:pPr algn="just" eaLnBrk="1" hangingPunct="1">
              <a:spcAft>
                <a:spcPts val="900"/>
              </a:spcAft>
            </a:pP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Günümüzde bilim </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dünyası sentetik antibiyotikler yerine bitki kaynaklı antibiyotiklerin keşfi ve kullanılmasına yönelmiştir</a:t>
            </a:r>
            <a:r>
              <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rPr>
              <a:t>. Bunun nedenleri;</a:t>
            </a:r>
          </a:p>
          <a:p>
            <a:pPr marL="285750" indent="-285750" algn="just" eaLnBrk="1" hangingPunct="1">
              <a:spcAft>
                <a:spcPts val="900"/>
              </a:spcAft>
              <a:buFontTx/>
              <a:buChar char="-"/>
            </a:pPr>
            <a:r>
              <a:rPr lang="tr-TR"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Sentetik antibiyotiklere karşı mikroorganizmaların oluşturduğu direnç, </a:t>
            </a:r>
          </a:p>
          <a:p>
            <a:pPr marL="285750" indent="-285750" algn="just" eaLnBrk="1" hangingPunct="1">
              <a:spcAft>
                <a:spcPts val="900"/>
              </a:spcAft>
              <a:buFontTx/>
              <a:buChar char="-"/>
            </a:pPr>
            <a:r>
              <a:rPr lang="tr-TR"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Sentetik antibiyotiklerin yüksek </a:t>
            </a:r>
            <a:r>
              <a:rPr lang="tr-TR"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üretim maliyetleri, </a:t>
            </a:r>
            <a:endParaRPr lang="tr-TR"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gn="just" eaLnBrk="1" hangingPunct="1">
              <a:spcAft>
                <a:spcPts val="900"/>
              </a:spcAft>
              <a:buFontTx/>
              <a:buChar char="-"/>
            </a:pPr>
            <a:r>
              <a:rPr lang="tr-TR"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Sentetik antibiyotik geliştirilmesinin uzun </a:t>
            </a:r>
            <a:r>
              <a:rPr lang="tr-TR"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yıllar </a:t>
            </a:r>
            <a:r>
              <a:rPr lang="tr-TR"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(8-12 yıl) alması, </a:t>
            </a:r>
          </a:p>
          <a:p>
            <a:pPr marL="285750" indent="-285750" algn="just" eaLnBrk="1" hangingPunct="1">
              <a:spcAft>
                <a:spcPts val="900"/>
              </a:spcAft>
              <a:buFontTx/>
              <a:buChar char="-"/>
            </a:pPr>
            <a:r>
              <a:rPr lang="tr-TR" sz="1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Sentetik antibiyotiklerin yan etkileri.</a:t>
            </a:r>
          </a:p>
          <a:p>
            <a:pPr algn="just" eaLnBrk="1" hangingPunct="1">
              <a:spcAft>
                <a:spcPts val="900"/>
              </a:spcAft>
            </a:pPr>
            <a:r>
              <a:rPr lang="tr-TR" sz="1600" b="1" dirty="0">
                <a:latin typeface="Tahoma" panose="020B0604030504040204" pitchFamily="34" charset="0"/>
                <a:ea typeface="Tahoma" panose="020B0604030504040204" pitchFamily="34" charset="0"/>
                <a:cs typeface="Tahoma" panose="020B0604030504040204" pitchFamily="34" charset="0"/>
              </a:rPr>
              <a:t>Batı ülkelerinde yüksek yapılı bitkilerden elde edilen tıbbi maddeler reçeteye yazılan ilaçların yaklaşık </a:t>
            </a:r>
            <a:r>
              <a:rPr lang="tr-TR" sz="1600" b="1" dirty="0">
                <a:latin typeface="Tahoma" panose="020B0604030504040204" pitchFamily="34" charset="0"/>
                <a:ea typeface="Tahoma" panose="020B0604030504040204" pitchFamily="34" charset="0"/>
                <a:cs typeface="Tahoma" panose="020B0604030504040204" pitchFamily="34" charset="0"/>
              </a:rPr>
              <a:t>%25’ini </a:t>
            </a:r>
            <a:r>
              <a:rPr lang="tr-TR" sz="1600" b="1" dirty="0">
                <a:latin typeface="Tahoma" panose="020B0604030504040204" pitchFamily="34" charset="0"/>
                <a:ea typeface="Tahoma" panose="020B0604030504040204" pitchFamily="34" charset="0"/>
                <a:cs typeface="Tahoma" panose="020B0604030504040204" pitchFamily="34" charset="0"/>
              </a:rPr>
              <a:t>oluşturmaktadır.</a:t>
            </a:r>
            <a:endParaRPr lang="tr-TR"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5326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ou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ou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ou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ou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ox(ou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ox(out)">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Ana Olay</Template>
  <TotalTime>0</TotalTime>
  <Words>349</Words>
  <Application>Microsoft Office PowerPoint</Application>
  <PresentationFormat>Geniş ekran</PresentationFormat>
  <Paragraphs>36</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Impact</vt:lpstr>
      <vt:lpstr>Tahoma</vt:lpstr>
      <vt:lpstr>Ana Olay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2</cp:revision>
  <dcterms:created xsi:type="dcterms:W3CDTF">2018-04-05T12:43:01Z</dcterms:created>
  <dcterms:modified xsi:type="dcterms:W3CDTF">2018-04-05T12:43:46Z</dcterms:modified>
</cp:coreProperties>
</file>