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40963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0964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40965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40966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67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68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69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0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1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2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3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4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5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BDE9BF7-DE41-4C21-9A9B-23618C613959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097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3962400" y="1828800"/>
            <a:ext cx="80264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tr-TR" altLang="tr-TR" noProof="0" smtClean="0"/>
              <a:t>Click to edit Master title style</a:t>
            </a:r>
          </a:p>
        </p:txBody>
      </p:sp>
      <p:sp>
        <p:nvSpPr>
          <p:cNvPr id="4098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3962400" y="4267200"/>
            <a:ext cx="80264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400"/>
            </a:lvl1pPr>
          </a:lstStyle>
          <a:p>
            <a:pPr lvl="0"/>
            <a:r>
              <a:rPr lang="tr-TR" altLang="tr-TR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44437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9CAC53A-2002-484E-87AD-D993B0A25D1C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009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457200"/>
            <a:ext cx="2743200" cy="5410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8026400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AEF8B98-83D4-468D-B5DC-77DD8BA2293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651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Başlık ve Metin Üzerind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10972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09600" y="4000500"/>
            <a:ext cx="10972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4E90BE67-E83C-4A1C-9451-B228C62D7474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687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197600" y="40005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C909A8BC-9010-43DF-A7C1-4FF5EB03B19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8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E45DD441-9A2B-401E-A2B3-AE1698F01B93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1586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609600" y="1981200"/>
            <a:ext cx="10972800" cy="38862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CCF18D28-D39E-4E98-9D7B-7CD142ABE010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201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A41123-8E5A-4F03-8B44-F818358B79E3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462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1DD7FCB-7D60-4C72-A903-71C8933D6BC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833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38E1841-8391-4B7F-8C3E-105F7E49F4D1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129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EF34F1C-59A3-4180-971B-233638DF09C5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" name="Veri Yer Tutucusu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002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226AF6E-807C-4D6B-A571-31C0834ACCC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850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FD9898A-E446-453E-A82B-26853BAA343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356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B2EC0E9-EB65-46AE-B2B0-00464DC601FF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33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6F3F466-D0BD-40B6-8F4D-5E978B82304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438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anose="020B0A040201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9A1998-9385-473B-A154-80A9BBBD716F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grpSp>
        <p:nvGrpSpPr>
          <p:cNvPr id="39940" name="Group 4"/>
          <p:cNvGrpSpPr>
            <a:grpSpLocks/>
          </p:cNvGrpSpPr>
          <p:nvPr/>
        </p:nvGrpSpPr>
        <p:grpSpPr bwMode="auto">
          <a:xfrm>
            <a:off x="0" y="0"/>
            <a:ext cx="12192000" cy="546100"/>
            <a:chOff x="0" y="0"/>
            <a:chExt cx="5760" cy="344"/>
          </a:xfrm>
        </p:grpSpPr>
        <p:sp>
          <p:nvSpPr>
            <p:cNvPr id="3994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9942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9943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39944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39945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  <p:sp>
          <p:nvSpPr>
            <p:cNvPr id="39946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39947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9948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  <p:sp>
          <p:nvSpPr>
            <p:cNvPr id="39949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</p:grpSp>
      <p:sp>
        <p:nvSpPr>
          <p:cNvPr id="39950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457200"/>
            <a:ext cx="10972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title style</a:t>
            </a:r>
          </a:p>
        </p:txBody>
      </p:sp>
      <p:sp>
        <p:nvSpPr>
          <p:cNvPr id="3995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text styles</a:t>
            </a:r>
          </a:p>
          <a:p>
            <a:pPr lvl="1"/>
            <a:r>
              <a:rPr lang="tr-TR" altLang="tr-TR" smtClean="0"/>
              <a:t>Second level</a:t>
            </a:r>
          </a:p>
          <a:p>
            <a:pPr lvl="2"/>
            <a:r>
              <a:rPr lang="tr-TR" altLang="tr-TR" smtClean="0"/>
              <a:t>Third level</a:t>
            </a:r>
          </a:p>
          <a:p>
            <a:pPr lvl="3"/>
            <a:r>
              <a:rPr lang="tr-TR" altLang="tr-TR" smtClean="0"/>
              <a:t>Fourth level</a:t>
            </a:r>
          </a:p>
          <a:p>
            <a:pPr lvl="4"/>
            <a:r>
              <a:rPr lang="tr-TR" altLang="tr-TR" smtClean="0"/>
              <a:t>Fifth level</a:t>
            </a:r>
          </a:p>
        </p:txBody>
      </p:sp>
      <p:sp>
        <p:nvSpPr>
          <p:cNvPr id="3995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848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063750" y="1085851"/>
            <a:ext cx="4038600" cy="4525963"/>
          </a:xfrm>
        </p:spPr>
        <p:txBody>
          <a:bodyPr/>
          <a:lstStyle/>
          <a:p>
            <a:pPr lvl="1">
              <a:buFont typeface="Wingdings" panose="05000000000000000000" pitchFamily="2" charset="2"/>
              <a:buNone/>
            </a:pPr>
            <a:r>
              <a:rPr lang="tr-TR" altLang="tr-TR" sz="2000" b="1"/>
              <a:t>SPERMATOZOON</a:t>
            </a:r>
          </a:p>
          <a:p>
            <a:endParaRPr lang="tr-TR" altLang="tr-TR" sz="2000" b="1"/>
          </a:p>
          <a:p>
            <a:r>
              <a:rPr lang="tr-TR" altLang="tr-TR" sz="2400"/>
              <a:t>Ovoid</a:t>
            </a:r>
          </a:p>
          <a:p>
            <a:r>
              <a:rPr lang="tr-TR" altLang="tr-TR" sz="2400"/>
              <a:t>20 micron</a:t>
            </a:r>
          </a:p>
          <a:p>
            <a:pPr lvl="1"/>
            <a:r>
              <a:rPr lang="tr-TR" altLang="tr-TR" sz="2400"/>
              <a:t>5 micron head</a:t>
            </a:r>
          </a:p>
          <a:p>
            <a:r>
              <a:rPr lang="tr-TR" altLang="tr-TR" sz="2400"/>
              <a:t>No Akrozom</a:t>
            </a:r>
          </a:p>
          <a:p>
            <a:r>
              <a:rPr lang="tr-TR" altLang="tr-TR" sz="2400"/>
              <a:t>Head, midpiece, tail</a:t>
            </a:r>
          </a:p>
          <a:p>
            <a:r>
              <a:rPr lang="tr-TR" altLang="tr-TR" sz="2400"/>
              <a:t>Posterior nuclear cavity</a:t>
            </a:r>
          </a:p>
          <a:p>
            <a:r>
              <a:rPr lang="tr-TR" altLang="tr-TR" sz="2400"/>
              <a:t>Tail aksonema (9+2)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6167438" y="1125538"/>
            <a:ext cx="4500562" cy="4525962"/>
          </a:xfrm>
        </p:spPr>
        <p:txBody>
          <a:bodyPr/>
          <a:lstStyle/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000" b="1"/>
              <a:t>SEMINAL PLASMA</a:t>
            </a:r>
          </a:p>
          <a:p>
            <a:pPr>
              <a:lnSpc>
                <a:spcPct val="90000"/>
              </a:lnSpc>
            </a:pPr>
            <a:endParaRPr lang="tr-TR" altLang="tr-TR" sz="2400" b="1"/>
          </a:p>
          <a:p>
            <a:pPr>
              <a:lnSpc>
                <a:spcPct val="90000"/>
              </a:lnSpc>
            </a:pPr>
            <a:r>
              <a:rPr lang="tr-TR" altLang="tr-TR" sz="2400"/>
              <a:t>Na, K, Ca, Cl, Mg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Glucose, sucrose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Protein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Antioxydant vitamins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Uric acide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Osmotic pressure</a:t>
            </a:r>
          </a:p>
          <a:p>
            <a:pPr lvl="1">
              <a:lnSpc>
                <a:spcPct val="90000"/>
              </a:lnSpc>
            </a:pPr>
            <a:r>
              <a:rPr lang="tr-TR" altLang="tr-TR" sz="1400"/>
              <a:t>(240-300 mOsm)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pH 7-8</a:t>
            </a:r>
          </a:p>
          <a:p>
            <a:pPr>
              <a:lnSpc>
                <a:spcPct val="90000"/>
              </a:lnSpc>
            </a:pPr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412375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9" y="1"/>
            <a:ext cx="5172075" cy="458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4581526"/>
            <a:ext cx="4684713" cy="227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4" y="5229225"/>
            <a:ext cx="3883025" cy="56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246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871788"/>
            <a:ext cx="8229600" cy="2995612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tr-TR" altLang="tr-TR" sz="1400"/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200"/>
          </a:p>
          <a:p>
            <a:pPr lvl="1"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000" b="1"/>
              <a:t>EGGs, OVA</a:t>
            </a:r>
          </a:p>
          <a:p>
            <a:pPr lvl="1" algn="ctr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200" b="1"/>
          </a:p>
          <a:p>
            <a:pPr>
              <a:lnSpc>
                <a:spcPct val="80000"/>
              </a:lnSpc>
            </a:pPr>
            <a:r>
              <a:rPr lang="tr-TR" altLang="tr-TR" sz="1600" b="1"/>
              <a:t>DEMERSAL EGG</a:t>
            </a:r>
            <a:r>
              <a:rPr lang="tr-TR" altLang="tr-TR" sz="1600"/>
              <a:t> (Spesific gravity (Weight), sticky, or some organelles)</a:t>
            </a:r>
          </a:p>
          <a:p>
            <a:pPr>
              <a:lnSpc>
                <a:spcPct val="80000"/>
              </a:lnSpc>
            </a:pPr>
            <a:endParaRPr lang="tr-TR" altLang="tr-TR" sz="1600"/>
          </a:p>
          <a:p>
            <a:pPr>
              <a:lnSpc>
                <a:spcPct val="80000"/>
              </a:lnSpc>
            </a:pPr>
            <a:r>
              <a:rPr lang="tr-TR" altLang="tr-TR" sz="1600"/>
              <a:t>Diameter 3-5 mm for trout, 1 mm for carp (depends on age, body weight, feeding)</a:t>
            </a:r>
          </a:p>
          <a:p>
            <a:pPr>
              <a:lnSpc>
                <a:spcPct val="80000"/>
              </a:lnSpc>
            </a:pPr>
            <a:endParaRPr lang="tr-TR" altLang="tr-TR" sz="1600"/>
          </a:p>
          <a:p>
            <a:pPr>
              <a:lnSpc>
                <a:spcPct val="80000"/>
              </a:lnSpc>
            </a:pPr>
            <a:r>
              <a:rPr lang="tr-TR" altLang="tr-TR" sz="1600"/>
              <a:t>500-2000 egg/1 kg BW for trout, </a:t>
            </a:r>
          </a:p>
          <a:p>
            <a:pPr>
              <a:lnSpc>
                <a:spcPct val="80000"/>
              </a:lnSpc>
            </a:pPr>
            <a:endParaRPr lang="tr-TR" altLang="tr-TR" sz="1600"/>
          </a:p>
          <a:p>
            <a:pPr>
              <a:lnSpc>
                <a:spcPct val="80000"/>
              </a:lnSpc>
            </a:pPr>
            <a:r>
              <a:rPr lang="tr-TR" altLang="tr-TR" sz="1600"/>
              <a:t>200.000-300.000 egg/1 kg BW for carp</a:t>
            </a:r>
          </a:p>
          <a:p>
            <a:pPr>
              <a:lnSpc>
                <a:spcPct val="80000"/>
              </a:lnSpc>
            </a:pPr>
            <a:endParaRPr lang="tr-TR" altLang="tr-TR" sz="1600"/>
          </a:p>
          <a:p>
            <a:pPr>
              <a:lnSpc>
                <a:spcPct val="80000"/>
              </a:lnSpc>
            </a:pPr>
            <a:r>
              <a:rPr lang="tr-TR" altLang="tr-TR" sz="1600"/>
              <a:t>Micropyle</a:t>
            </a:r>
          </a:p>
          <a:p>
            <a:pPr>
              <a:lnSpc>
                <a:spcPct val="80000"/>
              </a:lnSpc>
            </a:pPr>
            <a:endParaRPr lang="tr-TR" altLang="tr-TR" sz="160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620713"/>
            <a:ext cx="6977063" cy="2392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314" y="404814"/>
            <a:ext cx="2198687" cy="280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4" name="Picture 6" descr="auto0"/>
          <p:cNvPicPr>
            <a:picLocks noChangeAspect="1" noChangeArrowheads="1"/>
          </p:cNvPicPr>
          <p:nvPr/>
        </p:nvPicPr>
        <p:blipFill>
          <a:blip r:embed="rId4"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4629150"/>
            <a:ext cx="2965450" cy="200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332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9" y="655639"/>
            <a:ext cx="3889375" cy="602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4" y="1916114"/>
            <a:ext cx="4643437" cy="345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910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57201"/>
            <a:ext cx="8229600" cy="595313"/>
          </a:xfrm>
        </p:spPr>
        <p:txBody>
          <a:bodyPr/>
          <a:lstStyle/>
          <a:p>
            <a:r>
              <a:rPr lang="tr-TR" altLang="tr-TR" sz="2400" b="1"/>
              <a:t>Mechanism of Fertilization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47850" y="1196976"/>
            <a:ext cx="5113338" cy="5661025"/>
          </a:xfrm>
        </p:spPr>
        <p:txBody>
          <a:bodyPr/>
          <a:lstStyle/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1800"/>
              <a:t>Temperature, light, flow, food, salinity, pH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z="1800"/>
          </a:p>
          <a:p>
            <a:pPr>
              <a:lnSpc>
                <a:spcPct val="90000"/>
              </a:lnSpc>
            </a:pPr>
            <a:r>
              <a:rPr lang="tr-TR" altLang="tr-TR" sz="2000"/>
              <a:t>Eggs releasing</a:t>
            </a:r>
          </a:p>
          <a:p>
            <a:pPr>
              <a:lnSpc>
                <a:spcPct val="90000"/>
              </a:lnSpc>
            </a:pPr>
            <a:r>
              <a:rPr lang="tr-TR" altLang="tr-TR" sz="2000"/>
              <a:t>Ejaculation</a:t>
            </a:r>
          </a:p>
          <a:p>
            <a:pPr>
              <a:lnSpc>
                <a:spcPct val="90000"/>
              </a:lnSpc>
            </a:pPr>
            <a:r>
              <a:rPr lang="tr-TR" altLang="tr-TR" sz="2000"/>
              <a:t>Activation of spermatozoa</a:t>
            </a:r>
          </a:p>
          <a:p>
            <a:pPr>
              <a:lnSpc>
                <a:spcPct val="90000"/>
              </a:lnSpc>
            </a:pPr>
            <a:r>
              <a:rPr lang="tr-TR" altLang="tr-TR" sz="2000"/>
              <a:t>Fertilization</a:t>
            </a:r>
          </a:p>
          <a:p>
            <a:pPr>
              <a:lnSpc>
                <a:spcPct val="90000"/>
              </a:lnSpc>
            </a:pPr>
            <a:r>
              <a:rPr lang="tr-TR" altLang="tr-TR" sz="2000"/>
              <a:t>Fertilized egg and incubation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z="200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000"/>
              <a:t>1. Male and female spawn by swimming side by side.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000"/>
              <a:t>2. When eggs are extruded into water, they are surrounded by milt.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1600"/>
              <a:t>High motility of sperm only lasts for 30-60 sec.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1600"/>
              <a:t>Usually, one sperm enters the micropyle, fertilizing the egg.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1600"/>
              <a:t>The micropyle closes, the egg absorbs water and enlarges (Egg becomes sticky for carp).</a:t>
            </a:r>
          </a:p>
        </p:txBody>
      </p:sp>
      <p:graphicFrame>
        <p:nvGraphicFramePr>
          <p:cNvPr id="27652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7067550" y="1341438"/>
          <a:ext cx="3600450" cy="2506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Photo Editor Fotoğrafı" r:id="rId3" imgW="6095238" imgH="4571429" progId="MSPhotoEd.3">
                  <p:embed/>
                </p:oleObj>
              </mc:Choice>
              <mc:Fallback>
                <p:oleObj name="Photo Editor Fotoğrafı" r:id="rId3" imgW="6095238" imgH="45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7550" y="1341438"/>
                        <a:ext cx="3600450" cy="2506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3" name="Object 5"/>
          <p:cNvGraphicFramePr>
            <a:graphicFrameLocks noChangeAspect="1"/>
          </p:cNvGraphicFramePr>
          <p:nvPr>
            <p:ph sz="quarter" idx="3"/>
          </p:nvPr>
        </p:nvGraphicFramePr>
        <p:xfrm>
          <a:off x="7032626" y="4149725"/>
          <a:ext cx="3635375" cy="2533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Photo Editor Fotoğrafı" r:id="rId5" imgW="2715004" imgH="1743318" progId="MSPhotoEd.3">
                  <p:embed/>
                </p:oleObj>
              </mc:Choice>
              <mc:Fallback>
                <p:oleObj name="Photo Editor Fotoğrafı" r:id="rId5" imgW="2715004" imgH="1743318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2626" y="4149725"/>
                        <a:ext cx="3635375" cy="2533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2618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191</Words>
  <Application>Microsoft Office PowerPoint</Application>
  <PresentationFormat>Geniş ekran</PresentationFormat>
  <Paragraphs>46</Paragraphs>
  <Slides>5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Arial</vt:lpstr>
      <vt:lpstr>Arial Black</vt:lpstr>
      <vt:lpstr>Times New Roman</vt:lpstr>
      <vt:lpstr>Wingdings</vt:lpstr>
      <vt:lpstr>Pixel</vt:lpstr>
      <vt:lpstr>Microsoft Photo Editor 3.0 Fotoğrafı</vt:lpstr>
      <vt:lpstr>PowerPoint Sunusu</vt:lpstr>
      <vt:lpstr>PowerPoint Sunusu</vt:lpstr>
      <vt:lpstr>PowerPoint Sunusu</vt:lpstr>
      <vt:lpstr>PowerPoint Sunusu</vt:lpstr>
      <vt:lpstr>Mechanism of Fertilization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Akcay</dc:creator>
  <cp:lastModifiedBy>Akcay</cp:lastModifiedBy>
  <cp:revision>2</cp:revision>
  <dcterms:created xsi:type="dcterms:W3CDTF">2019-09-05T09:45:58Z</dcterms:created>
  <dcterms:modified xsi:type="dcterms:W3CDTF">2019-09-05T09:46:37Z</dcterms:modified>
</cp:coreProperties>
</file>