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58" r:id="rId5"/>
    <p:sldId id="259" r:id="rId6"/>
    <p:sldId id="261" r:id="rId7"/>
    <p:sldId id="262" r:id="rId8"/>
    <p:sldId id="264" r:id="rId9"/>
    <p:sldId id="260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igdem Yavuz" initials="CY" lastIdx="0" clrIdx="0">
    <p:extLst>
      <p:ext uri="{19B8F6BF-5375-455C-9EA6-DF929625EA0E}">
        <p15:presenceInfo xmlns:p15="http://schemas.microsoft.com/office/powerpoint/2012/main" userId="4900d2ae122f310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4022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0401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081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6561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2075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9953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3485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3424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7230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8196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3105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D3EBB2-8428-48A9-BE7A-596C20EDBFBC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3623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Bir </a:t>
            </a:r>
            <a:r>
              <a:rPr lang="tr-TR" dirty="0"/>
              <a:t>psikolojik yapı olarak "kaygı" ve madde geliştirme süreci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Yrd</a:t>
            </a:r>
            <a:r>
              <a:rPr lang="en-US" dirty="0" smtClean="0"/>
              <a:t>. </a:t>
            </a:r>
            <a:r>
              <a:rPr lang="en-US" dirty="0" err="1" smtClean="0"/>
              <a:t>Doç</a:t>
            </a:r>
            <a:r>
              <a:rPr lang="en-US" dirty="0" smtClean="0"/>
              <a:t>. Dr. Ömer </a:t>
            </a:r>
            <a:r>
              <a:rPr lang="en-US" dirty="0" err="1" smtClean="0"/>
              <a:t>Kutlu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577810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Kaygı Nedir?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tr-TR" dirty="0" smtClean="0"/>
          </a:p>
          <a:p>
            <a:pPr algn="just"/>
            <a:r>
              <a:rPr lang="tr-TR" dirty="0" err="1"/>
              <a:t>Bloom</a:t>
            </a:r>
            <a:r>
              <a:rPr lang="tr-TR"/>
              <a:t> </a:t>
            </a:r>
            <a:r>
              <a:rPr lang="tr-TR" smtClean="0"/>
              <a:t>(2012) </a:t>
            </a:r>
            <a:r>
              <a:rPr lang="tr-TR" dirty="0"/>
              <a:t>hedefleri bilişsel, </a:t>
            </a:r>
            <a:r>
              <a:rPr lang="tr-TR" dirty="0" err="1"/>
              <a:t>duyuşsal</a:t>
            </a:r>
            <a:r>
              <a:rPr lang="tr-TR" dirty="0"/>
              <a:t> ve </a:t>
            </a:r>
            <a:r>
              <a:rPr lang="tr-TR" dirty="0" err="1"/>
              <a:t>psiko</a:t>
            </a:r>
            <a:r>
              <a:rPr lang="tr-TR" dirty="0"/>
              <a:t>-motor olmak üzere üç boyutta </a:t>
            </a:r>
            <a:r>
              <a:rPr lang="tr-TR" dirty="0" smtClean="0"/>
              <a:t>incelemektedir. Kaygı ise </a:t>
            </a:r>
            <a:r>
              <a:rPr lang="tr-TR" dirty="0"/>
              <a:t>bu üç boyuttan biri </a:t>
            </a:r>
            <a:r>
              <a:rPr lang="tr-TR" dirty="0" smtClean="0"/>
              <a:t>olan </a:t>
            </a:r>
            <a:r>
              <a:rPr lang="tr-TR" dirty="0" err="1"/>
              <a:t>duyuşsal</a:t>
            </a:r>
            <a:r>
              <a:rPr lang="tr-TR" dirty="0"/>
              <a:t> boyut </a:t>
            </a:r>
            <a:r>
              <a:rPr lang="tr-TR" dirty="0" smtClean="0"/>
              <a:t>başlığı altında ele alınmaktadır. </a:t>
            </a:r>
          </a:p>
          <a:p>
            <a:pPr algn="just"/>
            <a:endParaRPr lang="tr-TR" dirty="0"/>
          </a:p>
          <a:p>
            <a:pPr algn="just"/>
            <a:r>
              <a:rPr lang="tr-TR" dirty="0" smtClean="0"/>
              <a:t>Kaygı, stres yaratan durumların yarattığı üzüntü, ağılama ve gerginlik gibi hoş olmayan duygusal ve gözlenebilir reaksiyonlardır.</a:t>
            </a:r>
          </a:p>
          <a:p>
            <a:pPr algn="just"/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5868168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Kaygı Nedir?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Kişi kaygılandığında, merkezî sinir sistemi uyarılır, kalp atışlarının yükselmesi ve ellerinin terlemesi gibi reaksiyonlar görülür.</a:t>
            </a:r>
          </a:p>
          <a:p>
            <a:pPr algn="just"/>
            <a:endParaRPr lang="tr-TR" dirty="0"/>
          </a:p>
          <a:p>
            <a:pPr algn="just"/>
            <a:r>
              <a:rPr lang="tr-TR" dirty="0"/>
              <a:t>Kişinin kaygı düzeyinin yoğunluğu stres yaratan uyarıcının kişi tarafından nasıl algılandığına bağlıdır.</a:t>
            </a:r>
          </a:p>
          <a:p>
            <a:pPr marL="0" indent="0" algn="r">
              <a:buNone/>
            </a:pPr>
            <a:r>
              <a:rPr lang="tr-TR" dirty="0"/>
              <a:t>(Özgüven, 2012)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585122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Kaygının Ölçülmesi 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err="1" smtClean="0"/>
              <a:t>Taylor’ın</a:t>
            </a:r>
            <a:r>
              <a:rPr lang="tr-TR" dirty="0" smtClean="0"/>
              <a:t> 1950’li yıllarda gözkapağı hareketlerini koşullandırma yolu ile incelediği deneyler sırasında bireyin kaygısını ölçme ihtiyacı duymuş ve </a:t>
            </a:r>
            <a:r>
              <a:rPr lang="tr-TR" dirty="0" err="1" smtClean="0"/>
              <a:t>Minnesot</a:t>
            </a:r>
            <a:r>
              <a:rPr lang="tr-TR" dirty="0" smtClean="0"/>
              <a:t> Çok Yönlü Kişilik </a:t>
            </a:r>
            <a:r>
              <a:rPr lang="tr-TR" dirty="0" err="1" smtClean="0"/>
              <a:t>Envanteri’nin</a:t>
            </a:r>
            <a:r>
              <a:rPr lang="tr-TR" dirty="0" smtClean="0"/>
              <a:t> kaygı ile ilgili bazı maddelerinden yararlanarak «Taylor Açık Kaygı </a:t>
            </a:r>
            <a:r>
              <a:rPr lang="tr-TR" dirty="0" err="1" smtClean="0"/>
              <a:t>Ölçeği»ni</a:t>
            </a:r>
            <a:r>
              <a:rPr lang="tr-TR" dirty="0" smtClean="0"/>
              <a:t> geliştirmiştir.</a:t>
            </a:r>
          </a:p>
          <a:p>
            <a:endParaRPr lang="tr-TR" dirty="0"/>
          </a:p>
          <a:p>
            <a:pPr algn="just"/>
            <a:r>
              <a:rPr lang="tr-TR" dirty="0" err="1" smtClean="0"/>
              <a:t>Cattel</a:t>
            </a:r>
            <a:r>
              <a:rPr lang="tr-TR" dirty="0" smtClean="0"/>
              <a:t> ve </a:t>
            </a:r>
            <a:r>
              <a:rPr lang="tr-TR" dirty="0" err="1" smtClean="0"/>
              <a:t>Scheier</a:t>
            </a:r>
            <a:r>
              <a:rPr lang="tr-TR" dirty="0"/>
              <a:t> </a:t>
            </a:r>
            <a:r>
              <a:rPr lang="tr-TR" dirty="0" smtClean="0"/>
              <a:t>(1958), kaygı kavramını daha detaylı ele almış ve «</a:t>
            </a:r>
            <a:r>
              <a:rPr lang="tr-TR" dirty="0" err="1" smtClean="0"/>
              <a:t>Durumluluk</a:t>
            </a:r>
            <a:r>
              <a:rPr lang="tr-TR" dirty="0" smtClean="0"/>
              <a:t> Kaygı» ve «Sürekli Kaygı» olmak üzere iki başlık altında incelemiş ve bu iki kavrama yönelik birer ölçek geliştirmiştir.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127688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err="1" smtClean="0"/>
              <a:t>Spielberger</a:t>
            </a:r>
            <a:r>
              <a:rPr lang="tr-TR" dirty="0" smtClean="0"/>
              <a:t> (</a:t>
            </a:r>
            <a:r>
              <a:rPr lang="tr-TR" dirty="0" smtClean="0"/>
              <a:t>1972), </a:t>
            </a:r>
            <a:r>
              <a:rPr lang="tr-TR" dirty="0" err="1" smtClean="0"/>
              <a:t>Cattel</a:t>
            </a:r>
            <a:r>
              <a:rPr lang="tr-TR" dirty="0" smtClean="0"/>
              <a:t> ve Freud’un </a:t>
            </a:r>
            <a:r>
              <a:rPr lang="tr-TR" dirty="0" err="1" smtClean="0"/>
              <a:t>fenomenolojik</a:t>
            </a:r>
            <a:r>
              <a:rPr lang="tr-TR" dirty="0" smtClean="0"/>
              <a:t>-fizyolojik kaygı anlayışından etkilenmiş ve iki faktör kaygı (</a:t>
            </a:r>
            <a:r>
              <a:rPr lang="tr-TR" dirty="0" err="1" smtClean="0"/>
              <a:t>Two</a:t>
            </a:r>
            <a:r>
              <a:rPr lang="tr-TR" dirty="0" smtClean="0"/>
              <a:t> </a:t>
            </a:r>
            <a:r>
              <a:rPr lang="tr-TR" dirty="0" err="1" smtClean="0"/>
              <a:t>Factor</a:t>
            </a:r>
            <a:r>
              <a:rPr lang="tr-TR" dirty="0" smtClean="0"/>
              <a:t> </a:t>
            </a:r>
            <a:r>
              <a:rPr lang="tr-TR" dirty="0" err="1" smtClean="0"/>
              <a:t>Theory</a:t>
            </a:r>
            <a:r>
              <a:rPr lang="tr-TR" dirty="0" smtClean="0"/>
              <a:t> of </a:t>
            </a:r>
            <a:r>
              <a:rPr lang="tr-TR" dirty="0" err="1" smtClean="0"/>
              <a:t>Anxiety</a:t>
            </a:r>
            <a:r>
              <a:rPr lang="tr-TR" dirty="0" smtClean="0"/>
              <a:t>) kuramını geliştirmiştir. </a:t>
            </a:r>
          </a:p>
          <a:p>
            <a:pPr algn="just"/>
            <a:endParaRPr lang="tr-TR" dirty="0"/>
          </a:p>
          <a:p>
            <a:pPr algn="just"/>
            <a:r>
              <a:rPr lang="tr-TR" dirty="0" smtClean="0"/>
              <a:t>İki Faktör Kaygı </a:t>
            </a:r>
            <a:r>
              <a:rPr lang="tr-TR" dirty="0" err="1" smtClean="0"/>
              <a:t>Kuramı’na</a:t>
            </a:r>
            <a:r>
              <a:rPr lang="tr-TR" dirty="0" smtClean="0"/>
              <a:t> dayalı olarak kaygının iki farklı durumunu ölçmek </a:t>
            </a:r>
            <a:r>
              <a:rPr lang="tr-TR" dirty="0" err="1" smtClean="0"/>
              <a:t>iin</a:t>
            </a:r>
            <a:r>
              <a:rPr lang="tr-TR" dirty="0" smtClean="0"/>
              <a:t> Durumluk ve Sürekli Kaygı </a:t>
            </a:r>
            <a:r>
              <a:rPr lang="tr-TR" dirty="0" err="1" smtClean="0"/>
              <a:t>Envanteri’ni</a:t>
            </a:r>
            <a:r>
              <a:rPr lang="tr-TR" dirty="0" smtClean="0"/>
              <a:t> geliştirmiştir.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56916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Durumluk Sürekli Kaygı Envanteri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Lise öğrencileri ve yetişkinlerin kaygı düzeylerini ölçmeye yönelik olarak 40 maddelik bir ölçek geliştirilmiştir. </a:t>
            </a:r>
          </a:p>
          <a:p>
            <a:pPr algn="just"/>
            <a:endParaRPr lang="tr-TR" dirty="0"/>
          </a:p>
          <a:p>
            <a:pPr algn="just"/>
            <a:r>
              <a:rPr lang="tr-TR" dirty="0" smtClean="0"/>
              <a:t>Ölçek, iki alt boyut olarak tanımlanmıştır:</a:t>
            </a:r>
          </a:p>
          <a:p>
            <a:pPr lvl="1" algn="just"/>
            <a:r>
              <a:rPr lang="tr-TR" dirty="0" smtClean="0"/>
              <a:t>Durumluk Kaygı: Durumdan duruma yoğunluğu değişen, sürekli olmayan durumlara bireyin gösterdiği geçici duygusal reaksiyonlardır.</a:t>
            </a:r>
          </a:p>
          <a:p>
            <a:pPr lvl="1" algn="just"/>
            <a:r>
              <a:rPr lang="tr-TR" dirty="0" smtClean="0"/>
              <a:t>Sürekli Kaygı: Stres yaratan durumun tehlikeli ya da tehdit edici olarak algılanması; bu tehditlere karşı durumluk duygusal reaksiyonların frekansının ve yoğunluğunun artması ve süreklilik kazanmasıdır.</a:t>
            </a:r>
          </a:p>
          <a:p>
            <a:pPr algn="just"/>
            <a:endParaRPr lang="tr-TR" dirty="0"/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339146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Sınav Kaygısının Ölçülmesi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smtClean="0"/>
              <a:t>Sınav kaygısını  herhangi bir değerlendirme ortamı ya da sınav durumunda bireylerin yaşadığı fizyolojik, davranışsal ve bilişsel boyutları olan hoşlanılmayan bir duygusal durum (</a:t>
            </a:r>
            <a:r>
              <a:rPr lang="tr-TR" dirty="0" err="1" smtClean="0"/>
              <a:t>Sarason</a:t>
            </a:r>
            <a:r>
              <a:rPr lang="tr-TR" dirty="0" smtClean="0"/>
              <a:t>, 1980). </a:t>
            </a:r>
          </a:p>
          <a:p>
            <a:pPr algn="just"/>
            <a:endParaRPr lang="tr-TR" dirty="0"/>
          </a:p>
          <a:p>
            <a:pPr algn="just"/>
            <a:r>
              <a:rPr lang="tr-TR" dirty="0" smtClean="0"/>
              <a:t>Sınav kaygısı «heyecan», «endişe/kuruntu» temel öğelerine dayanmaktadır.</a:t>
            </a:r>
          </a:p>
          <a:p>
            <a:pPr lvl="1" algn="just"/>
            <a:r>
              <a:rPr lang="tr-TR" dirty="0" smtClean="0"/>
              <a:t>Heyecan: Sinir sisteminin uyarılmasından kaynaklanan kalp çarpıntısı, mide bulantısı, aşırı sinirlilik, panik duygusu ve fizyolojik yaşantılar.</a:t>
            </a:r>
          </a:p>
          <a:p>
            <a:pPr lvl="1" algn="just"/>
            <a:r>
              <a:rPr lang="tr-TR" dirty="0" smtClean="0"/>
              <a:t>Endişe/kuruntu: Başarısızlık sonucunda ortaya çıkan olumsuz benlik değerlendirmesidir.</a:t>
            </a:r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330182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tr-TR" dirty="0" smtClean="0"/>
              <a:t>Sınav kaygısını ölçmeye yönelik olarak, </a:t>
            </a:r>
            <a:r>
              <a:rPr lang="tr-TR" dirty="0" err="1" smtClean="0"/>
              <a:t>Spielberger</a:t>
            </a:r>
            <a:r>
              <a:rPr lang="tr-TR" dirty="0" smtClean="0"/>
              <a:t> tarafından «Sınav Kaygısı Envanteri» geliştirilmiştir.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Ölçek, Öner tarafından </a:t>
            </a:r>
            <a:r>
              <a:rPr lang="tr-TR" dirty="0" err="1" smtClean="0"/>
              <a:t>Türkçe’ye</a:t>
            </a:r>
            <a:r>
              <a:rPr lang="tr-TR" dirty="0" smtClean="0"/>
              <a:t> uyarlanmıştır.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Ölçek, 20 maddeden oluşmaktadır.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«Kuruntu» ve «</a:t>
            </a:r>
            <a:r>
              <a:rPr lang="tr-TR" dirty="0" err="1" smtClean="0"/>
              <a:t>Duyuşsallık</a:t>
            </a:r>
            <a:r>
              <a:rPr lang="tr-TR" dirty="0" smtClean="0"/>
              <a:t>» olmak üzere iki alt boyuttan oluşmaktadır.</a:t>
            </a:r>
          </a:p>
          <a:p>
            <a:endParaRPr lang="tr-TR" dirty="0"/>
          </a:p>
          <a:p>
            <a:pPr marL="0" indent="0" algn="r">
              <a:buNone/>
            </a:pPr>
            <a:r>
              <a:rPr lang="tr-TR" dirty="0" smtClean="0"/>
              <a:t>(Öner, 1990)</a:t>
            </a:r>
          </a:p>
        </p:txBody>
      </p:sp>
    </p:spTree>
    <p:extLst>
      <p:ext uri="{BB962C8B-B14F-4D97-AF65-F5344CB8AC3E}">
        <p14:creationId xmlns:p14="http://schemas.microsoft.com/office/powerpoint/2010/main" val="35359800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KAYNAKLAR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tr-TR" dirty="0" err="1"/>
              <a:t>Bloom</a:t>
            </a:r>
            <a:r>
              <a:rPr lang="tr-TR" dirty="0"/>
              <a:t>, B. S. </a:t>
            </a:r>
            <a:r>
              <a:rPr lang="tr-TR" dirty="0" smtClean="0"/>
              <a:t>(2012). </a:t>
            </a:r>
            <a:r>
              <a:rPr lang="tr-TR" i="1" dirty="0" smtClean="0"/>
              <a:t>İnsan </a:t>
            </a:r>
            <a:r>
              <a:rPr lang="tr-TR" i="1" dirty="0"/>
              <a:t>Nitelikleri ve Okulda </a:t>
            </a:r>
            <a:r>
              <a:rPr lang="tr-TR" i="1" dirty="0" smtClean="0"/>
              <a:t>Öğrenme</a:t>
            </a:r>
            <a:r>
              <a:rPr lang="tr-TR" dirty="0" smtClean="0"/>
              <a:t>. </a:t>
            </a:r>
            <a:r>
              <a:rPr lang="tr-TR" dirty="0" smtClean="0"/>
              <a:t>(D.A</a:t>
            </a:r>
            <a:r>
              <a:rPr lang="tr-TR" dirty="0"/>
              <a:t>. </a:t>
            </a:r>
            <a:r>
              <a:rPr lang="tr-TR" dirty="0" smtClean="0"/>
              <a:t>Özçelik, Çev.),</a:t>
            </a:r>
            <a:r>
              <a:rPr lang="tr-TR" dirty="0" smtClean="0"/>
              <a:t>	Ankara</a:t>
            </a:r>
            <a:r>
              <a:rPr lang="tr-TR" dirty="0"/>
              <a:t>: MEB </a:t>
            </a:r>
            <a:r>
              <a:rPr lang="tr-TR" dirty="0" smtClean="0"/>
              <a:t>Yayınları (1979). </a:t>
            </a:r>
            <a:endParaRPr lang="tr-TR" dirty="0" smtClean="0"/>
          </a:p>
          <a:p>
            <a:pPr marL="0" indent="0" algn="just">
              <a:buNone/>
            </a:pPr>
            <a:r>
              <a:rPr lang="en-US" dirty="0" smtClean="0"/>
              <a:t>Cattell</a:t>
            </a:r>
            <a:r>
              <a:rPr lang="en-US" dirty="0"/>
              <a:t>, R. B., &amp; </a:t>
            </a:r>
            <a:r>
              <a:rPr lang="en-US" dirty="0" err="1"/>
              <a:t>Scheier</a:t>
            </a:r>
            <a:r>
              <a:rPr lang="en-US" dirty="0"/>
              <a:t>, I. H. (1958). The nature of anxiety: A review </a:t>
            </a:r>
            <a:r>
              <a:rPr lang="en-US" dirty="0" smtClean="0"/>
              <a:t>of </a:t>
            </a:r>
            <a:r>
              <a:rPr lang="tr-TR" dirty="0" smtClean="0"/>
              <a:t>	</a:t>
            </a:r>
            <a:r>
              <a:rPr lang="en-US" dirty="0" smtClean="0"/>
              <a:t>thirteen</a:t>
            </a:r>
            <a:r>
              <a:rPr lang="tr-TR" dirty="0" smtClean="0"/>
              <a:t> </a:t>
            </a:r>
            <a:r>
              <a:rPr lang="en-US" dirty="0" smtClean="0"/>
              <a:t>multivariate </a:t>
            </a:r>
            <a:r>
              <a:rPr lang="en-US" dirty="0"/>
              <a:t>analyses </a:t>
            </a:r>
            <a:r>
              <a:rPr lang="en-US" dirty="0" smtClean="0"/>
              <a:t>comprising</a:t>
            </a:r>
            <a:r>
              <a:rPr lang="tr-TR" dirty="0" smtClean="0"/>
              <a:t> </a:t>
            </a:r>
            <a:r>
              <a:rPr lang="en-US" dirty="0" smtClean="0"/>
              <a:t>814 </a:t>
            </a:r>
            <a:r>
              <a:rPr lang="en-US" dirty="0" smtClean="0"/>
              <a:t>variables</a:t>
            </a:r>
            <a:r>
              <a:rPr lang="en-US" dirty="0" smtClean="0"/>
              <a:t>.</a:t>
            </a:r>
            <a:r>
              <a:rPr lang="tr-TR" dirty="0" smtClean="0"/>
              <a:t> 	</a:t>
            </a:r>
            <a:r>
              <a:rPr lang="en-US" i="1" dirty="0" smtClean="0"/>
              <a:t>Psychological </a:t>
            </a:r>
            <a:r>
              <a:rPr lang="en-US" i="1" dirty="0"/>
              <a:t>Reports</a:t>
            </a:r>
            <a:r>
              <a:rPr lang="en-US" dirty="0"/>
              <a:t>, </a:t>
            </a:r>
            <a:r>
              <a:rPr lang="en-US" i="1" dirty="0"/>
              <a:t>4</a:t>
            </a:r>
            <a:r>
              <a:rPr lang="en-US" dirty="0"/>
              <a:t>(3), </a:t>
            </a:r>
            <a:r>
              <a:rPr lang="en-US" dirty="0" smtClean="0"/>
              <a:t>351-388</a:t>
            </a:r>
            <a:r>
              <a:rPr lang="tr-TR" dirty="0" smtClean="0"/>
              <a:t>.</a:t>
            </a:r>
          </a:p>
          <a:p>
            <a:pPr marL="0" indent="0" algn="just">
              <a:buNone/>
            </a:pPr>
            <a:r>
              <a:rPr lang="tr-TR" dirty="0" smtClean="0"/>
              <a:t>Öner, N. (1990).</a:t>
            </a:r>
            <a:r>
              <a:rPr lang="tr-TR" i="1" dirty="0" smtClean="0"/>
              <a:t>Sınav kaygısı ölçeği el kitabı</a:t>
            </a:r>
            <a:r>
              <a:rPr lang="tr-TR" dirty="0" smtClean="0"/>
              <a:t>. İstanbul: </a:t>
            </a:r>
            <a:r>
              <a:rPr lang="tr-TR" dirty="0" err="1" smtClean="0"/>
              <a:t>Yöret</a:t>
            </a:r>
            <a:r>
              <a:rPr lang="tr-TR" dirty="0" smtClean="0"/>
              <a:t> Yayınevi.</a:t>
            </a:r>
          </a:p>
          <a:p>
            <a:pPr marL="0" indent="0" algn="just">
              <a:buNone/>
            </a:pPr>
            <a:r>
              <a:rPr lang="tr-TR" dirty="0"/>
              <a:t>Özgüven, İ. E. (1999). </a:t>
            </a:r>
            <a:r>
              <a:rPr lang="tr-TR" i="1" dirty="0"/>
              <a:t>Psikolojik testler</a:t>
            </a:r>
            <a:r>
              <a:rPr lang="tr-TR" dirty="0"/>
              <a:t>. PDREM yayınları. </a:t>
            </a:r>
            <a:endParaRPr lang="tr-TR" dirty="0" smtClean="0"/>
          </a:p>
          <a:p>
            <a:pPr marL="0" indent="0" algn="just">
              <a:buNone/>
            </a:pPr>
            <a:r>
              <a:rPr lang="en-US" dirty="0" err="1" smtClean="0"/>
              <a:t>Sarason</a:t>
            </a:r>
            <a:r>
              <a:rPr lang="en-US" dirty="0"/>
              <a:t>, I. G. (1980). </a:t>
            </a:r>
            <a:r>
              <a:rPr lang="en-US" i="1" dirty="0"/>
              <a:t>Test anxiety: Theory, research, and applications</a:t>
            </a:r>
            <a:r>
              <a:rPr lang="en-US" dirty="0" smtClean="0"/>
              <a:t>.</a:t>
            </a:r>
            <a:r>
              <a:rPr lang="tr-TR" dirty="0" smtClean="0"/>
              <a:t>	</a:t>
            </a:r>
            <a:r>
              <a:rPr lang="tr-TR" dirty="0" err="1" smtClean="0"/>
              <a:t>Hillside</a:t>
            </a:r>
            <a:r>
              <a:rPr lang="tr-TR" dirty="0"/>
              <a:t>. </a:t>
            </a:r>
            <a:r>
              <a:rPr lang="en-US" dirty="0" smtClean="0"/>
              <a:t>Lawrence </a:t>
            </a:r>
            <a:r>
              <a:rPr lang="en-US" dirty="0"/>
              <a:t>Erlbaum </a:t>
            </a:r>
            <a:r>
              <a:rPr lang="en-US" dirty="0" err="1"/>
              <a:t>Assoc</a:t>
            </a:r>
            <a:r>
              <a:rPr lang="en-US" dirty="0"/>
              <a:t> Inc</a:t>
            </a:r>
            <a:r>
              <a:rPr lang="en-US" dirty="0" smtClean="0"/>
              <a:t>.</a:t>
            </a:r>
            <a:r>
              <a:rPr lang="tr-TR" dirty="0" smtClean="0"/>
              <a:t>:</a:t>
            </a:r>
          </a:p>
          <a:p>
            <a:pPr marL="0" indent="0" algn="just">
              <a:buNone/>
            </a:pPr>
            <a:r>
              <a:rPr lang="en-US" dirty="0" err="1"/>
              <a:t>Spielberger</a:t>
            </a:r>
            <a:r>
              <a:rPr lang="en-US" dirty="0"/>
              <a:t>, C. D. (</a:t>
            </a:r>
            <a:r>
              <a:rPr lang="en-US" dirty="0" smtClean="0"/>
              <a:t>1972). </a:t>
            </a:r>
            <a:r>
              <a:rPr lang="en-US" dirty="0"/>
              <a:t>Anxiety as an Emotional State</a:t>
            </a:r>
            <a:r>
              <a:rPr lang="en-US" dirty="0" smtClean="0"/>
              <a:t>. </a:t>
            </a:r>
            <a:r>
              <a:rPr lang="en-US" dirty="0"/>
              <a:t>C. D</a:t>
            </a:r>
            <a:r>
              <a:rPr lang="en-US" dirty="0" smtClean="0"/>
              <a:t>. </a:t>
            </a:r>
            <a:r>
              <a:rPr lang="tr-TR" dirty="0" smtClean="0"/>
              <a:t>	</a:t>
            </a:r>
            <a:r>
              <a:rPr lang="en-US" dirty="0" err="1" smtClean="0"/>
              <a:t>Spielberger</a:t>
            </a:r>
            <a:r>
              <a:rPr lang="en-US" dirty="0" smtClean="0"/>
              <a:t>(Ed</a:t>
            </a:r>
            <a:r>
              <a:rPr lang="en-US" dirty="0"/>
              <a:t>.), </a:t>
            </a:r>
            <a:r>
              <a:rPr lang="en-US" i="1" dirty="0"/>
              <a:t>Anxiety: Current Trends in Theory and Research </a:t>
            </a:r>
            <a:r>
              <a:rPr lang="tr-TR" dirty="0" smtClean="0"/>
              <a:t>	</a:t>
            </a:r>
            <a:r>
              <a:rPr lang="en-US" dirty="0" smtClean="0"/>
              <a:t>Vol</a:t>
            </a:r>
            <a:r>
              <a:rPr lang="en-US" dirty="0"/>
              <a:t>. </a:t>
            </a:r>
            <a:r>
              <a:rPr lang="en-US" dirty="0" smtClean="0"/>
              <a:t>1, 23-49. </a:t>
            </a:r>
            <a:r>
              <a:rPr lang="en-US" dirty="0"/>
              <a:t>New York: Academic Press. 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507457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433</Words>
  <Application>Microsoft Office PowerPoint</Application>
  <PresentationFormat>Geniş ekran</PresentationFormat>
  <Paragraphs>47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 Bir psikolojik yapı olarak "kaygı" ve madde geliştirme süreci</vt:lpstr>
      <vt:lpstr>Kaygı Nedir?</vt:lpstr>
      <vt:lpstr>Kaygı Nedir?</vt:lpstr>
      <vt:lpstr>Kaygının Ölçülmesi </vt:lpstr>
      <vt:lpstr>PowerPoint Sunusu</vt:lpstr>
      <vt:lpstr>Durumluk Sürekli Kaygı Envanteri</vt:lpstr>
      <vt:lpstr>Sınav Kaygısının Ölçülmesi</vt:lpstr>
      <vt:lpstr>PowerPoint Sunusu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Ölçme ve Değerlendirmeye Genel Bakış*</dc:title>
  <dc:creator>Cigdem Yavuz</dc:creator>
  <cp:lastModifiedBy>Cagla ALPAYAR</cp:lastModifiedBy>
  <cp:revision>13</cp:revision>
  <dcterms:created xsi:type="dcterms:W3CDTF">2017-05-16T13:19:38Z</dcterms:created>
  <dcterms:modified xsi:type="dcterms:W3CDTF">2018-01-31T08:06:03Z</dcterms:modified>
</cp:coreProperties>
</file>