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7"/>
  </p:notesMasterIdLst>
  <p:sldIdLst>
    <p:sldId id="428" r:id="rId2"/>
    <p:sldId id="42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80" r:id="rId25"/>
    <p:sldId id="281"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7" r:id="rId80"/>
    <p:sldId id="338" r:id="rId81"/>
    <p:sldId id="339" r:id="rId82"/>
    <p:sldId id="340" r:id="rId83"/>
    <p:sldId id="341" r:id="rId84"/>
    <p:sldId id="342" r:id="rId85"/>
    <p:sldId id="343" r:id="rId86"/>
    <p:sldId id="344" r:id="rId87"/>
    <p:sldId id="345" r:id="rId88"/>
    <p:sldId id="346" r:id="rId89"/>
    <p:sldId id="347" r:id="rId90"/>
    <p:sldId id="348" r:id="rId91"/>
    <p:sldId id="349" r:id="rId92"/>
    <p:sldId id="350" r:id="rId93"/>
    <p:sldId id="351" r:id="rId94"/>
    <p:sldId id="352" r:id="rId95"/>
    <p:sldId id="353" r:id="rId96"/>
    <p:sldId id="354" r:id="rId97"/>
    <p:sldId id="355" r:id="rId98"/>
    <p:sldId id="356" r:id="rId99"/>
    <p:sldId id="357" r:id="rId100"/>
    <p:sldId id="358" r:id="rId101"/>
    <p:sldId id="359" r:id="rId102"/>
    <p:sldId id="360" r:id="rId103"/>
    <p:sldId id="361" r:id="rId104"/>
    <p:sldId id="362" r:id="rId105"/>
    <p:sldId id="363" r:id="rId10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586"/>
    <p:restoredTop sz="94467"/>
  </p:normalViewPr>
  <p:slideViewPr>
    <p:cSldViewPr snapToGrid="0" snapToObjects="1">
      <p:cViewPr varScale="1">
        <p:scale>
          <a:sx n="73" d="100"/>
          <a:sy n="73" d="100"/>
        </p:scale>
        <p:origin x="200" y="392"/>
      </p:cViewPr>
      <p:guideLst/>
    </p:cSldViewPr>
  </p:slideViewPr>
  <p:notesTextViewPr>
    <p:cViewPr>
      <p:scale>
        <a:sx n="1" d="1"/>
        <a:sy n="1" d="1"/>
      </p:scale>
      <p:origin x="0" y="0"/>
    </p:cViewPr>
  </p:notesTextViewPr>
  <p:sorterViewPr>
    <p:cViewPr>
      <p:scale>
        <a:sx n="85" d="100"/>
        <a:sy n="85"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C7B769-BCEE-3B45-B914-3A617BB8ED8D}" type="datetimeFigureOut">
              <a:rPr lang="en-US" smtClean="0"/>
              <a:pPr/>
              <a:t>5/9/2018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1F7AA7-1CDA-1E4D-A04C-6CD952739C4F}" type="slidenum">
              <a:rPr lang="en-US" smtClean="0"/>
              <a:pPr/>
              <a:t>‹#›</a:t>
            </a:fld>
            <a:endParaRPr lang="en-US"/>
          </a:p>
        </p:txBody>
      </p:sp>
    </p:spTree>
    <p:extLst>
      <p:ext uri="{BB962C8B-B14F-4D97-AF65-F5344CB8AC3E}">
        <p14:creationId xmlns:p14="http://schemas.microsoft.com/office/powerpoint/2010/main" xmlns="" val="1803257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etiology of </a:t>
            </a:r>
            <a:r>
              <a:rPr lang="en-US" dirty="0" err="1" smtClean="0"/>
              <a:t>perianal</a:t>
            </a:r>
            <a:r>
              <a:rPr lang="en-US" dirty="0" smtClean="0"/>
              <a:t> abscess, more than 90 % of cases occurs after </a:t>
            </a:r>
            <a:r>
              <a:rPr lang="en-US" dirty="0" err="1" smtClean="0"/>
              <a:t>cryptoglandular</a:t>
            </a:r>
            <a:r>
              <a:rPr lang="en-US" baseline="0" dirty="0" smtClean="0"/>
              <a:t> infection. </a:t>
            </a:r>
            <a:r>
              <a:rPr lang="en-US" baseline="0" dirty="0" err="1" smtClean="0"/>
              <a:t>Crohns</a:t>
            </a:r>
            <a:r>
              <a:rPr lang="en-US" baseline="0" dirty="0" smtClean="0"/>
              <a:t> disease and as a complication of anal surgical procedures are the other frequent causes. Surgery for hemorrhoids, fistula or </a:t>
            </a:r>
            <a:r>
              <a:rPr lang="en-US" baseline="0" dirty="0" err="1" smtClean="0"/>
              <a:t>fissur</a:t>
            </a:r>
            <a:r>
              <a:rPr lang="en-US" baseline="0" dirty="0" smtClean="0"/>
              <a:t> may end up as a </a:t>
            </a:r>
            <a:r>
              <a:rPr lang="en-US" baseline="0" dirty="0" err="1" smtClean="0"/>
              <a:t>perianal</a:t>
            </a:r>
            <a:r>
              <a:rPr lang="en-US" baseline="0" dirty="0" smtClean="0"/>
              <a:t> abscess in less than 1 % of the cases.</a:t>
            </a:r>
          </a:p>
          <a:p>
            <a:r>
              <a:rPr lang="en-US" baseline="0" dirty="0" smtClean="0"/>
              <a:t>. Anal foreign body and trauma for any reason, </a:t>
            </a:r>
            <a:r>
              <a:rPr lang="en-US" baseline="0" dirty="0" err="1" smtClean="0"/>
              <a:t>radation</a:t>
            </a:r>
            <a:r>
              <a:rPr lang="en-US" baseline="0" dirty="0" smtClean="0"/>
              <a:t> </a:t>
            </a:r>
            <a:r>
              <a:rPr lang="en-US" baseline="0" dirty="0" err="1" smtClean="0"/>
              <a:t>proctitis</a:t>
            </a:r>
            <a:r>
              <a:rPr lang="en-US" baseline="0" dirty="0" smtClean="0"/>
              <a:t>, </a:t>
            </a:r>
            <a:r>
              <a:rPr lang="en-US" baseline="0" dirty="0" err="1" smtClean="0"/>
              <a:t>spme</a:t>
            </a:r>
            <a:r>
              <a:rPr lang="en-US" baseline="0" dirty="0" smtClean="0"/>
              <a:t> </a:t>
            </a:r>
            <a:r>
              <a:rPr lang="en-US" baseline="0" dirty="0" err="1" smtClean="0"/>
              <a:t>specfic</a:t>
            </a:r>
            <a:r>
              <a:rPr lang="en-US" baseline="0" dirty="0" smtClean="0"/>
              <a:t> infections like TB or blood </a:t>
            </a:r>
            <a:r>
              <a:rPr lang="en-US" baseline="0" dirty="0" err="1" smtClean="0"/>
              <a:t>dyscrasias</a:t>
            </a:r>
            <a:r>
              <a:rPr lang="en-US" baseline="0" dirty="0" smtClean="0"/>
              <a:t>  Are the rare causes</a:t>
            </a:r>
          </a:p>
        </p:txBody>
      </p:sp>
      <p:sp>
        <p:nvSpPr>
          <p:cNvPr id="4" name="Slide Number Placeholder 3"/>
          <p:cNvSpPr>
            <a:spLocks noGrp="1"/>
          </p:cNvSpPr>
          <p:nvPr>
            <p:ph type="sldNum" sz="quarter" idx="10"/>
          </p:nvPr>
        </p:nvSpPr>
        <p:spPr/>
        <p:txBody>
          <a:bodyPr/>
          <a:lstStyle/>
          <a:p>
            <a:fld id="{E64D262E-555B-4741-BD9F-533960B2801F}" type="slidenum">
              <a:rPr lang="en-US" smtClean="0"/>
              <a:pPr/>
              <a:t>3</a:t>
            </a:fld>
            <a:endParaRPr lang="en-US"/>
          </a:p>
        </p:txBody>
      </p:sp>
    </p:spTree>
    <p:extLst>
      <p:ext uri="{BB962C8B-B14F-4D97-AF65-F5344CB8AC3E}">
        <p14:creationId xmlns:p14="http://schemas.microsoft.com/office/powerpoint/2010/main" xmlns="" val="2061256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finally an abscess complicating a</a:t>
            </a:r>
            <a:r>
              <a:rPr lang="en-US" baseline="0" dirty="0" smtClean="0"/>
              <a:t> chronic anal fissure disease at the posterior anal </a:t>
            </a:r>
            <a:r>
              <a:rPr lang="en-US" baseline="0" dirty="0" err="1" smtClean="0"/>
              <a:t>comissure</a:t>
            </a:r>
            <a:endParaRPr lang="en-US" dirty="0"/>
          </a:p>
        </p:txBody>
      </p:sp>
      <p:sp>
        <p:nvSpPr>
          <p:cNvPr id="4" name="Slide Number Placeholder 3"/>
          <p:cNvSpPr>
            <a:spLocks noGrp="1"/>
          </p:cNvSpPr>
          <p:nvPr>
            <p:ph type="sldNum" sz="quarter" idx="10"/>
          </p:nvPr>
        </p:nvSpPr>
        <p:spPr/>
        <p:txBody>
          <a:bodyPr/>
          <a:lstStyle/>
          <a:p>
            <a:fld id="{E64D262E-555B-4741-BD9F-533960B2801F}" type="slidenum">
              <a:rPr lang="en-US" smtClean="0"/>
              <a:pPr/>
              <a:t>14</a:t>
            </a:fld>
            <a:endParaRPr lang="en-US"/>
          </a:p>
        </p:txBody>
      </p:sp>
    </p:spTree>
    <p:extLst>
      <p:ext uri="{BB962C8B-B14F-4D97-AF65-F5344CB8AC3E}">
        <p14:creationId xmlns:p14="http://schemas.microsoft.com/office/powerpoint/2010/main" xmlns="" val="718217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this difficult version</a:t>
            </a:r>
            <a:r>
              <a:rPr lang="en-US" baseline="0" dirty="0" smtClean="0"/>
              <a:t> of the </a:t>
            </a:r>
            <a:endParaRPr lang="en-US" dirty="0"/>
          </a:p>
        </p:txBody>
      </p:sp>
      <p:sp>
        <p:nvSpPr>
          <p:cNvPr id="4" name="Slide Number Placeholder 3"/>
          <p:cNvSpPr>
            <a:spLocks noGrp="1"/>
          </p:cNvSpPr>
          <p:nvPr>
            <p:ph type="sldNum" sz="quarter" idx="10"/>
          </p:nvPr>
        </p:nvSpPr>
        <p:spPr/>
        <p:txBody>
          <a:bodyPr/>
          <a:lstStyle/>
          <a:p>
            <a:fld id="{E64D262E-555B-4741-BD9F-533960B2801F}" type="slidenum">
              <a:rPr lang="en-US" smtClean="0"/>
              <a:pPr/>
              <a:t>15</a:t>
            </a:fld>
            <a:endParaRPr lang="en-US"/>
          </a:p>
        </p:txBody>
      </p:sp>
    </p:spTree>
    <p:extLst>
      <p:ext uri="{BB962C8B-B14F-4D97-AF65-F5344CB8AC3E}">
        <p14:creationId xmlns:p14="http://schemas.microsoft.com/office/powerpoint/2010/main" xmlns="" val="975092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etiology and risk factors are still subject to debates and many opposite findings prevents</a:t>
            </a:r>
            <a:r>
              <a:rPr lang="en-US" baseline="0" dirty="0" smtClean="0"/>
              <a:t> a conventional decision over </a:t>
            </a:r>
            <a:r>
              <a:rPr lang="en-US" baseline="0" dirty="0" err="1" smtClean="0"/>
              <a:t>rsik</a:t>
            </a:r>
            <a:r>
              <a:rPr lang="en-US" baseline="0" dirty="0" smtClean="0"/>
              <a:t> factors and </a:t>
            </a:r>
            <a:r>
              <a:rPr lang="en-US" baseline="0" dirty="0" err="1" smtClean="0"/>
              <a:t>pathophysiology</a:t>
            </a:r>
            <a:r>
              <a:rPr lang="en-US" baseline="0" dirty="0" smtClean="0"/>
              <a:t> </a:t>
            </a:r>
          </a:p>
          <a:p>
            <a:r>
              <a:rPr lang="en-US" baseline="0" dirty="0" smtClean="0"/>
              <a:t>Of the </a:t>
            </a:r>
            <a:r>
              <a:rPr lang="en-US" baseline="0" dirty="0" err="1" smtClean="0"/>
              <a:t>perianal</a:t>
            </a:r>
            <a:r>
              <a:rPr lang="en-US" baseline="0" dirty="0" smtClean="0"/>
              <a:t> abscess disease. For example </a:t>
            </a:r>
            <a:r>
              <a:rPr lang="en-US" baseline="0" dirty="0" err="1" smtClean="0"/>
              <a:t>n</a:t>
            </a:r>
            <a:r>
              <a:rPr lang="en-US" baseline="0" dirty="0" smtClean="0"/>
              <a:t> this </a:t>
            </a:r>
            <a:r>
              <a:rPr lang="en-US" baseline="0" dirty="0" err="1" smtClean="0"/>
              <a:t>rectospective</a:t>
            </a:r>
            <a:r>
              <a:rPr lang="en-US" baseline="0" dirty="0" smtClean="0"/>
              <a:t> study smoking in the recent 5 years were found to be related to develop </a:t>
            </a:r>
            <a:r>
              <a:rPr lang="en-US" baseline="0" dirty="0" err="1" smtClean="0"/>
              <a:t>perianal</a:t>
            </a:r>
            <a:endParaRPr lang="en-US" baseline="0" dirty="0" smtClean="0"/>
          </a:p>
          <a:p>
            <a:r>
              <a:rPr lang="en-US" baseline="0" dirty="0" smtClean="0"/>
              <a:t>Abscess and fistula disease.</a:t>
            </a:r>
            <a:endParaRPr lang="en-US" dirty="0"/>
          </a:p>
        </p:txBody>
      </p:sp>
      <p:sp>
        <p:nvSpPr>
          <p:cNvPr id="4" name="Slide Number Placeholder 3"/>
          <p:cNvSpPr>
            <a:spLocks noGrp="1"/>
          </p:cNvSpPr>
          <p:nvPr>
            <p:ph type="sldNum" sz="quarter" idx="10"/>
          </p:nvPr>
        </p:nvSpPr>
        <p:spPr/>
        <p:txBody>
          <a:bodyPr/>
          <a:lstStyle/>
          <a:p>
            <a:fld id="{E64D262E-555B-4741-BD9F-533960B2801F}" type="slidenum">
              <a:rPr lang="en-US" smtClean="0"/>
              <a:pPr/>
              <a:t>16</a:t>
            </a:fld>
            <a:endParaRPr lang="en-US"/>
          </a:p>
        </p:txBody>
      </p:sp>
    </p:spTree>
    <p:extLst>
      <p:ext uri="{BB962C8B-B14F-4D97-AF65-F5344CB8AC3E}">
        <p14:creationId xmlns:p14="http://schemas.microsoft.com/office/powerpoint/2010/main" xmlns="" val="382149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study is basically on </a:t>
            </a:r>
            <a:r>
              <a:rPr lang="en-US" dirty="0" err="1" smtClean="0"/>
              <a:t>perianal</a:t>
            </a:r>
            <a:r>
              <a:rPr lang="en-US" dirty="0" smtClean="0"/>
              <a:t> fistula cases and</a:t>
            </a:r>
            <a:r>
              <a:rPr lang="en-US" baseline="0" dirty="0" smtClean="0"/>
              <a:t> reports that, </a:t>
            </a:r>
            <a:r>
              <a:rPr lang="en-US" dirty="0" smtClean="0"/>
              <a:t>tobacco smoking</a:t>
            </a:r>
            <a:r>
              <a:rPr lang="en-US" baseline="0" dirty="0" smtClean="0"/>
              <a:t> causes</a:t>
            </a:r>
            <a:r>
              <a:rPr lang="en-US" dirty="0" smtClean="0"/>
              <a:t> an increased rate of fistula recurrence</a:t>
            </a:r>
            <a:endParaRPr lang="en-US" dirty="0"/>
          </a:p>
        </p:txBody>
      </p:sp>
      <p:sp>
        <p:nvSpPr>
          <p:cNvPr id="4" name="Slide Number Placeholder 3"/>
          <p:cNvSpPr>
            <a:spLocks noGrp="1"/>
          </p:cNvSpPr>
          <p:nvPr>
            <p:ph type="sldNum" sz="quarter" idx="10"/>
          </p:nvPr>
        </p:nvSpPr>
        <p:spPr/>
        <p:txBody>
          <a:bodyPr/>
          <a:lstStyle/>
          <a:p>
            <a:fld id="{E64D262E-555B-4741-BD9F-533960B2801F}" type="slidenum">
              <a:rPr lang="en-US" smtClean="0"/>
              <a:pPr/>
              <a:t>17</a:t>
            </a:fld>
            <a:endParaRPr lang="en-US"/>
          </a:p>
        </p:txBody>
      </p:sp>
    </p:spTree>
    <p:extLst>
      <p:ext uri="{BB962C8B-B14F-4D97-AF65-F5344CB8AC3E}">
        <p14:creationId xmlns:p14="http://schemas.microsoft.com/office/powerpoint/2010/main" xmlns="" val="411755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000000"/>
                </a:solidFill>
                <a:latin typeface="Arial"/>
                <a:ea typeface="Times New Roman"/>
                <a:cs typeface="Times New Roman"/>
              </a:rPr>
              <a:t>This study was designed to determine factors that contribute to chronic anal fistula or recurrent sepsis after initial </a:t>
            </a:r>
            <a:r>
              <a:rPr lang="en-US" dirty="0" err="1" smtClean="0">
                <a:solidFill>
                  <a:srgbClr val="000000"/>
                </a:solidFill>
                <a:latin typeface="Arial"/>
                <a:ea typeface="Times New Roman"/>
                <a:cs typeface="Times New Roman"/>
              </a:rPr>
              <a:t>perianal</a:t>
            </a:r>
            <a:r>
              <a:rPr lang="en-US" dirty="0" smtClean="0">
                <a:solidFill>
                  <a:srgbClr val="000000"/>
                </a:solidFill>
                <a:latin typeface="Arial"/>
                <a:ea typeface="Times New Roman"/>
                <a:cs typeface="Times New Roman"/>
              </a:rPr>
              <a:t> abscess. Age younger than 40  increased risk of chronic anal fistula development or recurrent anal sepsis after a first-time episode of </a:t>
            </a:r>
            <a:r>
              <a:rPr lang="en-US" dirty="0" err="1" smtClean="0">
                <a:solidFill>
                  <a:srgbClr val="000000"/>
                </a:solidFill>
                <a:latin typeface="Arial"/>
                <a:ea typeface="Times New Roman"/>
                <a:cs typeface="Times New Roman"/>
              </a:rPr>
              <a:t>perianal</a:t>
            </a:r>
            <a:r>
              <a:rPr lang="en-US" dirty="0" smtClean="0">
                <a:solidFill>
                  <a:srgbClr val="000000"/>
                </a:solidFill>
                <a:latin typeface="Arial"/>
                <a:ea typeface="Times New Roman"/>
                <a:cs typeface="Times New Roman"/>
              </a:rPr>
              <a:t> abscess.  </a:t>
            </a:r>
            <a:r>
              <a:rPr lang="en-US" b="1" dirty="0" smtClean="0">
                <a:solidFill>
                  <a:srgbClr val="000000"/>
                </a:solidFill>
                <a:latin typeface="Arial"/>
                <a:ea typeface="Times New Roman"/>
                <a:cs typeface="Times New Roman"/>
              </a:rPr>
              <a:t>smoking history</a:t>
            </a:r>
            <a:r>
              <a:rPr lang="en-US" b="0" baseline="0" dirty="0" smtClean="0">
                <a:solidFill>
                  <a:srgbClr val="000000"/>
                </a:solidFill>
                <a:latin typeface="Arial"/>
                <a:ea typeface="Times New Roman"/>
                <a:cs typeface="Times New Roman"/>
              </a:rPr>
              <a:t> and </a:t>
            </a:r>
            <a:r>
              <a:rPr lang="en-US" dirty="0" smtClean="0">
                <a:solidFill>
                  <a:srgbClr val="000000"/>
                </a:solidFill>
                <a:latin typeface="Arial"/>
                <a:ea typeface="Times New Roman"/>
                <a:cs typeface="Times New Roman"/>
              </a:rPr>
              <a:t> </a:t>
            </a:r>
            <a:r>
              <a:rPr lang="en-US" dirty="0" err="1" smtClean="0">
                <a:solidFill>
                  <a:srgbClr val="000000"/>
                </a:solidFill>
                <a:latin typeface="Arial"/>
                <a:ea typeface="Times New Roman"/>
                <a:cs typeface="Times New Roman"/>
              </a:rPr>
              <a:t>perioperative</a:t>
            </a:r>
            <a:r>
              <a:rPr lang="en-US" dirty="0" smtClean="0">
                <a:solidFill>
                  <a:srgbClr val="000000"/>
                </a:solidFill>
                <a:latin typeface="Arial"/>
                <a:ea typeface="Times New Roman"/>
                <a:cs typeface="Times New Roman"/>
              </a:rPr>
              <a:t> antibiotic treatment, and HIV status were not significant risk factors for chronic anal fistula development or recurrent anal sepsis.</a:t>
            </a:r>
            <a:endParaRPr lang="en-US" dirty="0" smtClean="0">
              <a:latin typeface="Times New Roman"/>
              <a:ea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fld id="{E64D262E-555B-4741-BD9F-533960B2801F}" type="slidenum">
              <a:rPr lang="en-US" smtClean="0"/>
              <a:pPr/>
              <a:t>18</a:t>
            </a:fld>
            <a:endParaRPr lang="en-US"/>
          </a:p>
        </p:txBody>
      </p:sp>
    </p:spTree>
    <p:extLst>
      <p:ext uri="{BB962C8B-B14F-4D97-AF65-F5344CB8AC3E}">
        <p14:creationId xmlns:p14="http://schemas.microsoft.com/office/powerpoint/2010/main" xmlns="" val="1796679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a:buChar char="•"/>
            </a:pPr>
            <a:r>
              <a:rPr lang="en-US" u="sng" dirty="0" smtClean="0"/>
              <a:t>As a cause of </a:t>
            </a:r>
            <a:r>
              <a:rPr lang="en-US" u="sng" dirty="0" err="1" smtClean="0"/>
              <a:t>perianal</a:t>
            </a:r>
            <a:r>
              <a:rPr lang="en-US" u="sng" dirty="0" smtClean="0"/>
              <a:t> fistula following an abscess, the bacteria originating from the bowel flora are more likely to end up with a fistula compared to bacteria from skin flora.</a:t>
            </a:r>
          </a:p>
        </p:txBody>
      </p:sp>
      <p:sp>
        <p:nvSpPr>
          <p:cNvPr id="4" name="Slide Number Placeholder 3"/>
          <p:cNvSpPr>
            <a:spLocks noGrp="1"/>
          </p:cNvSpPr>
          <p:nvPr>
            <p:ph type="sldNum" sz="quarter" idx="10"/>
          </p:nvPr>
        </p:nvSpPr>
        <p:spPr/>
        <p:txBody>
          <a:bodyPr/>
          <a:lstStyle/>
          <a:p>
            <a:fld id="{E64D262E-555B-4741-BD9F-533960B2801F}" type="slidenum">
              <a:rPr lang="en-US" smtClean="0"/>
              <a:pPr/>
              <a:t>19</a:t>
            </a:fld>
            <a:endParaRPr lang="en-US"/>
          </a:p>
        </p:txBody>
      </p:sp>
    </p:spTree>
    <p:extLst>
      <p:ext uri="{BB962C8B-B14F-4D97-AF65-F5344CB8AC3E}">
        <p14:creationId xmlns:p14="http://schemas.microsoft.com/office/powerpoint/2010/main" xmlns="" val="40346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rgbClr val="000000"/>
                </a:solidFill>
                <a:latin typeface="Arial"/>
                <a:ea typeface="Times New Roman"/>
                <a:cs typeface="Times New Roman"/>
              </a:rPr>
              <a:t>There was no significant association between the presence of gut organism and development of fistulas (odds ratio = 0.48; 95% confidence interval = 0.17-1.37) or recurrence of </a:t>
            </a:r>
            <a:r>
              <a:rPr lang="en-US" b="1" dirty="0" err="1" smtClean="0">
                <a:solidFill>
                  <a:srgbClr val="000000"/>
                </a:solidFill>
                <a:latin typeface="Arial"/>
                <a:ea typeface="Times New Roman"/>
                <a:cs typeface="Times New Roman"/>
              </a:rPr>
              <a:t>perianal</a:t>
            </a:r>
            <a:r>
              <a:rPr lang="en-US" b="1" dirty="0" smtClean="0">
                <a:solidFill>
                  <a:srgbClr val="000000"/>
                </a:solidFill>
                <a:latin typeface="Arial"/>
                <a:ea typeface="Times New Roman"/>
                <a:cs typeface="Times New Roman"/>
              </a:rPr>
              <a:t> abscess (odds ratio = 1.66; 95% confidence interval = 0.46-6.01</a:t>
            </a:r>
            <a:r>
              <a:rPr lang="en-US" dirty="0" smtClean="0">
                <a:solidFill>
                  <a:srgbClr val="000000"/>
                </a:solidFill>
                <a:latin typeface="Arial"/>
                <a:ea typeface="Times New Roman"/>
                <a:cs typeface="Times New Roman"/>
              </a:rPr>
              <a:t>).</a:t>
            </a:r>
            <a:endParaRPr lang="en-US" dirty="0" smtClean="0">
              <a:latin typeface="Times New Roman"/>
              <a:ea typeface="Cambria"/>
              <a:cs typeface="Times New Roman"/>
            </a:endParaRPr>
          </a:p>
          <a:p>
            <a:endParaRPr lang="en-US" dirty="0"/>
          </a:p>
        </p:txBody>
      </p:sp>
      <p:sp>
        <p:nvSpPr>
          <p:cNvPr id="4" name="Slide Number Placeholder 3"/>
          <p:cNvSpPr>
            <a:spLocks noGrp="1"/>
          </p:cNvSpPr>
          <p:nvPr>
            <p:ph type="sldNum" sz="quarter" idx="10"/>
          </p:nvPr>
        </p:nvSpPr>
        <p:spPr/>
        <p:txBody>
          <a:bodyPr/>
          <a:lstStyle/>
          <a:p>
            <a:fld id="{E64D262E-555B-4741-BD9F-533960B2801F}" type="slidenum">
              <a:rPr lang="en-US" smtClean="0"/>
              <a:pPr/>
              <a:t>20</a:t>
            </a:fld>
            <a:endParaRPr lang="en-US"/>
          </a:p>
        </p:txBody>
      </p:sp>
    </p:spTree>
    <p:extLst>
      <p:ext uri="{BB962C8B-B14F-4D97-AF65-F5344CB8AC3E}">
        <p14:creationId xmlns:p14="http://schemas.microsoft.com/office/powerpoint/2010/main" xmlns="" val="1004306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study is from my hometown</a:t>
            </a:r>
            <a:r>
              <a:rPr lang="en-US" baseline="0" dirty="0" smtClean="0"/>
              <a:t> including my department</a:t>
            </a:r>
            <a:endParaRPr lang="en-US" dirty="0"/>
          </a:p>
        </p:txBody>
      </p:sp>
      <p:sp>
        <p:nvSpPr>
          <p:cNvPr id="4" name="Slide Number Placeholder 3"/>
          <p:cNvSpPr>
            <a:spLocks noGrp="1"/>
          </p:cNvSpPr>
          <p:nvPr>
            <p:ph type="sldNum" sz="quarter" idx="10"/>
          </p:nvPr>
        </p:nvSpPr>
        <p:spPr/>
        <p:txBody>
          <a:bodyPr/>
          <a:lstStyle/>
          <a:p>
            <a:fld id="{E64D262E-555B-4741-BD9F-533960B2801F}" type="slidenum">
              <a:rPr lang="en-US" smtClean="0"/>
              <a:pPr/>
              <a:t>21</a:t>
            </a:fld>
            <a:endParaRPr lang="en-US"/>
          </a:p>
        </p:txBody>
      </p:sp>
    </p:spTree>
    <p:extLst>
      <p:ext uri="{BB962C8B-B14F-4D97-AF65-F5344CB8AC3E}">
        <p14:creationId xmlns:p14="http://schemas.microsoft.com/office/powerpoint/2010/main" xmlns="" val="1290361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ts val="1845"/>
              </a:lnSpc>
              <a:spcAft>
                <a:spcPts val="600"/>
              </a:spcAft>
            </a:pPr>
            <a:r>
              <a:rPr lang="en-US" sz="1200" dirty="0" smtClean="0"/>
              <a:t>total of 183 pts randomized to  (placebo 92and antibiotics 91) groups.</a:t>
            </a:r>
            <a:r>
              <a:rPr lang="en-US" sz="2500" dirty="0" smtClean="0">
                <a:solidFill>
                  <a:srgbClr val="000000"/>
                </a:solidFill>
                <a:ea typeface="Times New Roman"/>
                <a:cs typeface="Times New Roman"/>
              </a:rPr>
              <a:t> Risk of fistula formation was increased the</a:t>
            </a:r>
            <a:r>
              <a:rPr lang="en-US" sz="2500" baseline="0" dirty="0" smtClean="0">
                <a:solidFill>
                  <a:srgbClr val="000000"/>
                </a:solidFill>
                <a:ea typeface="Times New Roman"/>
                <a:cs typeface="Times New Roman"/>
              </a:rPr>
              <a:t> highest in </a:t>
            </a:r>
            <a:r>
              <a:rPr lang="en-US" sz="2100" dirty="0" smtClean="0">
                <a:solidFill>
                  <a:srgbClr val="000000"/>
                </a:solidFill>
                <a:ea typeface="Times New Roman"/>
                <a:cs typeface="Times New Roman"/>
              </a:rPr>
              <a:t> </a:t>
            </a:r>
            <a:r>
              <a:rPr lang="en-US" sz="2100" dirty="0" err="1" smtClean="0">
                <a:solidFill>
                  <a:srgbClr val="000000"/>
                </a:solidFill>
                <a:ea typeface="Times New Roman"/>
                <a:cs typeface="Times New Roman"/>
              </a:rPr>
              <a:t>ischiorectal</a:t>
            </a:r>
            <a:r>
              <a:rPr lang="en-US" sz="2100" dirty="0" smtClean="0">
                <a:solidFill>
                  <a:srgbClr val="000000"/>
                </a:solidFill>
                <a:ea typeface="Times New Roman"/>
                <a:cs typeface="Times New Roman"/>
              </a:rPr>
              <a:t> abscess (odds ratio, 7.82) and </a:t>
            </a:r>
            <a:r>
              <a:rPr lang="en-US" sz="2100" dirty="0" err="1" smtClean="0">
                <a:solidFill>
                  <a:srgbClr val="000000"/>
                </a:solidFill>
                <a:ea typeface="Times New Roman"/>
                <a:cs typeface="Times New Roman"/>
              </a:rPr>
              <a:t>intersphincteric</a:t>
            </a:r>
            <a:r>
              <a:rPr lang="en-US" sz="2100" dirty="0" smtClean="0">
                <a:solidFill>
                  <a:srgbClr val="000000"/>
                </a:solidFill>
                <a:ea typeface="Times New Roman"/>
                <a:cs typeface="Times New Roman"/>
              </a:rPr>
              <a:t> abscess (odds ratio, 3.35) groups</a:t>
            </a:r>
            <a:r>
              <a:rPr lang="en-US" sz="2100" dirty="0" smtClean="0">
                <a:solidFill>
                  <a:schemeClr val="tx1"/>
                </a:solidFill>
                <a:ea typeface="Cambria"/>
                <a:cs typeface="Times New Roman"/>
              </a:rPr>
              <a:t>.</a:t>
            </a:r>
            <a:r>
              <a:rPr lang="en-US" sz="2500" dirty="0" smtClean="0">
                <a:ea typeface="Cambria"/>
                <a:cs typeface="Times New Roman"/>
              </a:rPr>
              <a:t> </a:t>
            </a:r>
            <a:r>
              <a:rPr lang="en-US" sz="2500" dirty="0" smtClean="0">
                <a:solidFill>
                  <a:srgbClr val="000000"/>
                </a:solidFill>
                <a:ea typeface="Times New Roman"/>
                <a:cs typeface="Times New Roman"/>
              </a:rPr>
              <a:t>Antibiotic treatment following the drainage of an </a:t>
            </a:r>
            <a:r>
              <a:rPr lang="en-US" sz="2500" dirty="0" err="1" smtClean="0">
                <a:solidFill>
                  <a:srgbClr val="000000"/>
                </a:solidFill>
                <a:ea typeface="Times New Roman"/>
                <a:cs typeface="Times New Roman"/>
              </a:rPr>
              <a:t>anorectal</a:t>
            </a:r>
            <a:r>
              <a:rPr lang="en-US" sz="2500" dirty="0" smtClean="0">
                <a:solidFill>
                  <a:srgbClr val="000000"/>
                </a:solidFill>
                <a:ea typeface="Times New Roman"/>
                <a:cs typeface="Times New Roman"/>
              </a:rPr>
              <a:t> abscess has no protective effect regarding risk of fistula formation.</a:t>
            </a:r>
            <a:endParaRPr lang="en-US" dirty="0"/>
          </a:p>
        </p:txBody>
      </p:sp>
      <p:sp>
        <p:nvSpPr>
          <p:cNvPr id="4" name="Slide Number Placeholder 3"/>
          <p:cNvSpPr>
            <a:spLocks noGrp="1"/>
          </p:cNvSpPr>
          <p:nvPr>
            <p:ph type="sldNum" sz="quarter" idx="10"/>
          </p:nvPr>
        </p:nvSpPr>
        <p:spPr/>
        <p:txBody>
          <a:bodyPr/>
          <a:lstStyle/>
          <a:p>
            <a:fld id="{E64D262E-555B-4741-BD9F-533960B2801F}" type="slidenum">
              <a:rPr lang="en-US" smtClean="0"/>
              <a:pPr/>
              <a:t>22</a:t>
            </a:fld>
            <a:endParaRPr lang="en-US"/>
          </a:p>
        </p:txBody>
      </p:sp>
    </p:spTree>
    <p:extLst>
      <p:ext uri="{BB962C8B-B14F-4D97-AF65-F5344CB8AC3E}">
        <p14:creationId xmlns:p14="http://schemas.microsoft.com/office/powerpoint/2010/main" xmlns="" val="1280608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Should we do a </a:t>
            </a:r>
            <a:r>
              <a:rPr lang="en-US" dirty="0" err="1" smtClean="0"/>
              <a:t>fistulotomy</a:t>
            </a:r>
            <a:r>
              <a:rPr lang="en-US" dirty="0" smtClean="0"/>
              <a:t> during the abscess drainage.</a:t>
            </a:r>
            <a:r>
              <a:rPr lang="en-US" baseline="0" dirty="0" smtClean="0"/>
              <a:t> We have to be very careful if the pt was consented for a </a:t>
            </a:r>
            <a:r>
              <a:rPr lang="en-US" baseline="0" dirty="0" err="1" smtClean="0"/>
              <a:t>fistulotomy</a:t>
            </a:r>
            <a:r>
              <a:rPr lang="en-US" baseline="0" dirty="0" smtClean="0"/>
              <a:t> before we touch the fistula. </a:t>
            </a:r>
            <a:r>
              <a:rPr lang="en-US" b="1" dirty="0" smtClean="0"/>
              <a:t>The published evidence shows fistula surgery combined with abscess drainage significantly reduces recurrence or persistence of abscess/fistula, as</a:t>
            </a:r>
            <a:r>
              <a:rPr lang="en-US" b="1" baseline="0" dirty="0" smtClean="0"/>
              <a:t> well as </a:t>
            </a:r>
            <a:r>
              <a:rPr lang="en-US" b="1" dirty="0" smtClean="0"/>
              <a:t> the need for repeat surgery. The</a:t>
            </a:r>
            <a:r>
              <a:rPr lang="en-US" b="1" baseline="0" dirty="0" smtClean="0"/>
              <a:t> most important point in this study, </a:t>
            </a:r>
            <a:r>
              <a:rPr lang="en-US" b="1" dirty="0" smtClean="0"/>
              <a:t>There was no statistically significant evidence of incontinence following fistula surgery </a:t>
            </a:r>
            <a:r>
              <a:rPr lang="en-US" b="1" dirty="0" err="1" smtClean="0"/>
              <a:t>concomittant</a:t>
            </a:r>
            <a:r>
              <a:rPr lang="en-US" b="1" dirty="0" smtClean="0"/>
              <a:t> with the  abscess drainage. </a:t>
            </a:r>
            <a:r>
              <a:rPr lang="en-US" dirty="0" smtClean="0"/>
              <a:t>This intervention may be recommended in carefully selected patients.</a:t>
            </a:r>
          </a:p>
          <a:p>
            <a:endParaRPr lang="en-US" dirty="0"/>
          </a:p>
        </p:txBody>
      </p:sp>
      <p:sp>
        <p:nvSpPr>
          <p:cNvPr id="4" name="Slide Number Placeholder 3"/>
          <p:cNvSpPr>
            <a:spLocks noGrp="1"/>
          </p:cNvSpPr>
          <p:nvPr>
            <p:ph type="sldNum" sz="quarter" idx="10"/>
          </p:nvPr>
        </p:nvSpPr>
        <p:spPr/>
        <p:txBody>
          <a:bodyPr/>
          <a:lstStyle/>
          <a:p>
            <a:fld id="{E64D262E-555B-4741-BD9F-533960B2801F}" type="slidenum">
              <a:rPr lang="en-US" smtClean="0"/>
              <a:pPr/>
              <a:t>24</a:t>
            </a:fld>
            <a:endParaRPr lang="en-US"/>
          </a:p>
        </p:txBody>
      </p:sp>
    </p:spTree>
    <p:extLst>
      <p:ext uri="{BB962C8B-B14F-4D97-AF65-F5344CB8AC3E}">
        <p14:creationId xmlns:p14="http://schemas.microsoft.com/office/powerpoint/2010/main" xmlns="" val="2049736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total of 18,877 patients were admitted from the Swedish National Patient Register and included all patients treated for </a:t>
            </a:r>
            <a:r>
              <a:rPr lang="en-US" dirty="0" err="1" smtClean="0"/>
              <a:t>perianal</a:t>
            </a:r>
            <a:r>
              <a:rPr lang="en-US" dirty="0" smtClean="0"/>
              <a:t> abscess in Sweden 1997-2009. M:F ratio was 2.4:1 but this was not statistically significant.</a:t>
            </a:r>
            <a:r>
              <a:rPr lang="en-US" baseline="0" dirty="0" smtClean="0"/>
              <a:t> </a:t>
            </a:r>
            <a:r>
              <a:rPr lang="en-US" dirty="0" err="1" smtClean="0"/>
              <a:t>Crohn's</a:t>
            </a:r>
            <a:r>
              <a:rPr lang="en-US" dirty="0" smtClean="0"/>
              <a:t> disease, diabetes, and </a:t>
            </a:r>
            <a:r>
              <a:rPr lang="en-US" dirty="0" err="1" smtClean="0"/>
              <a:t>obesitywere</a:t>
            </a:r>
            <a:r>
              <a:rPr lang="en-US" dirty="0" smtClean="0"/>
              <a:t> the most significant</a:t>
            </a:r>
            <a:r>
              <a:rPr lang="en-US" baseline="0" dirty="0" smtClean="0"/>
              <a:t> risk factor. </a:t>
            </a:r>
            <a:r>
              <a:rPr lang="en-US" dirty="0" smtClean="0"/>
              <a:t> </a:t>
            </a:r>
            <a:endParaRPr lang="en-US" dirty="0"/>
          </a:p>
        </p:txBody>
      </p:sp>
      <p:sp>
        <p:nvSpPr>
          <p:cNvPr id="4" name="Slide Number Placeholder 3"/>
          <p:cNvSpPr>
            <a:spLocks noGrp="1"/>
          </p:cNvSpPr>
          <p:nvPr>
            <p:ph type="sldNum" sz="quarter" idx="10"/>
          </p:nvPr>
        </p:nvSpPr>
        <p:spPr/>
        <p:txBody>
          <a:bodyPr/>
          <a:lstStyle/>
          <a:p>
            <a:fld id="{E64D262E-555B-4741-BD9F-533960B2801F}" type="slidenum">
              <a:rPr lang="en-US" smtClean="0"/>
              <a:pPr/>
              <a:t>4</a:t>
            </a:fld>
            <a:endParaRPr lang="en-US"/>
          </a:p>
        </p:txBody>
      </p:sp>
    </p:spTree>
    <p:extLst>
      <p:ext uri="{BB962C8B-B14F-4D97-AF65-F5344CB8AC3E}">
        <p14:creationId xmlns:p14="http://schemas.microsoft.com/office/powerpoint/2010/main" xmlns="" val="1822445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Males are subject to develop</a:t>
            </a:r>
            <a:r>
              <a:rPr lang="en-US" baseline="0" dirty="0" smtClean="0"/>
              <a:t> more </a:t>
            </a:r>
            <a:r>
              <a:rPr lang="en-US" baseline="0" dirty="0" err="1" smtClean="0"/>
              <a:t>perianal</a:t>
            </a:r>
            <a:r>
              <a:rPr lang="en-US" baseline="0" dirty="0" smtClean="0"/>
              <a:t> abscesses and in some series this ratio is 2 to 1. Also in some series </a:t>
            </a:r>
            <a:r>
              <a:rPr lang="en-US" baseline="0" dirty="0" err="1" smtClean="0"/>
              <a:t>perianal</a:t>
            </a:r>
            <a:r>
              <a:rPr lang="en-US" baseline="0" dirty="0" smtClean="0"/>
              <a:t> abscess disease had a tendency to </a:t>
            </a:r>
            <a:r>
              <a:rPr lang="en-US" baseline="0" dirty="0" err="1" smtClean="0"/>
              <a:t>occcur</a:t>
            </a:r>
            <a:r>
              <a:rPr lang="en-US" baseline="0" dirty="0" smtClean="0"/>
              <a:t> more frequently In the spring and summer seasons compared to autumn and winter. This is an adult disease and very  rare in </a:t>
            </a:r>
            <a:r>
              <a:rPr lang="en-US" baseline="0" dirty="0" err="1" smtClean="0"/>
              <a:t>thechildren</a:t>
            </a:r>
            <a:r>
              <a:rPr lang="en-US" baseline="0" dirty="0" smtClean="0"/>
              <a:t> and elderly.</a:t>
            </a:r>
            <a:endParaRPr lang="en-US" dirty="0"/>
          </a:p>
        </p:txBody>
      </p:sp>
      <p:sp>
        <p:nvSpPr>
          <p:cNvPr id="4" name="Slide Number Placeholder 3"/>
          <p:cNvSpPr>
            <a:spLocks noGrp="1"/>
          </p:cNvSpPr>
          <p:nvPr>
            <p:ph type="sldNum" sz="quarter" idx="10"/>
          </p:nvPr>
        </p:nvSpPr>
        <p:spPr/>
        <p:txBody>
          <a:bodyPr/>
          <a:lstStyle/>
          <a:p>
            <a:fld id="{E64D262E-555B-4741-BD9F-533960B2801F}" type="slidenum">
              <a:rPr lang="en-US" smtClean="0"/>
              <a:pPr/>
              <a:t>5</a:t>
            </a:fld>
            <a:endParaRPr lang="en-US"/>
          </a:p>
        </p:txBody>
      </p:sp>
    </p:spTree>
    <p:extLst>
      <p:ext uri="{BB962C8B-B14F-4D97-AF65-F5344CB8AC3E}">
        <p14:creationId xmlns:p14="http://schemas.microsoft.com/office/powerpoint/2010/main" xmlns="" val="1920920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most frequent anatomic location of the abscess are the </a:t>
            </a:r>
            <a:r>
              <a:rPr lang="en-US" dirty="0" err="1" smtClean="0"/>
              <a:t>subcutanouus</a:t>
            </a:r>
            <a:r>
              <a:rPr lang="en-US" dirty="0" smtClean="0"/>
              <a:t> </a:t>
            </a:r>
            <a:r>
              <a:rPr lang="en-US" dirty="0" err="1" smtClean="0"/>
              <a:t>perianal</a:t>
            </a:r>
            <a:r>
              <a:rPr lang="en-US" dirty="0" smtClean="0"/>
              <a:t> </a:t>
            </a:r>
            <a:r>
              <a:rPr lang="en-US" dirty="0" err="1" smtClean="0"/>
              <a:t>area.Ischiorectal</a:t>
            </a:r>
            <a:r>
              <a:rPr lang="en-US" dirty="0" smtClean="0"/>
              <a:t> and </a:t>
            </a:r>
            <a:r>
              <a:rPr lang="en-US" dirty="0" err="1" smtClean="0"/>
              <a:t>intersphicteric</a:t>
            </a:r>
            <a:r>
              <a:rPr lang="en-US" baseline="0" dirty="0" smtClean="0"/>
              <a:t> abscesses</a:t>
            </a:r>
          </a:p>
          <a:p>
            <a:r>
              <a:rPr lang="en-US" baseline="0" dirty="0" smtClean="0"/>
              <a:t>Are the other two most frequent anatomic location</a:t>
            </a:r>
            <a:endParaRPr lang="en-US" dirty="0"/>
          </a:p>
        </p:txBody>
      </p:sp>
      <p:sp>
        <p:nvSpPr>
          <p:cNvPr id="4" name="Slide Number Placeholder 3"/>
          <p:cNvSpPr>
            <a:spLocks noGrp="1"/>
          </p:cNvSpPr>
          <p:nvPr>
            <p:ph type="sldNum" sz="quarter" idx="10"/>
          </p:nvPr>
        </p:nvSpPr>
        <p:spPr/>
        <p:txBody>
          <a:bodyPr/>
          <a:lstStyle/>
          <a:p>
            <a:fld id="{E64D262E-555B-4741-BD9F-533960B2801F}" type="slidenum">
              <a:rPr lang="en-US" smtClean="0"/>
              <a:pPr/>
              <a:t>8</a:t>
            </a:fld>
            <a:endParaRPr lang="en-US"/>
          </a:p>
        </p:txBody>
      </p:sp>
    </p:spTree>
    <p:extLst>
      <p:ext uri="{BB962C8B-B14F-4D97-AF65-F5344CB8AC3E}">
        <p14:creationId xmlns:p14="http://schemas.microsoft.com/office/powerpoint/2010/main" xmlns="" val="1025542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Among 1023 patients with abscess, </a:t>
            </a:r>
            <a:r>
              <a:rPr lang="en-US" dirty="0" err="1" smtClean="0"/>
              <a:t>perianal</a:t>
            </a:r>
            <a:r>
              <a:rPr lang="en-US" dirty="0" smtClean="0"/>
              <a:t> type</a:t>
            </a:r>
            <a:r>
              <a:rPr lang="en-US" baseline="0" dirty="0" smtClean="0"/>
              <a:t> is the most frequent (151 out of 437). On the other hand developing a fistula in after </a:t>
            </a:r>
            <a:r>
              <a:rPr lang="en-US" baseline="0" dirty="0" err="1" smtClean="0"/>
              <a:t>perianal</a:t>
            </a:r>
            <a:r>
              <a:rPr lang="en-US" baseline="0" dirty="0" smtClean="0"/>
              <a:t> abscess was</a:t>
            </a:r>
          </a:p>
          <a:p>
            <a:r>
              <a:rPr lang="en-US" baseline="0" dirty="0" smtClean="0"/>
              <a:t>The most frequent in </a:t>
            </a:r>
            <a:r>
              <a:rPr lang="en-US" baseline="0" dirty="0" err="1" smtClean="0"/>
              <a:t>intersphincteric</a:t>
            </a:r>
            <a:r>
              <a:rPr lang="en-US" baseline="0" dirty="0" smtClean="0"/>
              <a:t> type (104 out of 219 patients which is 47.4 %) Overall some less than half of the </a:t>
            </a:r>
            <a:r>
              <a:rPr lang="en-US" baseline="0" dirty="0" err="1" smtClean="0"/>
              <a:t>absceesses</a:t>
            </a:r>
            <a:r>
              <a:rPr lang="en-US" baseline="0" dirty="0" smtClean="0"/>
              <a:t> end up as </a:t>
            </a:r>
            <a:r>
              <a:rPr lang="en-US" baseline="0" dirty="0" err="1" smtClean="0"/>
              <a:t>perianal</a:t>
            </a:r>
            <a:r>
              <a:rPr lang="en-US" baseline="0" dirty="0" smtClean="0"/>
              <a:t> fistula</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64D262E-555B-4741-BD9F-533960B2801F}" type="slidenum">
              <a:rPr lang="en-US" smtClean="0"/>
              <a:pPr/>
              <a:t>9</a:t>
            </a:fld>
            <a:endParaRPr lang="en-US"/>
          </a:p>
        </p:txBody>
      </p:sp>
    </p:spTree>
    <p:extLst>
      <p:ext uri="{BB962C8B-B14F-4D97-AF65-F5344CB8AC3E}">
        <p14:creationId xmlns:p14="http://schemas.microsoft.com/office/powerpoint/2010/main" xmlns="" val="1824025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typical </a:t>
            </a:r>
            <a:r>
              <a:rPr lang="en-US" dirty="0" err="1" smtClean="0"/>
              <a:t>perianal</a:t>
            </a:r>
            <a:r>
              <a:rPr lang="en-US" dirty="0" smtClean="0"/>
              <a:t> </a:t>
            </a:r>
            <a:r>
              <a:rPr lang="en-US" dirty="0" err="1" smtClean="0"/>
              <a:t>Crohns</a:t>
            </a:r>
            <a:r>
              <a:rPr lang="en-US" baseline="0" dirty="0" smtClean="0"/>
              <a:t> case with a series of abscesses and several fistulas</a:t>
            </a:r>
            <a:endParaRPr lang="en-US" dirty="0"/>
          </a:p>
        </p:txBody>
      </p:sp>
      <p:sp>
        <p:nvSpPr>
          <p:cNvPr id="4" name="Slide Number Placeholder 3"/>
          <p:cNvSpPr>
            <a:spLocks noGrp="1"/>
          </p:cNvSpPr>
          <p:nvPr>
            <p:ph type="sldNum" sz="quarter" idx="10"/>
          </p:nvPr>
        </p:nvSpPr>
        <p:spPr/>
        <p:txBody>
          <a:bodyPr/>
          <a:lstStyle/>
          <a:p>
            <a:fld id="{E64D262E-555B-4741-BD9F-533960B2801F}" type="slidenum">
              <a:rPr lang="en-US" smtClean="0"/>
              <a:pPr/>
              <a:t>10</a:t>
            </a:fld>
            <a:endParaRPr lang="en-US"/>
          </a:p>
        </p:txBody>
      </p:sp>
    </p:spTree>
    <p:extLst>
      <p:ext uri="{BB962C8B-B14F-4D97-AF65-F5344CB8AC3E}">
        <p14:creationId xmlns:p14="http://schemas.microsoft.com/office/powerpoint/2010/main" xmlns="" val="1532774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another </a:t>
            </a:r>
            <a:r>
              <a:rPr lang="en-US" dirty="0" err="1" smtClean="0"/>
              <a:t>Crohns</a:t>
            </a:r>
            <a:r>
              <a:rPr lang="en-US" baseline="0" dirty="0" smtClean="0"/>
              <a:t> case, An IPAA was made with a misdiagnosis of CUC but turned out to be a </a:t>
            </a:r>
            <a:r>
              <a:rPr lang="en-US" baseline="0" dirty="0" err="1" smtClean="0"/>
              <a:t>Crohns</a:t>
            </a:r>
            <a:r>
              <a:rPr lang="en-US" baseline="0" dirty="0" smtClean="0"/>
              <a:t> after the stoma closure ,  when he</a:t>
            </a:r>
            <a:r>
              <a:rPr lang="en-US" dirty="0" smtClean="0"/>
              <a:t> presented </a:t>
            </a:r>
            <a:r>
              <a:rPr lang="en-US" baseline="0" dirty="0" smtClean="0"/>
              <a:t>several </a:t>
            </a:r>
            <a:r>
              <a:rPr lang="en-US" baseline="0" dirty="0" err="1" smtClean="0"/>
              <a:t>perianal</a:t>
            </a:r>
            <a:r>
              <a:rPr lang="en-US" baseline="0" dirty="0" smtClean="0"/>
              <a:t> </a:t>
            </a:r>
            <a:r>
              <a:rPr lang="en-US" baseline="0" dirty="0" err="1" smtClean="0"/>
              <a:t>abscesess</a:t>
            </a:r>
            <a:r>
              <a:rPr lang="en-US" baseline="0" dirty="0" smtClean="0"/>
              <a:t> and fistulas which was controlled only after re-opening the diverting stoma</a:t>
            </a:r>
            <a:endParaRPr lang="en-US" dirty="0"/>
          </a:p>
        </p:txBody>
      </p:sp>
      <p:sp>
        <p:nvSpPr>
          <p:cNvPr id="4" name="Slide Number Placeholder 3"/>
          <p:cNvSpPr>
            <a:spLocks noGrp="1"/>
          </p:cNvSpPr>
          <p:nvPr>
            <p:ph type="sldNum" sz="quarter" idx="10"/>
          </p:nvPr>
        </p:nvSpPr>
        <p:spPr/>
        <p:txBody>
          <a:bodyPr/>
          <a:lstStyle/>
          <a:p>
            <a:fld id="{E64D262E-555B-4741-BD9F-533960B2801F}" type="slidenum">
              <a:rPr lang="en-US" smtClean="0"/>
              <a:pPr/>
              <a:t>11</a:t>
            </a:fld>
            <a:endParaRPr lang="en-US"/>
          </a:p>
        </p:txBody>
      </p:sp>
    </p:spTree>
    <p:extLst>
      <p:ext uri="{BB962C8B-B14F-4D97-AF65-F5344CB8AC3E}">
        <p14:creationId xmlns:p14="http://schemas.microsoft.com/office/powerpoint/2010/main" xmlns="" val="1508535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patient developed a</a:t>
            </a:r>
            <a:r>
              <a:rPr lang="en-US" baseline="0" dirty="0" smtClean="0"/>
              <a:t> </a:t>
            </a:r>
            <a:r>
              <a:rPr lang="en-US" baseline="0" dirty="0" err="1" smtClean="0"/>
              <a:t>perineal</a:t>
            </a:r>
            <a:r>
              <a:rPr lang="en-US" baseline="0" dirty="0" smtClean="0"/>
              <a:t> abscess after a </a:t>
            </a:r>
            <a:r>
              <a:rPr lang="en-US" baseline="0" dirty="0" err="1" smtClean="0"/>
              <a:t>Martius</a:t>
            </a:r>
            <a:r>
              <a:rPr lang="en-US" baseline="0" dirty="0" smtClean="0"/>
              <a:t> flap procedure for RV </a:t>
            </a:r>
            <a:r>
              <a:rPr lang="en-US" baseline="0" dirty="0" err="1" smtClean="0"/>
              <a:t>fistua</a:t>
            </a:r>
            <a:endParaRPr lang="en-US" dirty="0"/>
          </a:p>
        </p:txBody>
      </p:sp>
      <p:sp>
        <p:nvSpPr>
          <p:cNvPr id="4" name="Slide Number Placeholder 3"/>
          <p:cNvSpPr>
            <a:spLocks noGrp="1"/>
          </p:cNvSpPr>
          <p:nvPr>
            <p:ph type="sldNum" sz="quarter" idx="10"/>
          </p:nvPr>
        </p:nvSpPr>
        <p:spPr/>
        <p:txBody>
          <a:bodyPr/>
          <a:lstStyle/>
          <a:p>
            <a:fld id="{E64D262E-555B-4741-BD9F-533960B2801F}" type="slidenum">
              <a:rPr lang="en-US" smtClean="0"/>
              <a:pPr/>
              <a:t>12</a:t>
            </a:fld>
            <a:endParaRPr lang="en-US"/>
          </a:p>
        </p:txBody>
      </p:sp>
    </p:spTree>
    <p:extLst>
      <p:ext uri="{BB962C8B-B14F-4D97-AF65-F5344CB8AC3E}">
        <p14:creationId xmlns:p14="http://schemas.microsoft.com/office/powerpoint/2010/main" xmlns="" val="1229662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Anal canal malignancies may present</a:t>
            </a:r>
            <a:r>
              <a:rPr lang="en-US" baseline="0" dirty="0" smtClean="0"/>
              <a:t> as an abscess or at least as a chronic infected </a:t>
            </a:r>
            <a:r>
              <a:rPr lang="en-US" baseline="0" dirty="0" err="1" smtClean="0"/>
              <a:t>perianal</a:t>
            </a:r>
            <a:r>
              <a:rPr lang="en-US" baseline="0" dirty="0" smtClean="0"/>
              <a:t> wound</a:t>
            </a:r>
            <a:endParaRPr lang="en-US" dirty="0"/>
          </a:p>
        </p:txBody>
      </p:sp>
      <p:sp>
        <p:nvSpPr>
          <p:cNvPr id="4" name="Slide Number Placeholder 3"/>
          <p:cNvSpPr>
            <a:spLocks noGrp="1"/>
          </p:cNvSpPr>
          <p:nvPr>
            <p:ph type="sldNum" sz="quarter" idx="10"/>
          </p:nvPr>
        </p:nvSpPr>
        <p:spPr/>
        <p:txBody>
          <a:bodyPr/>
          <a:lstStyle/>
          <a:p>
            <a:fld id="{E64D262E-555B-4741-BD9F-533960B2801F}" type="slidenum">
              <a:rPr lang="en-US" smtClean="0"/>
              <a:pPr/>
              <a:t>13</a:t>
            </a:fld>
            <a:endParaRPr lang="en-US"/>
          </a:p>
        </p:txBody>
      </p:sp>
    </p:spTree>
    <p:extLst>
      <p:ext uri="{BB962C8B-B14F-4D97-AF65-F5344CB8AC3E}">
        <p14:creationId xmlns:p14="http://schemas.microsoft.com/office/powerpoint/2010/main" xmlns="" val="392366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D7030B-C3B8-BC44-B1B4-704EEBBE3987}" type="datetimeFigureOut">
              <a:rPr lang="en-US" smtClean="0"/>
              <a:pPr/>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B7DBB-18EE-6049-B028-6235FA4F6CB3}" type="slidenum">
              <a:rPr lang="en-US" smtClean="0"/>
              <a:pPr/>
              <a:t>‹#›</a:t>
            </a:fld>
            <a:endParaRPr lang="en-US"/>
          </a:p>
        </p:txBody>
      </p:sp>
    </p:spTree>
    <p:extLst>
      <p:ext uri="{BB962C8B-B14F-4D97-AF65-F5344CB8AC3E}">
        <p14:creationId xmlns:p14="http://schemas.microsoft.com/office/powerpoint/2010/main" xmlns="" val="499656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D7030B-C3B8-BC44-B1B4-704EEBBE3987}" type="datetimeFigureOut">
              <a:rPr lang="en-US" smtClean="0"/>
              <a:pPr/>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B7DBB-18EE-6049-B028-6235FA4F6CB3}" type="slidenum">
              <a:rPr lang="en-US" smtClean="0"/>
              <a:pPr/>
              <a:t>‹#›</a:t>
            </a:fld>
            <a:endParaRPr lang="en-US"/>
          </a:p>
        </p:txBody>
      </p:sp>
    </p:spTree>
    <p:extLst>
      <p:ext uri="{BB962C8B-B14F-4D97-AF65-F5344CB8AC3E}">
        <p14:creationId xmlns:p14="http://schemas.microsoft.com/office/powerpoint/2010/main" xmlns="" val="1163942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D7030B-C3B8-BC44-B1B4-704EEBBE3987}" type="datetimeFigureOut">
              <a:rPr lang="en-US" smtClean="0"/>
              <a:pPr/>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B7DBB-18EE-6049-B028-6235FA4F6CB3}" type="slidenum">
              <a:rPr lang="en-US" smtClean="0"/>
              <a:pPr/>
              <a:t>‹#›</a:t>
            </a:fld>
            <a:endParaRPr lang="en-US"/>
          </a:p>
        </p:txBody>
      </p:sp>
    </p:spTree>
    <p:extLst>
      <p:ext uri="{BB962C8B-B14F-4D97-AF65-F5344CB8AC3E}">
        <p14:creationId xmlns:p14="http://schemas.microsoft.com/office/powerpoint/2010/main" xmlns="" val="958754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D7030B-C3B8-BC44-B1B4-704EEBBE3987}" type="datetimeFigureOut">
              <a:rPr lang="en-US" smtClean="0"/>
              <a:pPr/>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B7DBB-18EE-6049-B028-6235FA4F6CB3}" type="slidenum">
              <a:rPr lang="en-US" smtClean="0"/>
              <a:pPr/>
              <a:t>‹#›</a:t>
            </a:fld>
            <a:endParaRPr lang="en-US"/>
          </a:p>
        </p:txBody>
      </p:sp>
    </p:spTree>
    <p:extLst>
      <p:ext uri="{BB962C8B-B14F-4D97-AF65-F5344CB8AC3E}">
        <p14:creationId xmlns:p14="http://schemas.microsoft.com/office/powerpoint/2010/main" xmlns="" val="1064323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D7030B-C3B8-BC44-B1B4-704EEBBE3987}" type="datetimeFigureOut">
              <a:rPr lang="en-US" smtClean="0"/>
              <a:pPr/>
              <a:t>5/9/2018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CB7DBB-18EE-6049-B028-6235FA4F6CB3}" type="slidenum">
              <a:rPr lang="en-US" smtClean="0"/>
              <a:pPr/>
              <a:t>‹#›</a:t>
            </a:fld>
            <a:endParaRPr lang="en-US"/>
          </a:p>
        </p:txBody>
      </p:sp>
    </p:spTree>
    <p:extLst>
      <p:ext uri="{BB962C8B-B14F-4D97-AF65-F5344CB8AC3E}">
        <p14:creationId xmlns:p14="http://schemas.microsoft.com/office/powerpoint/2010/main" xmlns="" val="1701197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D7030B-C3B8-BC44-B1B4-704EEBBE3987}" type="datetimeFigureOut">
              <a:rPr lang="en-US" smtClean="0"/>
              <a:pPr/>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CB7DBB-18EE-6049-B028-6235FA4F6CB3}" type="slidenum">
              <a:rPr lang="en-US" smtClean="0"/>
              <a:pPr/>
              <a:t>‹#›</a:t>
            </a:fld>
            <a:endParaRPr lang="en-US"/>
          </a:p>
        </p:txBody>
      </p:sp>
    </p:spTree>
    <p:extLst>
      <p:ext uri="{BB962C8B-B14F-4D97-AF65-F5344CB8AC3E}">
        <p14:creationId xmlns:p14="http://schemas.microsoft.com/office/powerpoint/2010/main" xmlns="" val="426265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D7030B-C3B8-BC44-B1B4-704EEBBE3987}" type="datetimeFigureOut">
              <a:rPr lang="en-US" smtClean="0"/>
              <a:pPr/>
              <a:t>5/9/2018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CB7DBB-18EE-6049-B028-6235FA4F6CB3}" type="slidenum">
              <a:rPr lang="en-US" smtClean="0"/>
              <a:pPr/>
              <a:t>‹#›</a:t>
            </a:fld>
            <a:endParaRPr lang="en-US"/>
          </a:p>
        </p:txBody>
      </p:sp>
    </p:spTree>
    <p:extLst>
      <p:ext uri="{BB962C8B-B14F-4D97-AF65-F5344CB8AC3E}">
        <p14:creationId xmlns:p14="http://schemas.microsoft.com/office/powerpoint/2010/main" xmlns="" val="246526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D7030B-C3B8-BC44-B1B4-704EEBBE3987}" type="datetimeFigureOut">
              <a:rPr lang="en-US" smtClean="0"/>
              <a:pPr/>
              <a:t>5/9/2018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CB7DBB-18EE-6049-B028-6235FA4F6CB3}" type="slidenum">
              <a:rPr lang="en-US" smtClean="0"/>
              <a:pPr/>
              <a:t>‹#›</a:t>
            </a:fld>
            <a:endParaRPr lang="en-US"/>
          </a:p>
        </p:txBody>
      </p:sp>
    </p:spTree>
    <p:extLst>
      <p:ext uri="{BB962C8B-B14F-4D97-AF65-F5344CB8AC3E}">
        <p14:creationId xmlns:p14="http://schemas.microsoft.com/office/powerpoint/2010/main" xmlns="" val="875283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D7030B-C3B8-BC44-B1B4-704EEBBE3987}" type="datetimeFigureOut">
              <a:rPr lang="en-US" smtClean="0"/>
              <a:pPr/>
              <a:t>5/9/2018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CB7DBB-18EE-6049-B028-6235FA4F6CB3}" type="slidenum">
              <a:rPr lang="en-US" smtClean="0"/>
              <a:pPr/>
              <a:t>‹#›</a:t>
            </a:fld>
            <a:endParaRPr lang="en-US"/>
          </a:p>
        </p:txBody>
      </p:sp>
    </p:spTree>
    <p:extLst>
      <p:ext uri="{BB962C8B-B14F-4D97-AF65-F5344CB8AC3E}">
        <p14:creationId xmlns:p14="http://schemas.microsoft.com/office/powerpoint/2010/main" xmlns="" val="624852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D7030B-C3B8-BC44-B1B4-704EEBBE3987}" type="datetimeFigureOut">
              <a:rPr lang="en-US" smtClean="0"/>
              <a:pPr/>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CB7DBB-18EE-6049-B028-6235FA4F6CB3}" type="slidenum">
              <a:rPr lang="en-US" smtClean="0"/>
              <a:pPr/>
              <a:t>‹#›</a:t>
            </a:fld>
            <a:endParaRPr lang="en-US"/>
          </a:p>
        </p:txBody>
      </p:sp>
    </p:spTree>
    <p:extLst>
      <p:ext uri="{BB962C8B-B14F-4D97-AF65-F5344CB8AC3E}">
        <p14:creationId xmlns:p14="http://schemas.microsoft.com/office/powerpoint/2010/main" xmlns="" val="708295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D7030B-C3B8-BC44-B1B4-704EEBBE3987}" type="datetimeFigureOut">
              <a:rPr lang="en-US" smtClean="0"/>
              <a:pPr/>
              <a:t>5/9/2018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CB7DBB-18EE-6049-B028-6235FA4F6CB3}" type="slidenum">
              <a:rPr lang="en-US" smtClean="0"/>
              <a:pPr/>
              <a:t>‹#›</a:t>
            </a:fld>
            <a:endParaRPr lang="en-US"/>
          </a:p>
        </p:txBody>
      </p:sp>
    </p:spTree>
    <p:extLst>
      <p:ext uri="{BB962C8B-B14F-4D97-AF65-F5344CB8AC3E}">
        <p14:creationId xmlns:p14="http://schemas.microsoft.com/office/powerpoint/2010/main" xmlns="" val="814495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D7030B-C3B8-BC44-B1B4-704EEBBE3987}" type="datetimeFigureOut">
              <a:rPr lang="en-US" smtClean="0"/>
              <a:pPr/>
              <a:t>5/9/2018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CB7DBB-18EE-6049-B028-6235FA4F6CB3}" type="slidenum">
              <a:rPr lang="en-US" smtClean="0"/>
              <a:pPr/>
              <a:t>‹#›</a:t>
            </a:fld>
            <a:endParaRPr lang="en-US"/>
          </a:p>
        </p:txBody>
      </p:sp>
    </p:spTree>
    <p:extLst>
      <p:ext uri="{BB962C8B-B14F-4D97-AF65-F5344CB8AC3E}">
        <p14:creationId xmlns:p14="http://schemas.microsoft.com/office/powerpoint/2010/main" xmlns="" val="1228952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oleObject" Target="../embeddings/oleObject1.bin"/><Relationship Id="rId7" Type="http://schemas.openxmlformats.org/officeDocument/2006/relationships/image" Target="file:///C:\WINDOWS\Desktop\8m_files\pph_step7_files\step7.jpg"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5.jpeg"/><Relationship Id="rId5" Type="http://schemas.openxmlformats.org/officeDocument/2006/relationships/image" Target="file:///C:\WINDOWS\Desktop\5m_files\pph_step4_files\step4.jpg" TargetMode="External"/><Relationship Id="rId4" Type="http://schemas.openxmlformats.org/officeDocument/2006/relationships/image" Target="../media/image34.jpeg"/><Relationship Id="rId9" Type="http://schemas.openxmlformats.org/officeDocument/2006/relationships/image" Target="file:///C:\WINDOWS\Desktop\9m_files\pph_step8_files\step8.jpg"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Prof </a:t>
            </a:r>
            <a:r>
              <a:rPr lang="en-US" dirty="0" err="1" smtClean="0"/>
              <a:t>Dr</a:t>
            </a:r>
            <a:r>
              <a:rPr lang="en-US" dirty="0" smtClean="0"/>
              <a:t> </a:t>
            </a:r>
            <a:r>
              <a:rPr lang="en-US" dirty="0" err="1" smtClean="0"/>
              <a:t>İ.Ethem</a:t>
            </a:r>
            <a:r>
              <a:rPr lang="en-US" dirty="0" smtClean="0"/>
              <a:t> </a:t>
            </a:r>
            <a:r>
              <a:rPr lang="en-US" dirty="0" err="1" smtClean="0"/>
              <a:t>Geçim</a:t>
            </a:r>
            <a:endParaRPr lang="en-US" dirty="0"/>
          </a:p>
        </p:txBody>
      </p:sp>
      <p:sp>
        <p:nvSpPr>
          <p:cNvPr id="3" name="Subtitle 2"/>
          <p:cNvSpPr>
            <a:spLocks noGrp="1"/>
          </p:cNvSpPr>
          <p:nvPr>
            <p:ph type="subTitle" idx="1"/>
          </p:nvPr>
        </p:nvSpPr>
        <p:spPr/>
        <p:txBody>
          <a:bodyPr/>
          <a:lstStyle/>
          <a:p>
            <a:r>
              <a:rPr lang="en-US" dirty="0" smtClean="0"/>
              <a:t>Anal </a:t>
            </a:r>
            <a:r>
              <a:rPr lang="en-US" dirty="0" err="1" smtClean="0"/>
              <a:t>Hastalıklar</a:t>
            </a:r>
            <a:r>
              <a:rPr lang="en-US" dirty="0" smtClean="0"/>
              <a:t> </a:t>
            </a:r>
            <a:r>
              <a:rPr lang="en-US" dirty="0" err="1" smtClean="0"/>
              <a:t>Ders</a:t>
            </a:r>
            <a:r>
              <a:rPr lang="en-US" dirty="0" smtClean="0"/>
              <a:t> </a:t>
            </a:r>
            <a:r>
              <a:rPr lang="en-US" dirty="0" err="1" smtClean="0"/>
              <a:t>Slideları</a:t>
            </a:r>
            <a:endParaRPr lang="en-US" dirty="0"/>
          </a:p>
        </p:txBody>
      </p:sp>
    </p:spTree>
    <p:extLst>
      <p:ext uri="{BB962C8B-B14F-4D97-AF65-F5344CB8AC3E}">
        <p14:creationId xmlns:p14="http://schemas.microsoft.com/office/powerpoint/2010/main" xmlns="" val="1737797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Crohn’s</a:t>
            </a:r>
            <a:endParaRPr lang="en-US" dirty="0"/>
          </a:p>
        </p:txBody>
      </p:sp>
      <p:pic>
        <p:nvPicPr>
          <p:cNvPr id="4" name="Content Placeholder 3" descr="IMG_2255.JPG"/>
          <p:cNvPicPr>
            <a:picLocks noGrp="1" noChangeAspect="1"/>
          </p:cNvPicPr>
          <p:nvPr>
            <p:ph idx="1"/>
          </p:nvPr>
        </p:nvPicPr>
        <p:blipFill>
          <a:blip r:embed="rId3"/>
          <a:srcRect l="-18187" r="-18187"/>
          <a:stretch>
            <a:fillRect/>
          </a:stretch>
        </p:blipFill>
        <p:spPr/>
      </p:pic>
    </p:spTree>
    <p:extLst>
      <p:ext uri="{BB962C8B-B14F-4D97-AF65-F5344CB8AC3E}">
        <p14:creationId xmlns:p14="http://schemas.microsoft.com/office/powerpoint/2010/main" xmlns="" val="106508056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a:xfrm>
            <a:off x="2781300" y="1028700"/>
            <a:ext cx="6629400" cy="4629150"/>
          </a:xfrm>
        </p:spPr>
        <p:txBody>
          <a:bodyPr>
            <a:normAutofit fontScale="92500" lnSpcReduction="10000"/>
          </a:bodyPr>
          <a:lstStyle/>
          <a:p>
            <a:pPr eaLnBrk="1" hangingPunct="1">
              <a:buFontTx/>
              <a:buNone/>
            </a:pPr>
            <a:r>
              <a:rPr lang="tr-TR" altLang="en-US" sz="1800" b="1" u="sng">
                <a:solidFill>
                  <a:srgbClr val="FF3300"/>
                </a:solidFill>
                <a:latin typeface="Arial" charset="0"/>
                <a:ea typeface="Times New Roman" charset="0"/>
                <a:cs typeface="Times New Roman" charset="0"/>
              </a:rPr>
              <a:t>Stapler Hemoroidektomi</a:t>
            </a:r>
            <a:endParaRPr lang="tr-TR" altLang="en-US" sz="1200" b="1" u="sng">
              <a:solidFill>
                <a:srgbClr val="FF3300"/>
              </a:solidFill>
            </a:endParaRPr>
          </a:p>
          <a:p>
            <a:pPr eaLnBrk="1" hangingPunct="1"/>
            <a:r>
              <a:rPr lang="tr-TR" altLang="en-US" sz="1800">
                <a:latin typeface="Arial" charset="0"/>
                <a:ea typeface="Times New Roman" charset="0"/>
                <a:cs typeface="Times New Roman" charset="0"/>
              </a:rPr>
              <a:t>anal kanal içerisinde kesi olu</a:t>
            </a:r>
            <a:r>
              <a:rPr lang="tr-TR" altLang="en-US" sz="1800">
                <a:latin typeface="Arial" charset="0"/>
              </a:rPr>
              <a:t>ş</a:t>
            </a:r>
            <a:r>
              <a:rPr lang="tr-TR" altLang="en-US" sz="1800">
                <a:latin typeface="Arial" charset="0"/>
                <a:ea typeface="Times New Roman" charset="0"/>
                <a:cs typeface="Times New Roman" charset="0"/>
              </a:rPr>
              <a:t>turmad</a:t>
            </a:r>
            <a:r>
              <a:rPr lang="tr-TR" altLang="en-US" sz="1800">
                <a:latin typeface="Arial" charset="0"/>
              </a:rPr>
              <a:t>ığı</a:t>
            </a:r>
            <a:r>
              <a:rPr lang="tr-TR" altLang="en-US" sz="1800">
                <a:latin typeface="Arial" charset="0"/>
                <a:ea typeface="Times New Roman" charset="0"/>
                <a:cs typeface="Times New Roman" charset="0"/>
              </a:rPr>
              <a:t> için daha az a</a:t>
            </a:r>
            <a:r>
              <a:rPr lang="tr-TR" altLang="en-US" sz="1800">
                <a:latin typeface="Arial" charset="0"/>
              </a:rPr>
              <a:t>ğ</a:t>
            </a:r>
            <a:r>
              <a:rPr lang="tr-TR" altLang="en-US" sz="1800">
                <a:latin typeface="Arial" charset="0"/>
                <a:ea typeface="Times New Roman" charset="0"/>
                <a:cs typeface="Times New Roman" charset="0"/>
              </a:rPr>
              <a:t>r</a:t>
            </a:r>
            <a:r>
              <a:rPr lang="tr-TR" altLang="en-US" sz="1800">
                <a:latin typeface="Arial" charset="0"/>
              </a:rPr>
              <a:t>ı</a:t>
            </a:r>
            <a:r>
              <a:rPr lang="tr-TR" altLang="en-US" sz="1800">
                <a:latin typeface="Arial" charset="0"/>
                <a:ea typeface="Times New Roman" charset="0"/>
                <a:cs typeface="Times New Roman" charset="0"/>
              </a:rPr>
              <a:t> olu</a:t>
            </a:r>
            <a:r>
              <a:rPr lang="tr-TR" altLang="en-US" sz="1800">
                <a:latin typeface="Arial" charset="0"/>
              </a:rPr>
              <a:t>ş</a:t>
            </a:r>
            <a:r>
              <a:rPr lang="tr-TR" altLang="en-US" sz="1800">
                <a:latin typeface="Arial" charset="0"/>
                <a:ea typeface="Times New Roman" charset="0"/>
                <a:cs typeface="Times New Roman" charset="0"/>
              </a:rPr>
              <a:t>turabilece</a:t>
            </a:r>
            <a:r>
              <a:rPr lang="tr-TR" altLang="en-US" sz="1800">
                <a:latin typeface="Arial" charset="0"/>
              </a:rPr>
              <a:t>ğ</a:t>
            </a:r>
            <a:r>
              <a:rPr lang="tr-TR" altLang="en-US" sz="1800">
                <a:latin typeface="Arial" charset="0"/>
                <a:ea typeface="Times New Roman" charset="0"/>
                <a:cs typeface="Times New Roman" charset="0"/>
              </a:rPr>
              <a:t>i öne sürülmü</a:t>
            </a:r>
            <a:r>
              <a:rPr lang="tr-TR" altLang="en-US" sz="1800">
                <a:latin typeface="Arial" charset="0"/>
              </a:rPr>
              <a:t>ş</a:t>
            </a:r>
            <a:r>
              <a:rPr lang="tr-TR" altLang="en-US" sz="1800">
                <a:latin typeface="Arial" charset="0"/>
                <a:ea typeface="Times New Roman" charset="0"/>
                <a:cs typeface="Times New Roman" charset="0"/>
              </a:rPr>
              <a:t>tür.</a:t>
            </a:r>
            <a:r>
              <a:rPr lang="tr-TR" altLang="en-US" sz="1200">
                <a:latin typeface="Arial" charset="0"/>
                <a:ea typeface="Times New Roman" charset="0"/>
                <a:cs typeface="Times New Roman" charset="0"/>
              </a:rPr>
              <a:t> </a:t>
            </a:r>
            <a:endParaRPr lang="tr-TR" altLang="en-US" sz="1200">
              <a:latin typeface="Arial" charset="0"/>
            </a:endParaRPr>
          </a:p>
          <a:p>
            <a:pPr eaLnBrk="1" hangingPunct="1"/>
            <a:endParaRPr lang="tr-TR" altLang="en-US" sz="1200">
              <a:latin typeface="Arial" charset="0"/>
            </a:endParaRPr>
          </a:p>
          <a:p>
            <a:pPr eaLnBrk="1" hangingPunct="1"/>
            <a:endParaRPr lang="tr-TR" altLang="en-US" sz="1200"/>
          </a:p>
          <a:p>
            <a:pPr eaLnBrk="1" hangingPunct="1"/>
            <a:endParaRPr lang="tr-TR" altLang="en-US" sz="1200"/>
          </a:p>
          <a:p>
            <a:pPr eaLnBrk="1" hangingPunct="1"/>
            <a:endParaRPr lang="tr-TR" altLang="en-US" sz="1200"/>
          </a:p>
          <a:p>
            <a:pPr eaLnBrk="1" hangingPunct="1"/>
            <a:endParaRPr lang="tr-TR" altLang="en-US" sz="1200"/>
          </a:p>
          <a:p>
            <a:pPr eaLnBrk="1" hangingPunct="1"/>
            <a:endParaRPr lang="tr-TR" altLang="en-US" sz="1200"/>
          </a:p>
          <a:p>
            <a:pPr eaLnBrk="1" hangingPunct="1"/>
            <a:endParaRPr lang="tr-TR" altLang="en-US" sz="1200"/>
          </a:p>
          <a:p>
            <a:pPr eaLnBrk="1" hangingPunct="1"/>
            <a:endParaRPr lang="tr-TR" altLang="en-US" sz="1200"/>
          </a:p>
          <a:p>
            <a:pPr eaLnBrk="1" hangingPunct="1"/>
            <a:r>
              <a:rPr lang="tr-TR" altLang="en-US" sz="1800">
                <a:ea typeface="Times New Roman" charset="0"/>
                <a:cs typeface="Times New Roman" charset="0"/>
              </a:rPr>
              <a:t>Bazı çalışmalar stapler kullanımı sonrası son derece </a:t>
            </a:r>
            <a:r>
              <a:rPr lang="tr-TR" altLang="en-US" sz="1800" b="1">
                <a:ea typeface="Times New Roman" charset="0"/>
                <a:cs typeface="Times New Roman" charset="0"/>
              </a:rPr>
              <a:t>ciddi ağrıla</a:t>
            </a:r>
            <a:r>
              <a:rPr lang="tr-TR" altLang="en-US" sz="1800" b="1"/>
              <a:t>ra</a:t>
            </a:r>
            <a:r>
              <a:rPr lang="tr-TR" altLang="en-US" sz="1800"/>
              <a:t> </a:t>
            </a:r>
            <a:r>
              <a:rPr lang="tr-TR" altLang="en-US" sz="1800">
                <a:ea typeface="Times New Roman" charset="0"/>
                <a:cs typeface="Times New Roman" charset="0"/>
              </a:rPr>
              <a:t>ve </a:t>
            </a:r>
            <a:r>
              <a:rPr lang="tr-TR" altLang="en-US" sz="1800" b="1">
                <a:ea typeface="Times New Roman" charset="0"/>
                <a:cs typeface="Times New Roman" charset="0"/>
              </a:rPr>
              <a:t>idrar problemlerine</a:t>
            </a:r>
            <a:r>
              <a:rPr lang="tr-TR" altLang="en-US" sz="1800">
                <a:ea typeface="Times New Roman" charset="0"/>
                <a:cs typeface="Times New Roman" charset="0"/>
              </a:rPr>
              <a:t> rastlanabildiğini bildirmiştir. Kas yapılarının da çıkartılan halka içerisinde yer alabilmesinin ağrıdan sorumlu olabileceği öne sürülmüştür.</a:t>
            </a:r>
            <a:endParaRPr lang="tr-TR" altLang="en-US" sz="1800"/>
          </a:p>
          <a:p>
            <a:pPr eaLnBrk="1" hangingPunct="1"/>
            <a:r>
              <a:rPr lang="tr-TR" altLang="en-US" sz="1800">
                <a:ea typeface="Times New Roman" charset="0"/>
                <a:cs typeface="Times New Roman" charset="0"/>
              </a:rPr>
              <a:t>basit nonsteroid analjeziklerin dahi yeterli olabileceğini savunan araştırmacılar da vardır</a:t>
            </a:r>
            <a:r>
              <a:rPr lang="en-US" altLang="en-US" sz="1800">
                <a:ea typeface="Times New Roman" charset="0"/>
                <a:cs typeface="Times New Roman" charset="0"/>
              </a:rPr>
              <a:t> </a:t>
            </a:r>
            <a:endParaRPr lang="tr-TR" altLang="en-US" sz="1800"/>
          </a:p>
          <a:p>
            <a:pPr eaLnBrk="1" hangingPunct="1"/>
            <a:endParaRPr lang="tr-TR" altLang="en-US" sz="1200"/>
          </a:p>
          <a:p>
            <a:pPr eaLnBrk="1" hangingPunct="1"/>
            <a:endParaRPr lang="tr-TR" altLang="en-US" sz="1200"/>
          </a:p>
          <a:p>
            <a:pPr eaLnBrk="1" hangingPunct="1"/>
            <a:endParaRPr lang="tr-TR" altLang="en-US" sz="1200"/>
          </a:p>
          <a:p>
            <a:pPr eaLnBrk="1" hangingPunct="1"/>
            <a:endParaRPr lang="tr-TR" altLang="en-US" sz="1200"/>
          </a:p>
          <a:p>
            <a:pPr eaLnBrk="1" hangingPunct="1"/>
            <a:endParaRPr lang="tr-TR" altLang="en-US" sz="1200"/>
          </a:p>
          <a:p>
            <a:pPr eaLnBrk="1" hangingPunct="1"/>
            <a:endParaRPr lang="tr-TR" altLang="en-US" sz="1200"/>
          </a:p>
          <a:p>
            <a:pPr eaLnBrk="1" hangingPunct="1"/>
            <a:endParaRPr lang="en-US" altLang="en-US" sz="1200"/>
          </a:p>
        </p:txBody>
      </p:sp>
      <p:sp>
        <p:nvSpPr>
          <p:cNvPr id="1028" name="Rectangle 5"/>
          <p:cNvSpPr>
            <a:spLocks noChangeArrowheads="1"/>
          </p:cNvSpPr>
          <p:nvPr/>
        </p:nvSpPr>
        <p:spPr bwMode="auto">
          <a:xfrm>
            <a:off x="5581650" y="2957513"/>
            <a:ext cx="6858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pPr eaLnBrk="1" hangingPunct="1"/>
            <a:endParaRPr lang="tr-TR" altLang="en-US" sz="1800"/>
          </a:p>
        </p:txBody>
      </p:sp>
      <p:graphicFrame>
        <p:nvGraphicFramePr>
          <p:cNvPr id="1026" name="Object 0"/>
          <p:cNvGraphicFramePr>
            <a:graphicFrameLocks noChangeAspect="1"/>
          </p:cNvGraphicFramePr>
          <p:nvPr/>
        </p:nvGraphicFramePr>
        <p:xfrm>
          <a:off x="2781300" y="2057400"/>
          <a:ext cx="1600200" cy="1466850"/>
        </p:xfrm>
        <a:graphic>
          <a:graphicData uri="http://schemas.openxmlformats.org/presentationml/2006/ole">
            <p:oleObj spid="_x0000_s57352" r:id="rId3" imgW="1594104" imgH="1274064" progId="Word.Picture.8">
              <p:embed/>
            </p:oleObj>
          </a:graphicData>
        </a:graphic>
      </p:graphicFrame>
      <p:sp>
        <p:nvSpPr>
          <p:cNvPr id="1029" name="Rectangle 7"/>
          <p:cNvSpPr>
            <a:spLocks noChangeArrowheads="1"/>
          </p:cNvSpPr>
          <p:nvPr/>
        </p:nvSpPr>
        <p:spPr bwMode="auto">
          <a:xfrm>
            <a:off x="5538788" y="2957513"/>
            <a:ext cx="6858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pPr eaLnBrk="1" hangingPunct="1"/>
            <a:endParaRPr lang="tr-TR" altLang="en-US" sz="1800"/>
          </a:p>
        </p:txBody>
      </p:sp>
      <p:pic>
        <p:nvPicPr>
          <p:cNvPr id="1030" name="Picture 6" descr="C:\WINDOWS\Desktop\5m_files\pph_step4_files\step4.jpg"/>
          <p:cNvPicPr>
            <a:picLocks noChangeAspect="1" noChangeArrowheads="1"/>
          </p:cNvPicPr>
          <p:nvPr/>
        </p:nvPicPr>
        <p:blipFill>
          <a:blip r:embed="rId4" r:link="rId5">
            <a:extLst>
              <a:ext uri="{28A0092B-C50C-407E-A947-70E740481C1C}">
                <a14:useLocalDpi xmlns:a14="http://schemas.microsoft.com/office/drawing/2010/main" xmlns="" val="0"/>
              </a:ext>
            </a:extLst>
          </a:blip>
          <a:srcRect/>
          <a:stretch>
            <a:fillRect/>
          </a:stretch>
        </p:blipFill>
        <p:spPr bwMode="auto">
          <a:xfrm>
            <a:off x="4381500" y="2057402"/>
            <a:ext cx="1771650" cy="1498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9"/>
          <p:cNvSpPr>
            <a:spLocks noChangeArrowheads="1"/>
          </p:cNvSpPr>
          <p:nvPr/>
        </p:nvSpPr>
        <p:spPr bwMode="auto">
          <a:xfrm>
            <a:off x="5624513" y="2957513"/>
            <a:ext cx="6858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pPr eaLnBrk="1" hangingPunct="1"/>
            <a:endParaRPr lang="tr-TR" altLang="en-US" sz="1800"/>
          </a:p>
        </p:txBody>
      </p:sp>
      <p:pic>
        <p:nvPicPr>
          <p:cNvPr id="1032" name="Picture 8" descr="C:\WINDOWS\Desktop\8m_files\pph_step7_files\step7.jpg"/>
          <p:cNvPicPr>
            <a:picLocks noChangeAspect="1" noChangeArrowheads="1"/>
          </p:cNvPicPr>
          <p:nvPr/>
        </p:nvPicPr>
        <p:blipFill>
          <a:blip r:embed="rId6" r:link="rId7">
            <a:extLst>
              <a:ext uri="{28A0092B-C50C-407E-A947-70E740481C1C}">
                <a14:useLocalDpi xmlns:a14="http://schemas.microsoft.com/office/drawing/2010/main" xmlns="" val="0"/>
              </a:ext>
            </a:extLst>
          </a:blip>
          <a:srcRect/>
          <a:stretch>
            <a:fillRect/>
          </a:stretch>
        </p:blipFill>
        <p:spPr bwMode="auto">
          <a:xfrm>
            <a:off x="6096000" y="2057400"/>
            <a:ext cx="1657350" cy="1657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3" name="Rectangle 11"/>
          <p:cNvSpPr>
            <a:spLocks noChangeArrowheads="1"/>
          </p:cNvSpPr>
          <p:nvPr/>
        </p:nvSpPr>
        <p:spPr bwMode="auto">
          <a:xfrm>
            <a:off x="5867400" y="2514601"/>
            <a:ext cx="6858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pPr eaLnBrk="1" hangingPunct="1"/>
            <a:endParaRPr lang="tr-TR" altLang="en-US" sz="1800"/>
          </a:p>
        </p:txBody>
      </p:sp>
      <p:pic>
        <p:nvPicPr>
          <p:cNvPr id="1034" name="Picture 10" descr="C:\WINDOWS\Desktop\9m_files\pph_step8_files\step8.jpg"/>
          <p:cNvPicPr>
            <a:picLocks noChangeAspect="1" noChangeArrowheads="1"/>
          </p:cNvPicPr>
          <p:nvPr/>
        </p:nvPicPr>
        <p:blipFill>
          <a:blip r:embed="rId8" r:link="rId9">
            <a:extLst>
              <a:ext uri="{28A0092B-C50C-407E-A947-70E740481C1C}">
                <a14:useLocalDpi xmlns:a14="http://schemas.microsoft.com/office/drawing/2010/main" xmlns="" val="0"/>
              </a:ext>
            </a:extLst>
          </a:blip>
          <a:srcRect/>
          <a:stretch>
            <a:fillRect/>
          </a:stretch>
        </p:blipFill>
        <p:spPr bwMode="auto">
          <a:xfrm>
            <a:off x="7581900" y="2057401"/>
            <a:ext cx="1943100" cy="1544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853469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
          <p:cNvSpPr>
            <a:spLocks noGrp="1" noChangeArrowheads="1"/>
          </p:cNvSpPr>
          <p:nvPr>
            <p:ph type="body" idx="1"/>
          </p:nvPr>
        </p:nvSpPr>
        <p:spPr>
          <a:xfrm>
            <a:off x="2667000" y="971550"/>
            <a:ext cx="6858000" cy="4457700"/>
          </a:xfrm>
        </p:spPr>
        <p:txBody>
          <a:bodyPr>
            <a:normAutofit fontScale="92500" lnSpcReduction="10000"/>
          </a:bodyPr>
          <a:lstStyle/>
          <a:p>
            <a:pPr eaLnBrk="1" hangingPunct="1">
              <a:lnSpc>
                <a:spcPct val="110000"/>
              </a:lnSpc>
              <a:buFontTx/>
              <a:buNone/>
            </a:pPr>
            <a:r>
              <a:rPr lang="tr-TR" altLang="en-US" sz="1800" b="1" u="sng">
                <a:solidFill>
                  <a:srgbClr val="FF3300"/>
                </a:solidFill>
                <a:latin typeface="Arial" charset="0"/>
                <a:ea typeface="Times New Roman" charset="0"/>
                <a:cs typeface="Times New Roman" charset="0"/>
              </a:rPr>
              <a:t>Stapler Hemoroidektomi</a:t>
            </a:r>
            <a:endParaRPr lang="tr-TR" altLang="en-US" sz="1800" b="1" u="sng">
              <a:solidFill>
                <a:srgbClr val="FF3300"/>
              </a:solidFill>
            </a:endParaRPr>
          </a:p>
          <a:p>
            <a:pPr eaLnBrk="1" hangingPunct="1">
              <a:lnSpc>
                <a:spcPct val="110000"/>
              </a:lnSpc>
            </a:pPr>
            <a:r>
              <a:rPr lang="tr-TR" altLang="en-US" sz="1800" b="1">
                <a:ea typeface="Times New Roman" charset="0"/>
                <a:cs typeface="Times New Roman" charset="0"/>
              </a:rPr>
              <a:t>Ortiz ve arkadaşları 2002</a:t>
            </a:r>
            <a:r>
              <a:rPr lang="tr-TR" altLang="en-US" sz="1800" b="1"/>
              <a:t>:</a:t>
            </a:r>
            <a:r>
              <a:rPr lang="tr-TR" altLang="en-US" sz="1800">
                <a:ea typeface="Times New Roman" charset="0"/>
                <a:cs typeface="Times New Roman" charset="0"/>
              </a:rPr>
              <a:t> klasik koter yardımı ile </a:t>
            </a:r>
            <a:r>
              <a:rPr lang="tr-TR" altLang="en-US" sz="1800"/>
              <a:t>g</a:t>
            </a:r>
            <a:r>
              <a:rPr lang="tr-TR" altLang="en-US" sz="1800">
                <a:ea typeface="Times New Roman" charset="0"/>
                <a:cs typeface="Times New Roman" charset="0"/>
              </a:rPr>
              <a:t>erçekleştirilen hemoroidektomi ile </a:t>
            </a:r>
            <a:r>
              <a:rPr lang="tr-TR" altLang="en-US" sz="1800"/>
              <a:t>arasında k</a:t>
            </a:r>
            <a:r>
              <a:rPr lang="tr-TR" altLang="en-US" sz="1800">
                <a:ea typeface="Times New Roman" charset="0"/>
                <a:cs typeface="Times New Roman" charset="0"/>
              </a:rPr>
              <a:t>omplikasyonlar, işe geri dönüş sürresi arasında anlamlı fark olmadığı bildirilmiştir.</a:t>
            </a:r>
            <a:endParaRPr lang="tr-TR" altLang="en-US" sz="1800"/>
          </a:p>
          <a:p>
            <a:pPr eaLnBrk="1" hangingPunct="1">
              <a:lnSpc>
                <a:spcPct val="110000"/>
              </a:lnSpc>
            </a:pPr>
            <a:r>
              <a:rPr lang="tr-TR" altLang="en-US" sz="1800" b="1">
                <a:ea typeface="Times New Roman" charset="0"/>
                <a:cs typeface="Times New Roman" charset="0"/>
              </a:rPr>
              <a:t>Rovelo ve arkadaşları</a:t>
            </a:r>
            <a:r>
              <a:rPr lang="tr-TR" altLang="en-US" sz="1800">
                <a:ea typeface="Times New Roman" charset="0"/>
                <a:cs typeface="Times New Roman" charset="0"/>
              </a:rPr>
              <a:t> ise kapalı hemoroidektomilerde kanama kontrolünün daha kolaylıkla sağlanabildiğini savunmuşlardır. 5 yıldır ilk postop kanamam!</a:t>
            </a:r>
          </a:p>
          <a:p>
            <a:pPr eaLnBrk="1" hangingPunct="1">
              <a:lnSpc>
                <a:spcPct val="110000"/>
              </a:lnSpc>
            </a:pPr>
            <a:r>
              <a:rPr lang="tr-TR" altLang="en-US" sz="1800"/>
              <a:t> Geniş serilerde ameliyat süresi kısalır, ameliyat sonrası ağrı azalır, maaliyet artar</a:t>
            </a:r>
            <a:endParaRPr lang="tr-TR" altLang="en-US" sz="1800" baseline="30000"/>
          </a:p>
          <a:p>
            <a:pPr eaLnBrk="1" hangingPunct="1">
              <a:lnSpc>
                <a:spcPct val="110000"/>
              </a:lnSpc>
            </a:pPr>
            <a:r>
              <a:rPr lang="tr-TR" altLang="en-US" sz="1800" b="1">
                <a:ea typeface="Times New Roman" charset="0"/>
                <a:cs typeface="Times New Roman" charset="0"/>
              </a:rPr>
              <a:t>nüks</a:t>
            </a:r>
            <a:r>
              <a:rPr lang="tr-TR" altLang="en-US" sz="1800" b="1"/>
              <a:t>lerin</a:t>
            </a:r>
            <a:r>
              <a:rPr lang="tr-TR" altLang="en-US" sz="1800">
                <a:ea typeface="Times New Roman" charset="0"/>
                <a:cs typeface="Times New Roman" charset="0"/>
              </a:rPr>
              <a:t> IV. derecedeki </a:t>
            </a:r>
            <a:r>
              <a:rPr lang="tr-TR" altLang="en-US" sz="1800"/>
              <a:t>çok az sayıdaki </a:t>
            </a:r>
            <a:r>
              <a:rPr lang="tr-TR" altLang="en-US" sz="1800">
                <a:ea typeface="Times New Roman" charset="0"/>
                <a:cs typeface="Times New Roman" charset="0"/>
              </a:rPr>
              <a:t>hastada olduğu belirtilmiştir. Ancak onlar nüks değil genelde hiç dokunulmamış eksternal komponentlerdir. Bence IV derece hemoroidlerde kullanılmamalı!</a:t>
            </a:r>
            <a:endParaRPr lang="tr-TR" altLang="en-US" sz="1800"/>
          </a:p>
          <a:p>
            <a:pPr eaLnBrk="1" hangingPunct="1">
              <a:lnSpc>
                <a:spcPct val="110000"/>
              </a:lnSpc>
            </a:pPr>
            <a:r>
              <a:rPr lang="tr-TR" altLang="en-US" sz="1800">
                <a:ea typeface="Times New Roman" charset="0"/>
                <a:cs typeface="Times New Roman" charset="0"/>
              </a:rPr>
              <a:t>Bir kaç vaka da retroperitoneal sepsis, pelvik sepsis ve rektum perforasyonu gibi </a:t>
            </a:r>
            <a:r>
              <a:rPr lang="tr-TR" altLang="en-US" sz="1800" b="1">
                <a:ea typeface="Times New Roman" charset="0"/>
                <a:cs typeface="Times New Roman" charset="0"/>
              </a:rPr>
              <a:t>ciddi komplikasyonlara</a:t>
            </a:r>
            <a:r>
              <a:rPr lang="tr-TR" altLang="en-US" sz="1800">
                <a:ea typeface="Times New Roman" charset="0"/>
                <a:cs typeface="Times New Roman" charset="0"/>
              </a:rPr>
              <a:t> da rastlanmıştır. </a:t>
            </a:r>
            <a:endParaRPr lang="tr-TR" altLang="en-US" sz="1800"/>
          </a:p>
          <a:p>
            <a:pPr eaLnBrk="1" hangingPunct="1">
              <a:lnSpc>
                <a:spcPct val="110000"/>
              </a:lnSpc>
              <a:buFontTx/>
              <a:buNone/>
            </a:pPr>
            <a:endParaRPr lang="tr-TR" altLang="en-US" sz="1800"/>
          </a:p>
        </p:txBody>
      </p:sp>
    </p:spTree>
    <p:extLst>
      <p:ext uri="{BB962C8B-B14F-4D97-AF65-F5344CB8AC3E}">
        <p14:creationId xmlns:p14="http://schemas.microsoft.com/office/powerpoint/2010/main" xmlns="" val="48031190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3"/>
          <p:cNvSpPr>
            <a:spLocks noGrp="1" noChangeArrowheads="1"/>
          </p:cNvSpPr>
          <p:nvPr>
            <p:ph type="body" idx="1"/>
          </p:nvPr>
        </p:nvSpPr>
        <p:spPr>
          <a:xfrm>
            <a:off x="2838450" y="1314450"/>
            <a:ext cx="6286500" cy="3086100"/>
          </a:xfrm>
        </p:spPr>
        <p:txBody>
          <a:bodyPr/>
          <a:lstStyle/>
          <a:p>
            <a:pPr algn="just" eaLnBrk="1" hangingPunct="1">
              <a:buFontTx/>
              <a:buNone/>
            </a:pPr>
            <a:r>
              <a:rPr lang="tr-TR" altLang="en-US" sz="1800" b="1" u="sng">
                <a:solidFill>
                  <a:srgbClr val="FF3300"/>
                </a:solidFill>
                <a:latin typeface="Arial" charset="0"/>
                <a:ea typeface="Arial" charset="0"/>
                <a:cs typeface="Arial" charset="0"/>
              </a:rPr>
              <a:t>Hemoroidektomi Sonrası Metranidazol Kullanımı</a:t>
            </a:r>
          </a:p>
          <a:p>
            <a:pPr algn="just" eaLnBrk="1" hangingPunct="1">
              <a:buFontTx/>
              <a:buNone/>
            </a:pPr>
            <a:endParaRPr lang="tr-TR" altLang="en-US">
              <a:latin typeface="Arial" charset="0"/>
              <a:ea typeface="Arial" charset="0"/>
              <a:cs typeface="Arial" charset="0"/>
            </a:endParaRPr>
          </a:p>
          <a:p>
            <a:pPr algn="just" eaLnBrk="1" hangingPunct="1">
              <a:lnSpc>
                <a:spcPct val="110000"/>
              </a:lnSpc>
            </a:pPr>
            <a:r>
              <a:rPr lang="tr-TR" altLang="en-US" sz="1800">
                <a:latin typeface="Arial" charset="0"/>
                <a:ea typeface="Times New Roman" charset="0"/>
                <a:cs typeface="Times New Roman" charset="0"/>
              </a:rPr>
              <a:t>Balfour ve arkada</a:t>
            </a:r>
            <a:r>
              <a:rPr lang="tr-TR" altLang="en-US" sz="1800">
                <a:latin typeface="Arial" charset="0"/>
              </a:rPr>
              <a:t>ş</a:t>
            </a:r>
            <a:r>
              <a:rPr lang="tr-TR" altLang="en-US" sz="1800">
                <a:latin typeface="Arial" charset="0"/>
                <a:ea typeface="Times New Roman" charset="0"/>
                <a:cs typeface="Times New Roman" charset="0"/>
              </a:rPr>
              <a:t>lar</a:t>
            </a:r>
            <a:r>
              <a:rPr lang="tr-TR" altLang="en-US" sz="1800">
                <a:latin typeface="Arial" charset="0"/>
              </a:rPr>
              <a:t>ı</a:t>
            </a:r>
            <a:r>
              <a:rPr lang="tr-TR" altLang="en-US" sz="1800">
                <a:latin typeface="Arial" charset="0"/>
                <a:ea typeface="Times New Roman" charset="0"/>
                <a:cs typeface="Times New Roman" charset="0"/>
              </a:rPr>
              <a:t> 2002 yılında postoperatif metranidazol kullan</a:t>
            </a:r>
            <a:r>
              <a:rPr lang="tr-TR" altLang="en-US" sz="1800">
                <a:latin typeface="Arial" charset="0"/>
              </a:rPr>
              <a:t>ı</a:t>
            </a:r>
            <a:r>
              <a:rPr lang="tr-TR" altLang="en-US" sz="1800">
                <a:latin typeface="Arial" charset="0"/>
                <a:ea typeface="Times New Roman" charset="0"/>
                <a:cs typeface="Times New Roman" charset="0"/>
              </a:rPr>
              <a:t>m</a:t>
            </a:r>
            <a:r>
              <a:rPr lang="tr-TR" altLang="en-US" sz="1800">
                <a:latin typeface="Arial" charset="0"/>
              </a:rPr>
              <a:t>ı</a:t>
            </a:r>
            <a:r>
              <a:rPr lang="tr-TR" altLang="en-US" sz="1800">
                <a:latin typeface="Arial" charset="0"/>
                <a:ea typeface="Times New Roman" charset="0"/>
                <a:cs typeface="Times New Roman" charset="0"/>
              </a:rPr>
              <a:t>n</a:t>
            </a:r>
            <a:r>
              <a:rPr lang="tr-TR" altLang="en-US" sz="1800">
                <a:latin typeface="Arial" charset="0"/>
              </a:rPr>
              <a:t>ı</a:t>
            </a:r>
            <a:r>
              <a:rPr lang="tr-TR" altLang="en-US" sz="1800">
                <a:latin typeface="Arial" charset="0"/>
                <a:ea typeface="Times New Roman" charset="0"/>
                <a:cs typeface="Times New Roman" charset="0"/>
              </a:rPr>
              <a:t>n hemoroidektomi sonrası a</a:t>
            </a:r>
            <a:r>
              <a:rPr lang="tr-TR" altLang="en-US" sz="1800">
                <a:latin typeface="Arial" charset="0"/>
              </a:rPr>
              <a:t>ğ</a:t>
            </a:r>
            <a:r>
              <a:rPr lang="tr-TR" altLang="en-US" sz="1800">
                <a:latin typeface="Arial" charset="0"/>
                <a:ea typeface="Times New Roman" charset="0"/>
                <a:cs typeface="Times New Roman" charset="0"/>
              </a:rPr>
              <a:t>r</a:t>
            </a:r>
            <a:r>
              <a:rPr lang="tr-TR" altLang="en-US" sz="1800">
                <a:latin typeface="Arial" charset="0"/>
              </a:rPr>
              <a:t>ı</a:t>
            </a:r>
            <a:r>
              <a:rPr lang="tr-TR" altLang="en-US" sz="1800">
                <a:latin typeface="Arial" charset="0"/>
                <a:ea typeface="Times New Roman" charset="0"/>
                <a:cs typeface="Times New Roman" charset="0"/>
              </a:rPr>
              <a:t> üzerine olan etkilerini ara</a:t>
            </a:r>
            <a:r>
              <a:rPr lang="tr-TR" altLang="en-US" sz="1800">
                <a:latin typeface="Arial" charset="0"/>
              </a:rPr>
              <a:t>ş</a:t>
            </a:r>
            <a:r>
              <a:rPr lang="tr-TR" altLang="en-US" sz="1800">
                <a:latin typeface="Arial" charset="0"/>
                <a:ea typeface="Times New Roman" charset="0"/>
                <a:cs typeface="Times New Roman" charset="0"/>
              </a:rPr>
              <a:t>t</a:t>
            </a:r>
            <a:r>
              <a:rPr lang="tr-TR" altLang="en-US" sz="1800">
                <a:latin typeface="Arial" charset="0"/>
              </a:rPr>
              <a:t>ı</a:t>
            </a:r>
            <a:r>
              <a:rPr lang="tr-TR" altLang="en-US" sz="1800">
                <a:latin typeface="Arial" charset="0"/>
                <a:ea typeface="Times New Roman" charset="0"/>
                <a:cs typeface="Times New Roman" charset="0"/>
              </a:rPr>
              <a:t>rm</a:t>
            </a:r>
            <a:r>
              <a:rPr lang="tr-TR" altLang="en-US" sz="1800">
                <a:latin typeface="Arial" charset="0"/>
              </a:rPr>
              <a:t>ış</a:t>
            </a:r>
            <a:r>
              <a:rPr lang="tr-TR" altLang="en-US" sz="1800">
                <a:latin typeface="Arial" charset="0"/>
                <a:ea typeface="Times New Roman" charset="0"/>
                <a:cs typeface="Times New Roman" charset="0"/>
              </a:rPr>
              <a:t>lar ve anlamlı bir etki </a:t>
            </a:r>
            <a:r>
              <a:rPr lang="tr-TR" altLang="en-US" sz="1800" b="1">
                <a:latin typeface="Arial" charset="0"/>
                <a:ea typeface="Times New Roman" charset="0"/>
                <a:cs typeface="Times New Roman" charset="0"/>
              </a:rPr>
              <a:t>gözlenemedi</a:t>
            </a:r>
            <a:r>
              <a:rPr lang="tr-TR" altLang="en-US" sz="1800" b="1">
                <a:latin typeface="Arial" charset="0"/>
              </a:rPr>
              <a:t>ğ</a:t>
            </a:r>
            <a:r>
              <a:rPr lang="tr-TR" altLang="en-US" sz="1800" b="1">
                <a:latin typeface="Arial" charset="0"/>
                <a:ea typeface="Times New Roman" charset="0"/>
                <a:cs typeface="Times New Roman" charset="0"/>
              </a:rPr>
              <a:t>ini</a:t>
            </a:r>
            <a:r>
              <a:rPr lang="tr-TR" altLang="en-US" sz="1800">
                <a:latin typeface="Arial" charset="0"/>
                <a:ea typeface="Times New Roman" charset="0"/>
                <a:cs typeface="Times New Roman" charset="0"/>
              </a:rPr>
              <a:t> bildirmi</a:t>
            </a:r>
            <a:r>
              <a:rPr lang="tr-TR" altLang="en-US" sz="1800">
                <a:latin typeface="Arial" charset="0"/>
              </a:rPr>
              <a:t>ş</a:t>
            </a:r>
            <a:r>
              <a:rPr lang="tr-TR" altLang="en-US" sz="1800">
                <a:latin typeface="Arial" charset="0"/>
                <a:ea typeface="Times New Roman" charset="0"/>
                <a:cs typeface="Times New Roman" charset="0"/>
              </a:rPr>
              <a:t>lerdir.</a:t>
            </a:r>
            <a:endParaRPr lang="tr-TR" altLang="en-US" sz="1800">
              <a:latin typeface="Arial" charset="0"/>
            </a:endParaRPr>
          </a:p>
          <a:p>
            <a:pPr algn="just" eaLnBrk="1" hangingPunct="1">
              <a:lnSpc>
                <a:spcPct val="110000"/>
              </a:lnSpc>
            </a:pPr>
            <a:endParaRPr lang="tr-TR" altLang="en-US" sz="1800">
              <a:latin typeface="Arial" charset="0"/>
            </a:endParaRPr>
          </a:p>
          <a:p>
            <a:pPr algn="just" eaLnBrk="1" hangingPunct="1">
              <a:lnSpc>
                <a:spcPct val="110000"/>
              </a:lnSpc>
            </a:pPr>
            <a:r>
              <a:rPr lang="tr-TR" altLang="en-US" sz="1800">
                <a:latin typeface="Arial" charset="0"/>
              </a:rPr>
              <a:t>bazı merkezlerde rutin olarak kullanılmaktadır</a:t>
            </a:r>
            <a:endParaRPr lang="en-US" altLang="en-US">
              <a:latin typeface="Arial" charset="0"/>
            </a:endParaRPr>
          </a:p>
        </p:txBody>
      </p:sp>
    </p:spTree>
    <p:extLst>
      <p:ext uri="{BB962C8B-B14F-4D97-AF65-F5344CB8AC3E}">
        <p14:creationId xmlns:p14="http://schemas.microsoft.com/office/powerpoint/2010/main" xmlns="" val="21112464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Grp="1" noChangeArrowheads="1"/>
          </p:cNvSpPr>
          <p:nvPr>
            <p:ph type="body" idx="1"/>
          </p:nvPr>
        </p:nvSpPr>
        <p:spPr>
          <a:xfrm>
            <a:off x="2781300" y="1143000"/>
            <a:ext cx="6572250" cy="4343400"/>
          </a:xfrm>
        </p:spPr>
        <p:txBody>
          <a:bodyPr>
            <a:normAutofit lnSpcReduction="10000"/>
          </a:bodyPr>
          <a:lstStyle/>
          <a:p>
            <a:pPr eaLnBrk="1" hangingPunct="1">
              <a:buFontTx/>
              <a:buNone/>
            </a:pPr>
            <a:r>
              <a:rPr lang="tr-TR" altLang="en-US" sz="1800" b="1" u="sng">
                <a:solidFill>
                  <a:srgbClr val="FF3300"/>
                </a:solidFill>
                <a:latin typeface="Arial" charset="0"/>
                <a:ea typeface="Times New Roman" charset="0"/>
                <a:cs typeface="Times New Roman" charset="0"/>
              </a:rPr>
              <a:t>Hastanade Yatmaks</a:t>
            </a:r>
            <a:r>
              <a:rPr lang="tr-TR" altLang="en-US" sz="1800" b="1" u="sng">
                <a:solidFill>
                  <a:srgbClr val="FF3300"/>
                </a:solidFill>
                <a:latin typeface="Arial" charset="0"/>
              </a:rPr>
              <a:t>ı</a:t>
            </a:r>
            <a:r>
              <a:rPr lang="tr-TR" altLang="en-US" sz="1800" b="1" u="sng">
                <a:solidFill>
                  <a:srgbClr val="FF3300"/>
                </a:solidFill>
                <a:latin typeface="Arial" charset="0"/>
                <a:ea typeface="Times New Roman" charset="0"/>
                <a:cs typeface="Times New Roman" charset="0"/>
              </a:rPr>
              <a:t>z</a:t>
            </a:r>
            <a:r>
              <a:rPr lang="tr-TR" altLang="en-US" sz="1800" b="1" u="sng">
                <a:solidFill>
                  <a:srgbClr val="FF3300"/>
                </a:solidFill>
                <a:latin typeface="Arial" charset="0"/>
              </a:rPr>
              <a:t>ı</a:t>
            </a:r>
            <a:r>
              <a:rPr lang="tr-TR" altLang="en-US" sz="1800" b="1" u="sng">
                <a:solidFill>
                  <a:srgbClr val="FF3300"/>
                </a:solidFill>
                <a:latin typeface="Arial" charset="0"/>
                <a:ea typeface="Times New Roman" charset="0"/>
                <a:cs typeface="Times New Roman" charset="0"/>
              </a:rPr>
              <a:t>n Hemoroid Tedavisi</a:t>
            </a:r>
            <a:r>
              <a:rPr lang="tr-TR" altLang="en-US" b="1" u="sng">
                <a:solidFill>
                  <a:srgbClr val="FF3300"/>
                </a:solidFill>
              </a:rPr>
              <a:t> </a:t>
            </a:r>
          </a:p>
          <a:p>
            <a:pPr eaLnBrk="1" hangingPunct="1">
              <a:buFontTx/>
              <a:buNone/>
            </a:pPr>
            <a:endParaRPr lang="tr-TR" altLang="en-US" b="1" u="sng">
              <a:solidFill>
                <a:srgbClr val="FF3300"/>
              </a:solidFill>
            </a:endParaRPr>
          </a:p>
          <a:p>
            <a:pPr algn="just" eaLnBrk="1" hangingPunct="1">
              <a:lnSpc>
                <a:spcPct val="120000"/>
              </a:lnSpc>
            </a:pPr>
            <a:r>
              <a:rPr lang="tr-TR" altLang="en-US" sz="1800">
                <a:ea typeface="Times New Roman" charset="0"/>
                <a:cs typeface="Times New Roman" charset="0"/>
              </a:rPr>
              <a:t>tedavi maliyetini yaklaşık yarısına indirdiği bilinmektedir</a:t>
            </a:r>
            <a:r>
              <a:rPr lang="en-US" altLang="en-US" b="1" u="sng">
                <a:solidFill>
                  <a:srgbClr val="FF3300"/>
                </a:solidFill>
              </a:rPr>
              <a:t> </a:t>
            </a:r>
            <a:endParaRPr lang="tr-TR" altLang="en-US" b="1" u="sng">
              <a:solidFill>
                <a:srgbClr val="FF3300"/>
              </a:solidFill>
            </a:endParaRPr>
          </a:p>
          <a:p>
            <a:pPr algn="just" eaLnBrk="1" hangingPunct="1">
              <a:lnSpc>
                <a:spcPct val="120000"/>
              </a:lnSpc>
            </a:pPr>
            <a:r>
              <a:rPr lang="tr-TR" altLang="en-US" sz="1800"/>
              <a:t>h</a:t>
            </a:r>
            <a:r>
              <a:rPr lang="tr-TR" altLang="en-US" sz="1800">
                <a:ea typeface="Times New Roman" charset="0"/>
                <a:cs typeface="Times New Roman" charset="0"/>
              </a:rPr>
              <a:t>astaların stresten uzak olmaları, ağrısız bir işlemle tedavi edileceklerine inanmaları  ve ağrı ile karşılaşmamaları yaklaşımın başarısı için son derece önemlidir. </a:t>
            </a:r>
            <a:endParaRPr lang="tr-TR" altLang="en-US" sz="1800"/>
          </a:p>
          <a:p>
            <a:pPr algn="just" eaLnBrk="1" hangingPunct="1">
              <a:lnSpc>
                <a:spcPct val="120000"/>
              </a:lnSpc>
            </a:pPr>
            <a:r>
              <a:rPr lang="tr-TR" altLang="en-US" sz="1800">
                <a:ea typeface="Times New Roman" charset="0"/>
                <a:cs typeface="Times New Roman" charset="0"/>
              </a:rPr>
              <a:t>%90 oranında hastanede kalmayı gerektirmeden başarı ile gerçekleştirilebilmektedir. </a:t>
            </a:r>
            <a:endParaRPr lang="tr-TR" altLang="en-US" sz="1800"/>
          </a:p>
          <a:p>
            <a:pPr algn="just" eaLnBrk="1" hangingPunct="1">
              <a:lnSpc>
                <a:spcPct val="120000"/>
              </a:lnSpc>
            </a:pPr>
            <a:r>
              <a:rPr lang="tr-TR" altLang="en-US" sz="1800"/>
              <a:t>k</a:t>
            </a:r>
            <a:r>
              <a:rPr lang="tr-TR" altLang="en-US" sz="1800">
                <a:ea typeface="Times New Roman" charset="0"/>
                <a:cs typeface="Times New Roman" charset="0"/>
              </a:rPr>
              <a:t>anama ve ürüiner retansiyon gibi problemler nedeni ile bazı cerrahlar ise  postpoperatif hastane bakımını daha doğru bulmaktadırlar. </a:t>
            </a:r>
            <a:endParaRPr lang="en-US" altLang="en-US" sz="1800"/>
          </a:p>
        </p:txBody>
      </p:sp>
    </p:spTree>
    <p:extLst>
      <p:ext uri="{BB962C8B-B14F-4D97-AF65-F5344CB8AC3E}">
        <p14:creationId xmlns:p14="http://schemas.microsoft.com/office/powerpoint/2010/main" xmlns="" val="72897409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body" idx="1"/>
          </p:nvPr>
        </p:nvSpPr>
        <p:spPr>
          <a:xfrm>
            <a:off x="2895600" y="1143000"/>
            <a:ext cx="6515100" cy="4686300"/>
          </a:xfrm>
        </p:spPr>
        <p:txBody>
          <a:bodyPr>
            <a:normAutofit fontScale="92500"/>
          </a:bodyPr>
          <a:lstStyle/>
          <a:p>
            <a:pPr eaLnBrk="1" hangingPunct="1">
              <a:buFontTx/>
              <a:buNone/>
            </a:pPr>
            <a:r>
              <a:rPr lang="tr-TR" altLang="en-US" b="1" u="sng">
                <a:solidFill>
                  <a:srgbClr val="FF3300"/>
                </a:solidFill>
                <a:latin typeface="Arial" charset="0"/>
              </a:rPr>
              <a:t>Sonuç</a:t>
            </a:r>
          </a:p>
          <a:p>
            <a:pPr eaLnBrk="1" hangingPunct="1">
              <a:buFontTx/>
              <a:buNone/>
            </a:pPr>
            <a:endParaRPr lang="tr-TR" altLang="en-US" b="1" u="sng">
              <a:solidFill>
                <a:srgbClr val="FF3300"/>
              </a:solidFill>
              <a:latin typeface="Arial" charset="0"/>
            </a:endParaRPr>
          </a:p>
          <a:p>
            <a:pPr eaLnBrk="1" hangingPunct="1">
              <a:lnSpc>
                <a:spcPct val="110000"/>
              </a:lnSpc>
              <a:buFontTx/>
              <a:buNone/>
            </a:pPr>
            <a:r>
              <a:rPr lang="tr-TR" altLang="en-US" sz="1800" u="sng">
                <a:latin typeface="Arial" charset="0"/>
                <a:ea typeface="Arial" charset="0"/>
                <a:cs typeface="Arial" charset="0"/>
              </a:rPr>
              <a:t>tedavi yöntemleri arasında</a:t>
            </a:r>
            <a:r>
              <a:rPr lang="tr-TR" altLang="en-US" sz="1800">
                <a:latin typeface="Arial" charset="0"/>
              </a:rPr>
              <a:t> ;</a:t>
            </a:r>
          </a:p>
          <a:p>
            <a:pPr eaLnBrk="1" hangingPunct="1">
              <a:lnSpc>
                <a:spcPct val="110000"/>
              </a:lnSpc>
              <a:buFontTx/>
              <a:buNone/>
            </a:pPr>
            <a:endParaRPr lang="tr-TR" altLang="en-US" sz="1800">
              <a:latin typeface="Arial" charset="0"/>
            </a:endParaRPr>
          </a:p>
          <a:p>
            <a:pPr eaLnBrk="1" hangingPunct="1">
              <a:lnSpc>
                <a:spcPct val="110000"/>
              </a:lnSpc>
            </a:pPr>
            <a:r>
              <a:rPr lang="tr-TR" altLang="en-US" sz="1800">
                <a:latin typeface="Arial" charset="0"/>
                <a:ea typeface="Arial" charset="0"/>
                <a:cs typeface="Arial" charset="0"/>
              </a:rPr>
              <a:t>etkinlik, komplikasyonlar, hastanede kalış süreleri ve hasta memnuniyeti açısından anlamlı fark bulunmadığı görülmektedir. Kapalı hemoroidektominin yara iyileşmesini hızlandırdığını düşünenler vardır. Buna karşın ameliyat süresi, erken postop ağrı ve septik komplikasyonlar açık yöntemle daha az olabilir.</a:t>
            </a:r>
            <a:endParaRPr lang="tr-TR" altLang="en-US" sz="1800">
              <a:latin typeface="Arial" charset="0"/>
            </a:endParaRPr>
          </a:p>
          <a:p>
            <a:pPr eaLnBrk="1" hangingPunct="1">
              <a:lnSpc>
                <a:spcPct val="110000"/>
              </a:lnSpc>
            </a:pPr>
            <a:endParaRPr lang="tr-TR" altLang="en-US" sz="1800">
              <a:latin typeface="Arial" charset="0"/>
            </a:endParaRPr>
          </a:p>
          <a:p>
            <a:pPr eaLnBrk="1" hangingPunct="1">
              <a:lnSpc>
                <a:spcPct val="110000"/>
              </a:lnSpc>
            </a:pPr>
            <a:r>
              <a:rPr lang="tr-TR" altLang="en-US" sz="1800">
                <a:latin typeface="Arial" charset="0"/>
              </a:rPr>
              <a:t>y</a:t>
            </a:r>
            <a:r>
              <a:rPr lang="tr-TR" altLang="en-US" sz="1800">
                <a:latin typeface="Arial" charset="0"/>
                <a:ea typeface="Arial" charset="0"/>
                <a:cs typeface="Arial" charset="0"/>
              </a:rPr>
              <a:t>öntemler arasındaki seçim yapılırken </a:t>
            </a:r>
            <a:r>
              <a:rPr lang="tr-TR" altLang="en-US" sz="1800" b="1">
                <a:solidFill>
                  <a:srgbClr val="FF3300"/>
                </a:solidFill>
                <a:latin typeface="Arial" charset="0"/>
                <a:ea typeface="Arial" charset="0"/>
                <a:cs typeface="Arial" charset="0"/>
              </a:rPr>
              <a:t>maliyet</a:t>
            </a:r>
            <a:r>
              <a:rPr lang="tr-TR" altLang="en-US" sz="1800">
                <a:latin typeface="Arial" charset="0"/>
                <a:ea typeface="Arial" charset="0"/>
                <a:cs typeface="Arial" charset="0"/>
              </a:rPr>
              <a:t> farklılıkları</a:t>
            </a:r>
            <a:r>
              <a:rPr lang="tr-TR" altLang="en-US" sz="1800">
                <a:latin typeface="Arial" charset="0"/>
              </a:rPr>
              <a:t> dikkate alınmalıdır.</a:t>
            </a:r>
            <a:r>
              <a:rPr lang="en-US" altLang="en-US">
                <a:latin typeface="Arial" charset="0"/>
              </a:rPr>
              <a:t> </a:t>
            </a:r>
            <a:endParaRPr lang="tr-TR" altLang="en-US">
              <a:latin typeface="Arial" charset="0"/>
            </a:endParaRPr>
          </a:p>
          <a:p>
            <a:pPr eaLnBrk="1" hangingPunct="1"/>
            <a:endParaRPr lang="en-US" altLang="en-US">
              <a:latin typeface="Arial" charset="0"/>
            </a:endParaRPr>
          </a:p>
        </p:txBody>
      </p:sp>
    </p:spTree>
    <p:extLst>
      <p:ext uri="{BB962C8B-B14F-4D97-AF65-F5344CB8AC3E}">
        <p14:creationId xmlns:p14="http://schemas.microsoft.com/office/powerpoint/2010/main" xmlns="" val="47335810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body" idx="1"/>
          </p:nvPr>
        </p:nvSpPr>
        <p:spPr>
          <a:xfrm>
            <a:off x="2838450" y="1143000"/>
            <a:ext cx="6400800" cy="4286250"/>
          </a:xfrm>
        </p:spPr>
        <p:txBody>
          <a:bodyPr>
            <a:normAutofit lnSpcReduction="10000"/>
          </a:bodyPr>
          <a:lstStyle/>
          <a:p>
            <a:pPr algn="just" eaLnBrk="1" hangingPunct="1">
              <a:lnSpc>
                <a:spcPct val="90000"/>
              </a:lnSpc>
              <a:buFontTx/>
              <a:buNone/>
            </a:pPr>
            <a:r>
              <a:rPr lang="tr-TR" altLang="en-US" sz="1800" b="1" u="sng">
                <a:solidFill>
                  <a:srgbClr val="FF3300"/>
                </a:solidFill>
                <a:latin typeface="Arial" charset="0"/>
              </a:rPr>
              <a:t>Ank. Ünv. Tıp Fak. </a:t>
            </a:r>
            <a:r>
              <a:rPr lang="tr-TR" altLang="en-US" sz="1800" b="1" u="sng">
                <a:solidFill>
                  <a:srgbClr val="FF3300"/>
                </a:solidFill>
                <a:latin typeface="Arial" charset="0"/>
                <a:ea typeface="Arial" charset="0"/>
                <a:cs typeface="Arial" charset="0"/>
              </a:rPr>
              <a:t>Genel Cerrahi Anabilim Dalı’ nda</a:t>
            </a:r>
            <a:r>
              <a:rPr lang="tr-TR" altLang="en-US" sz="1800" b="1" u="sng">
                <a:latin typeface="Arial" charset="0"/>
                <a:ea typeface="Arial" charset="0"/>
                <a:cs typeface="Arial" charset="0"/>
              </a:rPr>
              <a:t> </a:t>
            </a:r>
            <a:endParaRPr lang="tr-TR" altLang="en-US" sz="1800" b="1" u="sng">
              <a:latin typeface="Arial" charset="0"/>
            </a:endParaRPr>
          </a:p>
          <a:p>
            <a:pPr algn="just" eaLnBrk="1" hangingPunct="1">
              <a:lnSpc>
                <a:spcPct val="90000"/>
              </a:lnSpc>
            </a:pPr>
            <a:endParaRPr lang="tr-TR" altLang="en-US" sz="1800" b="1" u="sng">
              <a:latin typeface="Arial" charset="0"/>
            </a:endParaRPr>
          </a:p>
          <a:p>
            <a:pPr algn="just" eaLnBrk="1" hangingPunct="1">
              <a:lnSpc>
                <a:spcPct val="90000"/>
              </a:lnSpc>
              <a:buFontTx/>
              <a:buNone/>
            </a:pPr>
            <a:r>
              <a:rPr lang="tr-TR" altLang="en-US" sz="1800">
                <a:latin typeface="Arial" charset="0"/>
              </a:rPr>
              <a:t>   </a:t>
            </a:r>
            <a:r>
              <a:rPr lang="tr-TR" altLang="en-US" sz="1800">
                <a:latin typeface="Arial" charset="0"/>
                <a:ea typeface="Arial" charset="0"/>
                <a:cs typeface="Arial" charset="0"/>
              </a:rPr>
              <a:t>1998–2002 yılları arasında Ferguson yöntemi</a:t>
            </a:r>
            <a:r>
              <a:rPr lang="tr-TR" altLang="en-US" sz="1800">
                <a:latin typeface="Arial" charset="0"/>
              </a:rPr>
              <a:t>yle</a:t>
            </a:r>
            <a:r>
              <a:rPr lang="tr-TR" altLang="en-US" sz="1800">
                <a:latin typeface="Arial" charset="0"/>
                <a:ea typeface="Arial" charset="0"/>
                <a:cs typeface="Arial" charset="0"/>
              </a:rPr>
              <a:t> hemoroidektomi yapılan 197 hasta ile yapılan operasyon sonrası görüşmelerde;</a:t>
            </a:r>
            <a:endParaRPr lang="tr-TR" altLang="en-US" sz="1800">
              <a:ea typeface="Times New Roman" charset="0"/>
              <a:cs typeface="Times New Roman" charset="0"/>
            </a:endParaRPr>
          </a:p>
          <a:p>
            <a:pPr algn="just" eaLnBrk="1" hangingPunct="1">
              <a:lnSpc>
                <a:spcPct val="90000"/>
              </a:lnSpc>
              <a:buFontTx/>
              <a:buNone/>
            </a:pPr>
            <a:endParaRPr lang="tr-TR" altLang="en-US" sz="1800">
              <a:ea typeface="Times New Roman" charset="0"/>
              <a:cs typeface="Times New Roman" charset="0"/>
            </a:endParaRPr>
          </a:p>
          <a:p>
            <a:pPr algn="just" eaLnBrk="1" hangingPunct="1"/>
            <a:r>
              <a:rPr lang="tr-TR" altLang="en-US" sz="1800">
                <a:latin typeface="Arial" charset="0"/>
                <a:ea typeface="Arial" charset="0"/>
                <a:cs typeface="Arial" charset="0"/>
              </a:rPr>
              <a:t>Şikayetlerin tamamen ortadan kalkış süresinin ortalama 15 gün - 1 ay olduğu,</a:t>
            </a:r>
            <a:endParaRPr lang="tr-TR" altLang="en-US" sz="1800">
              <a:latin typeface="Arial" charset="0"/>
            </a:endParaRPr>
          </a:p>
          <a:p>
            <a:pPr algn="just" eaLnBrk="1" hangingPunct="1"/>
            <a:r>
              <a:rPr lang="tr-TR" altLang="en-US" sz="1800">
                <a:latin typeface="Arial" charset="0"/>
                <a:ea typeface="Arial" charset="0"/>
                <a:cs typeface="Arial" charset="0"/>
              </a:rPr>
              <a:t>Hastaların hepsinin ameliyat öncesine göre yaşam kalitesinin arttığı, </a:t>
            </a:r>
            <a:endParaRPr lang="tr-TR" altLang="en-US" sz="1800">
              <a:latin typeface="Arial" charset="0"/>
            </a:endParaRPr>
          </a:p>
          <a:p>
            <a:pPr algn="just" eaLnBrk="1" hangingPunct="1"/>
            <a:r>
              <a:rPr lang="tr-TR" altLang="en-US" sz="1800">
                <a:latin typeface="Arial" charset="0"/>
                <a:ea typeface="Arial" charset="0"/>
                <a:cs typeface="Arial" charset="0"/>
              </a:rPr>
              <a:t>% 6 hastanın çeşitli şikayetleri nedeni ile tekrar kontrole gitmeyi düşündükleri belirlenmiştir.  </a:t>
            </a:r>
            <a:endParaRPr lang="tr-TR" altLang="en-US" sz="1800">
              <a:ea typeface="Times New Roman" charset="0"/>
              <a:cs typeface="Times New Roman" charset="0"/>
            </a:endParaRPr>
          </a:p>
          <a:p>
            <a:pPr eaLnBrk="1" hangingPunct="1"/>
            <a:r>
              <a:rPr lang="tr-TR" altLang="en-US" sz="1800">
                <a:latin typeface="Arial" charset="0"/>
                <a:ea typeface="Arial" charset="0"/>
                <a:cs typeface="Arial" charset="0"/>
              </a:rPr>
              <a:t>4 yıllık süreye ulaşan 50 hastadan ikisi tekrar opere edilmiştir.</a:t>
            </a:r>
            <a:r>
              <a:rPr lang="en-US" altLang="en-US" sz="1800"/>
              <a:t> </a:t>
            </a:r>
          </a:p>
        </p:txBody>
      </p:sp>
    </p:spTree>
    <p:extLst>
      <p:ext uri="{BB962C8B-B14F-4D97-AF65-F5344CB8AC3E}">
        <p14:creationId xmlns:p14="http://schemas.microsoft.com/office/powerpoint/2010/main" xmlns="" val="14503094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IPAA and </a:t>
            </a:r>
            <a:r>
              <a:rPr lang="en-US" dirty="0" err="1" smtClean="0"/>
              <a:t>Crohn’s</a:t>
            </a:r>
            <a:endParaRPr lang="en-US" dirty="0"/>
          </a:p>
        </p:txBody>
      </p:sp>
      <p:pic>
        <p:nvPicPr>
          <p:cNvPr id="4" name="Content Placeholder 3" descr="FullSizeRender.jpg"/>
          <p:cNvPicPr>
            <a:picLocks noGrp="1" noChangeAspect="1"/>
          </p:cNvPicPr>
          <p:nvPr>
            <p:ph idx="1"/>
          </p:nvPr>
        </p:nvPicPr>
        <p:blipFill>
          <a:blip r:embed="rId3"/>
          <a:srcRect l="-71221" r="-71221"/>
          <a:stretch>
            <a:fillRect/>
          </a:stretch>
        </p:blipFill>
        <p:spPr>
          <a:xfrm>
            <a:off x="1981200" y="1600201"/>
            <a:ext cx="8229600" cy="4525963"/>
          </a:xfrm>
        </p:spPr>
      </p:pic>
    </p:spTree>
    <p:extLst>
      <p:ext uri="{BB962C8B-B14F-4D97-AF65-F5344CB8AC3E}">
        <p14:creationId xmlns:p14="http://schemas.microsoft.com/office/powerpoint/2010/main" xmlns="" val="1217298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Abscess After R-V Fistula Repair with </a:t>
            </a:r>
            <a:r>
              <a:rPr lang="en-US" dirty="0" err="1" smtClean="0"/>
              <a:t>Martius</a:t>
            </a:r>
            <a:r>
              <a:rPr lang="en-US" dirty="0" smtClean="0"/>
              <a:t> Flap</a:t>
            </a:r>
            <a:endParaRPr lang="en-US" dirty="0"/>
          </a:p>
        </p:txBody>
      </p:sp>
      <p:pic>
        <p:nvPicPr>
          <p:cNvPr id="4" name="Content Placeholder 3" descr="IMG_3357.JPG"/>
          <p:cNvPicPr>
            <a:picLocks noGrp="1" noChangeAspect="1"/>
          </p:cNvPicPr>
          <p:nvPr>
            <p:ph idx="1"/>
          </p:nvPr>
        </p:nvPicPr>
        <p:blipFill>
          <a:blip r:embed="rId3"/>
          <a:srcRect l="-18187" r="-18187"/>
          <a:stretch>
            <a:fillRect/>
          </a:stretch>
        </p:blipFill>
        <p:spPr/>
      </p:pic>
    </p:spTree>
    <p:extLst>
      <p:ext uri="{BB962C8B-B14F-4D97-AF65-F5344CB8AC3E}">
        <p14:creationId xmlns:p14="http://schemas.microsoft.com/office/powerpoint/2010/main" xmlns="" val="7582791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Squamous</a:t>
            </a:r>
            <a:r>
              <a:rPr lang="en-US" dirty="0" smtClean="0"/>
              <a:t> Cell Carcinoma </a:t>
            </a:r>
            <a:endParaRPr lang="en-US" dirty="0"/>
          </a:p>
        </p:txBody>
      </p:sp>
      <p:pic>
        <p:nvPicPr>
          <p:cNvPr id="4" name="Content Placeholder 3" descr="IMG_1392.JPG"/>
          <p:cNvPicPr>
            <a:picLocks noGrp="1" noChangeAspect="1"/>
          </p:cNvPicPr>
          <p:nvPr>
            <p:ph idx="1"/>
          </p:nvPr>
        </p:nvPicPr>
        <p:blipFill>
          <a:blip r:embed="rId3"/>
          <a:srcRect l="-18187" r="-18187"/>
          <a:stretch>
            <a:fillRect/>
          </a:stretch>
        </p:blipFill>
        <p:spPr/>
      </p:pic>
    </p:spTree>
    <p:extLst>
      <p:ext uri="{BB962C8B-B14F-4D97-AF65-F5344CB8AC3E}">
        <p14:creationId xmlns:p14="http://schemas.microsoft.com/office/powerpoint/2010/main" xmlns="" val="16996620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Abscess complicating anal fissure</a:t>
            </a:r>
            <a:endParaRPr lang="en-US" dirty="0"/>
          </a:p>
        </p:txBody>
      </p:sp>
      <p:pic>
        <p:nvPicPr>
          <p:cNvPr id="4" name="Content Placeholder 3" descr="IMG_0802.JPG"/>
          <p:cNvPicPr>
            <a:picLocks noGrp="1" noChangeAspect="1"/>
          </p:cNvPicPr>
          <p:nvPr>
            <p:ph idx="1"/>
          </p:nvPr>
        </p:nvPicPr>
        <p:blipFill>
          <a:blip r:embed="rId3"/>
          <a:srcRect l="-18187" r="-18187"/>
          <a:stretch>
            <a:fillRect/>
          </a:stretch>
        </p:blipFill>
        <p:spPr/>
      </p:pic>
    </p:spTree>
    <p:extLst>
      <p:ext uri="{BB962C8B-B14F-4D97-AF65-F5344CB8AC3E}">
        <p14:creationId xmlns:p14="http://schemas.microsoft.com/office/powerpoint/2010/main" xmlns="" val="17316247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Horseshoe Abscess</a:t>
            </a:r>
            <a:endParaRPr lang="en-US" dirty="0"/>
          </a:p>
        </p:txBody>
      </p:sp>
      <p:sp>
        <p:nvSpPr>
          <p:cNvPr id="3" name="Content Placeholder 2"/>
          <p:cNvSpPr>
            <a:spLocks noGrp="1"/>
          </p:cNvSpPr>
          <p:nvPr>
            <p:ph idx="1"/>
          </p:nvPr>
        </p:nvSpPr>
        <p:spPr/>
        <p:txBody>
          <a:bodyPr/>
          <a:lstStyle/>
          <a:p>
            <a:r>
              <a:rPr lang="en-US" dirty="0"/>
              <a:t>T</a:t>
            </a:r>
            <a:r>
              <a:rPr lang="en-US" dirty="0" smtClean="0"/>
              <a:t>he </a:t>
            </a:r>
            <a:r>
              <a:rPr lang="en-US" dirty="0"/>
              <a:t>infection starts in the deep </a:t>
            </a:r>
            <a:r>
              <a:rPr lang="en-US" dirty="0" err="1"/>
              <a:t>postanal</a:t>
            </a:r>
            <a:r>
              <a:rPr lang="en-US" dirty="0"/>
              <a:t> space and then extends </a:t>
            </a:r>
            <a:r>
              <a:rPr lang="en-US" dirty="0" smtClean="0"/>
              <a:t>to</a:t>
            </a:r>
            <a:r>
              <a:rPr lang="en-US" dirty="0"/>
              <a:t> </a:t>
            </a:r>
            <a:r>
              <a:rPr lang="en-US" dirty="0" err="1" smtClean="0"/>
              <a:t>ischiorectal</a:t>
            </a:r>
            <a:r>
              <a:rPr lang="en-US" dirty="0" smtClean="0"/>
              <a:t> </a:t>
            </a:r>
            <a:r>
              <a:rPr lang="en-US" dirty="0" err="1"/>
              <a:t>fossae</a:t>
            </a:r>
            <a:r>
              <a:rPr lang="en-US" dirty="0" smtClean="0"/>
              <a:t>.</a:t>
            </a:r>
          </a:p>
          <a:p>
            <a:r>
              <a:rPr lang="en-US" dirty="0" smtClean="0"/>
              <a:t>Can be one or both sided</a:t>
            </a:r>
          </a:p>
          <a:p>
            <a:pPr>
              <a:buNone/>
            </a:pPr>
            <a:r>
              <a:rPr lang="tr-TR" dirty="0"/>
              <a:t> </a:t>
            </a:r>
            <a:endParaRPr lang="en-US" dirty="0"/>
          </a:p>
          <a:p>
            <a:endParaRPr lang="en-US" dirty="0"/>
          </a:p>
        </p:txBody>
      </p:sp>
    </p:spTree>
    <p:extLst>
      <p:ext uri="{BB962C8B-B14F-4D97-AF65-F5344CB8AC3E}">
        <p14:creationId xmlns:p14="http://schemas.microsoft.com/office/powerpoint/2010/main" xmlns="" val="787662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694835"/>
          </a:xfrm>
        </p:spPr>
        <p:txBody>
          <a:bodyPr>
            <a:normAutofit fontScale="90000"/>
          </a:bodyPr>
          <a:lstStyle/>
          <a:p>
            <a:r>
              <a:rPr lang="en-US" sz="2222" dirty="0"/>
              <a:t/>
            </a:r>
            <a:br>
              <a:rPr lang="en-US" sz="2222" dirty="0"/>
            </a:br>
            <a:r>
              <a:rPr lang="en-US" sz="2222" b="1" dirty="0"/>
              <a:t/>
            </a:r>
            <a:br>
              <a:rPr lang="en-US" sz="2222" b="1" dirty="0"/>
            </a:br>
            <a:r>
              <a:rPr lang="tr-TR" sz="2222" dirty="0"/>
              <a:t>Devaraj B</a:t>
            </a:r>
            <a:r>
              <a:rPr lang="tr-TR" sz="2222" baseline="30000" dirty="0"/>
              <a:t>,</a:t>
            </a:r>
            <a:r>
              <a:rPr lang="tr-TR" sz="2222" dirty="0"/>
              <a:t>Khabassi S,Cosman BC.</a:t>
            </a:r>
            <a:br>
              <a:rPr lang="tr-TR" sz="2222" dirty="0"/>
            </a:br>
            <a:r>
              <a:rPr lang="tr-TR" sz="2222" dirty="0"/>
              <a:t>Recent smoking is a risk factor for anal abscess and fistula.  </a:t>
            </a:r>
            <a:br>
              <a:rPr lang="tr-TR" sz="2222" dirty="0"/>
            </a:br>
            <a:r>
              <a:rPr lang="tr-TR" sz="2222" dirty="0"/>
              <a:t>Dis Colon Rectum.2011 Jun;54(6):681-5.</a:t>
            </a:r>
            <a:r>
              <a:rPr lang="tr-TR" dirty="0" smtClean="0"/>
              <a:t> </a:t>
            </a:r>
            <a:r>
              <a:rPr lang="en-US" b="1" dirty="0" smtClean="0"/>
              <a:t/>
            </a:r>
            <a:br>
              <a:rPr lang="en-US" b="1" dirty="0" smtClean="0"/>
            </a:br>
            <a:endParaRPr lang="en-US" dirty="0"/>
          </a:p>
        </p:txBody>
      </p:sp>
      <p:sp>
        <p:nvSpPr>
          <p:cNvPr id="3" name="Content Placeholder 2"/>
          <p:cNvSpPr>
            <a:spLocks noGrp="1"/>
          </p:cNvSpPr>
          <p:nvPr>
            <p:ph idx="1"/>
          </p:nvPr>
        </p:nvSpPr>
        <p:spPr>
          <a:xfrm>
            <a:off x="1524000" y="1600200"/>
            <a:ext cx="9144000" cy="5257800"/>
          </a:xfrm>
        </p:spPr>
        <p:txBody>
          <a:bodyPr>
            <a:normAutofit lnSpcReduction="10000"/>
          </a:bodyPr>
          <a:lstStyle/>
          <a:p>
            <a:r>
              <a:rPr lang="en-US" dirty="0" smtClean="0"/>
              <a:t>Smoking</a:t>
            </a:r>
            <a:r>
              <a:rPr lang="en-US" dirty="0"/>
              <a:t> is a risk factor for inflammatory, </a:t>
            </a:r>
            <a:r>
              <a:rPr lang="en-US" dirty="0" err="1"/>
              <a:t>fistulizing</a:t>
            </a:r>
            <a:r>
              <a:rPr lang="en-US" dirty="0"/>
              <a:t> </a:t>
            </a:r>
            <a:r>
              <a:rPr lang="en-US" dirty="0" err="1"/>
              <a:t>cutaneous</a:t>
            </a:r>
            <a:r>
              <a:rPr lang="en-US" dirty="0"/>
              <a:t> diseases.</a:t>
            </a:r>
            <a:r>
              <a:rPr lang="en-US" dirty="0" smtClean="0"/>
              <a:t> </a:t>
            </a:r>
          </a:p>
          <a:p>
            <a:r>
              <a:rPr lang="en-US" dirty="0" smtClean="0"/>
              <a:t>This </a:t>
            </a:r>
            <a:r>
              <a:rPr lang="en-US" dirty="0"/>
              <a:t>is a case-control study</a:t>
            </a:r>
            <a:r>
              <a:rPr lang="en-US" dirty="0" smtClean="0"/>
              <a:t>.</a:t>
            </a:r>
            <a:r>
              <a:rPr lang="en-US" dirty="0"/>
              <a:t> </a:t>
            </a:r>
            <a:r>
              <a:rPr lang="en-US" dirty="0" smtClean="0"/>
              <a:t>931 pts. In VA hospital setting.</a:t>
            </a:r>
            <a:r>
              <a:rPr lang="en-US" dirty="0"/>
              <a:t> </a:t>
            </a:r>
            <a:r>
              <a:rPr lang="en-US" dirty="0" smtClean="0"/>
              <a:t>A </a:t>
            </a:r>
            <a:r>
              <a:rPr lang="en-US" dirty="0"/>
              <a:t>tobacco use questionnaire was administered.</a:t>
            </a:r>
            <a:endParaRPr lang="en-US" dirty="0" smtClean="0"/>
          </a:p>
          <a:p>
            <a:r>
              <a:rPr lang="en-US" dirty="0" smtClean="0"/>
              <a:t>Cases </a:t>
            </a:r>
            <a:r>
              <a:rPr lang="en-US" dirty="0"/>
              <a:t>and controls were </a:t>
            </a:r>
            <a:r>
              <a:rPr lang="en-US" dirty="0" smtClean="0"/>
              <a:t>comparable. </a:t>
            </a:r>
          </a:p>
          <a:p>
            <a:r>
              <a:rPr lang="en-US" b="1" cap="all" dirty="0" smtClean="0"/>
              <a:t>CONCLUSIONS</a:t>
            </a:r>
            <a:r>
              <a:rPr lang="en-US" b="1" cap="all" dirty="0"/>
              <a:t>:</a:t>
            </a:r>
            <a:endParaRPr lang="en-US" b="1" dirty="0"/>
          </a:p>
          <a:p>
            <a:r>
              <a:rPr lang="en-US" dirty="0"/>
              <a:t>Recent smoking is a risk factor for anal abscess/fistula development.</a:t>
            </a:r>
            <a:r>
              <a:rPr lang="en-US" dirty="0" smtClean="0"/>
              <a:t> </a:t>
            </a:r>
          </a:p>
          <a:p>
            <a:r>
              <a:rPr lang="en-US" dirty="0" smtClean="0"/>
              <a:t>As </a:t>
            </a:r>
            <a:r>
              <a:rPr lang="en-US" dirty="0"/>
              <a:t>in other smoking-related diseases, the influence of smoking as a risk factor for anal abscess/fistula diminishes to baseline after </a:t>
            </a:r>
            <a:r>
              <a:rPr lang="en-US" dirty="0" smtClean="0"/>
              <a:t>5</a:t>
            </a:r>
            <a:r>
              <a:rPr lang="en-US" dirty="0"/>
              <a:t>-</a:t>
            </a:r>
            <a:r>
              <a:rPr lang="en-US" dirty="0" smtClean="0"/>
              <a:t>10 years of</a:t>
            </a:r>
            <a:r>
              <a:rPr lang="en-US" dirty="0"/>
              <a:t> smoking cessation.</a:t>
            </a:r>
            <a:r>
              <a:rPr lang="en-US" dirty="0" smtClean="0"/>
              <a:t> </a:t>
            </a:r>
          </a:p>
          <a:p>
            <a:endParaRPr lang="en-US" dirty="0"/>
          </a:p>
        </p:txBody>
      </p:sp>
    </p:spTree>
    <p:extLst>
      <p:ext uri="{BB962C8B-B14F-4D97-AF65-F5344CB8AC3E}">
        <p14:creationId xmlns:p14="http://schemas.microsoft.com/office/powerpoint/2010/main" xmlns="" val="9348112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1520" y="274638"/>
            <a:ext cx="8509280" cy="1143000"/>
          </a:xfrm>
        </p:spPr>
        <p:txBody>
          <a:bodyPr>
            <a:normAutofit fontScale="90000"/>
          </a:bodyPr>
          <a:lstStyle/>
          <a:p>
            <a:r>
              <a:rPr lang="tr-TR" sz="2222" u="sng" dirty="0"/>
              <a:t/>
            </a:r>
            <a:br>
              <a:rPr lang="tr-TR" sz="2222" u="sng" dirty="0"/>
            </a:br>
            <a:r>
              <a:rPr lang="tr-TR" sz="2222" u="sng" dirty="0"/>
              <a:t/>
            </a:r>
            <a:br>
              <a:rPr lang="tr-TR" sz="2222" u="sng" dirty="0"/>
            </a:br>
            <a:r>
              <a:rPr lang="tr-TR" sz="2222" u="sng" dirty="0"/>
              <a:t/>
            </a:r>
            <a:br>
              <a:rPr lang="tr-TR" sz="2222" u="sng" dirty="0"/>
            </a:br>
            <a:r>
              <a:rPr lang="tr-TR" sz="2222" u="sng" dirty="0"/>
              <a:t/>
            </a:r>
            <a:br>
              <a:rPr lang="tr-TR" sz="2222" u="sng" dirty="0"/>
            </a:br>
            <a:r>
              <a:rPr lang="tr-TR" sz="2222" dirty="0"/>
              <a:t>Ellis CN</a:t>
            </a:r>
            <a:r>
              <a:rPr lang="tr-TR" sz="2222" baseline="30000" dirty="0"/>
              <a:t>,</a:t>
            </a:r>
            <a:r>
              <a:rPr lang="tr-TR" sz="2222" dirty="0"/>
              <a:t> Clark S.</a:t>
            </a:r>
            <a:br>
              <a:rPr lang="tr-TR" sz="2222" dirty="0"/>
            </a:br>
            <a:r>
              <a:rPr lang="tr-TR" sz="2222" dirty="0"/>
              <a:t>Effect of tobacco smoking on advancement flap repair of complex anal fistulas.  Dis Colon Rectum.2007 Apr;50(4):459-63.</a:t>
            </a:r>
            <a:r>
              <a:rPr lang="en-US" dirty="0" smtClean="0"/>
              <a:t/>
            </a:r>
            <a:br>
              <a:rPr lang="en-US" dirty="0" smtClean="0"/>
            </a:br>
            <a:r>
              <a:rPr lang="en-US" b="1" dirty="0" smtClean="0"/>
              <a:t/>
            </a:r>
            <a:br>
              <a:rPr lang="en-US" b="1" dirty="0" smtClean="0"/>
            </a:b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There </a:t>
            </a:r>
            <a:r>
              <a:rPr lang="en-US" dirty="0"/>
              <a:t>were 95 patients (43 males and 52 females) with a mean age of 42 </a:t>
            </a:r>
            <a:r>
              <a:rPr lang="en-US" dirty="0" smtClean="0"/>
              <a:t>years.</a:t>
            </a:r>
          </a:p>
          <a:p>
            <a:r>
              <a:rPr lang="en-US" dirty="0" smtClean="0"/>
              <a:t> </a:t>
            </a:r>
            <a:r>
              <a:rPr lang="en-US" dirty="0"/>
              <a:t>The fistula recurred in 31 patients (32.6</a:t>
            </a:r>
            <a:r>
              <a:rPr lang="en-US" dirty="0" smtClean="0"/>
              <a:t> % )</a:t>
            </a:r>
            <a:r>
              <a:rPr lang="en-US" dirty="0"/>
              <a:t>.</a:t>
            </a:r>
            <a:r>
              <a:rPr lang="en-US" dirty="0" smtClean="0"/>
              <a:t> </a:t>
            </a:r>
          </a:p>
          <a:p>
            <a:r>
              <a:rPr lang="en-US" dirty="0" smtClean="0"/>
              <a:t>Subset </a:t>
            </a:r>
            <a:r>
              <a:rPr lang="en-US" dirty="0"/>
              <a:t>analysis showed an association between</a:t>
            </a:r>
            <a:r>
              <a:rPr lang="en-US" dirty="0" smtClean="0"/>
              <a:t> </a:t>
            </a:r>
          </a:p>
          <a:p>
            <a:r>
              <a:rPr lang="en-US" dirty="0" smtClean="0"/>
              <a:t>a </a:t>
            </a:r>
            <a:r>
              <a:rPr lang="en-US" dirty="0"/>
              <a:t>history of previous attempts at </a:t>
            </a:r>
            <a:r>
              <a:rPr lang="en-US" dirty="0" smtClean="0"/>
              <a:t>repair</a:t>
            </a:r>
            <a:endParaRPr lang="en-US" dirty="0"/>
          </a:p>
          <a:p>
            <a:r>
              <a:rPr lang="en-US" dirty="0" smtClean="0"/>
              <a:t>tobacco</a:t>
            </a:r>
            <a:r>
              <a:rPr lang="en-US" dirty="0"/>
              <a:t> </a:t>
            </a:r>
            <a:r>
              <a:rPr lang="en-US" dirty="0" smtClean="0"/>
              <a:t>smoking and </a:t>
            </a:r>
            <a:r>
              <a:rPr lang="en-US" dirty="0"/>
              <a:t>an increased rate of fistula recurrence,</a:t>
            </a:r>
            <a:r>
              <a:rPr lang="en-US" dirty="0" smtClean="0"/>
              <a:t> </a:t>
            </a:r>
          </a:p>
          <a:p>
            <a:r>
              <a:rPr lang="en-US" b="1" cap="all" dirty="0"/>
              <a:t>CONCLUSION:</a:t>
            </a:r>
            <a:endParaRPr lang="en-US" b="1" dirty="0"/>
          </a:p>
          <a:p>
            <a:r>
              <a:rPr lang="en-US" b="1" dirty="0"/>
              <a:t>A history of previous attempts at repair of an anal fistula or tobacco smoking is associated with an increased risk of fistula </a:t>
            </a:r>
            <a:r>
              <a:rPr lang="en-US" b="1" dirty="0" smtClean="0"/>
              <a:t>recurrence….</a:t>
            </a:r>
            <a:endParaRPr lang="en-US" b="1" dirty="0"/>
          </a:p>
        </p:txBody>
      </p:sp>
    </p:spTree>
    <p:extLst>
      <p:ext uri="{BB962C8B-B14F-4D97-AF65-F5344CB8AC3E}">
        <p14:creationId xmlns:p14="http://schemas.microsoft.com/office/powerpoint/2010/main" xmlns="" val="18059704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1740"/>
              </a:lnSpc>
            </a:pPr>
            <a:r>
              <a:rPr lang="tr-TR" sz="2000" dirty="0">
                <a:latin typeface="Arial"/>
                <a:ea typeface="Cambria"/>
                <a:cs typeface="Times New Roman"/>
              </a:rPr>
              <a:t>. </a:t>
            </a:r>
            <a:r>
              <a:rPr lang="en-US" sz="2000" dirty="0">
                <a:latin typeface="Times New Roman"/>
                <a:ea typeface="Cambria"/>
                <a:cs typeface="Times New Roman"/>
              </a:rPr>
              <a:t/>
            </a:r>
            <a:br>
              <a:rPr lang="en-US" sz="2000" dirty="0">
                <a:latin typeface="Times New Roman"/>
                <a:ea typeface="Cambria"/>
                <a:cs typeface="Times New Roman"/>
              </a:rPr>
            </a:br>
            <a:r>
              <a:rPr lang="tr-TR" sz="2000" b="1" dirty="0">
                <a:latin typeface="Arial"/>
                <a:ea typeface="Cambria"/>
                <a:cs typeface="Times New Roman"/>
              </a:rPr>
              <a:t>Hamadani A</a:t>
            </a:r>
            <a:r>
              <a:rPr lang="tr-TR" sz="2000" b="1" baseline="30000" dirty="0">
                <a:latin typeface="Arial"/>
                <a:ea typeface="Cambria"/>
                <a:cs typeface="Times New Roman"/>
              </a:rPr>
              <a:t> ,</a:t>
            </a:r>
            <a:r>
              <a:rPr lang="tr-TR" sz="2000" b="1" dirty="0">
                <a:latin typeface="Arial"/>
                <a:ea typeface="Cambria"/>
                <a:cs typeface="Times New Roman"/>
              </a:rPr>
              <a:t>Haigh PI, Liu IL, Abbas MA </a:t>
            </a:r>
            <a:br>
              <a:rPr lang="tr-TR" sz="2000" b="1" dirty="0">
                <a:latin typeface="Arial"/>
                <a:ea typeface="Cambria"/>
                <a:cs typeface="Times New Roman"/>
              </a:rPr>
            </a:br>
            <a:r>
              <a:rPr lang="tr-TR" sz="2000" kern="0" dirty="0">
                <a:latin typeface="Arial"/>
                <a:ea typeface="Times New Roman"/>
                <a:cs typeface="Times New Roman"/>
              </a:rPr>
              <a:t>Who is at risk for developing chronic anal fistula or recurrent anal sepsis after initial perianal abscess?</a:t>
            </a:r>
            <a:r>
              <a:rPr lang="tr-TR" sz="2000" dirty="0">
                <a:latin typeface="Arial"/>
                <a:ea typeface="Cambria"/>
                <a:cs typeface="Times New Roman"/>
              </a:rPr>
              <a:t> </a:t>
            </a:r>
            <a:r>
              <a:rPr lang="tr-TR" sz="2000" b="1" dirty="0">
                <a:latin typeface="Arial"/>
                <a:ea typeface="Cambria"/>
                <a:cs typeface="Times New Roman"/>
              </a:rPr>
              <a:t/>
            </a:r>
            <a:br>
              <a:rPr lang="tr-TR" sz="2000" b="1" dirty="0">
                <a:latin typeface="Arial"/>
                <a:ea typeface="Cambria"/>
                <a:cs typeface="Times New Roman"/>
              </a:rPr>
            </a:br>
            <a:r>
              <a:rPr lang="tr-TR" sz="2000" b="1" dirty="0">
                <a:latin typeface="Arial"/>
                <a:ea typeface="Cambria"/>
                <a:cs typeface="Times New Roman"/>
              </a:rPr>
              <a:t>Dis Colon Rectum. 2009 Feb;52(2):217-21</a:t>
            </a:r>
            <a:r>
              <a:rPr lang="en-US" sz="2000" b="1" kern="0" dirty="0">
                <a:latin typeface="Times New Roman"/>
                <a:ea typeface="Times New Roman"/>
                <a:cs typeface="Times New Roman"/>
              </a:rPr>
              <a:t/>
            </a:r>
            <a:br>
              <a:rPr lang="en-US" sz="2000" b="1" kern="0" dirty="0">
                <a:latin typeface="Times New Roman"/>
                <a:ea typeface="Times New Roman"/>
                <a:cs typeface="Times New Roman"/>
              </a:rPr>
            </a:br>
            <a:r>
              <a:rPr lang="en-US" sz="2000" dirty="0">
                <a:latin typeface="Times New Roman"/>
                <a:ea typeface="Cambria"/>
                <a:cs typeface="Times New Roman"/>
              </a:rPr>
              <a:t/>
            </a:r>
            <a:br>
              <a:rPr lang="en-US" sz="2000" dirty="0">
                <a:latin typeface="Times New Roman"/>
                <a:ea typeface="Cambria"/>
                <a:cs typeface="Times New Roman"/>
              </a:rPr>
            </a:br>
            <a:endParaRPr lang="en-US" sz="2000" dirty="0"/>
          </a:p>
        </p:txBody>
      </p:sp>
      <p:sp>
        <p:nvSpPr>
          <p:cNvPr id="3" name="Content Placeholder 2"/>
          <p:cNvSpPr>
            <a:spLocks noGrp="1"/>
          </p:cNvSpPr>
          <p:nvPr>
            <p:ph idx="1"/>
          </p:nvPr>
        </p:nvSpPr>
        <p:spPr>
          <a:xfrm>
            <a:off x="1981200" y="1600201"/>
            <a:ext cx="8229600" cy="4965647"/>
          </a:xfrm>
        </p:spPr>
        <p:txBody>
          <a:bodyPr>
            <a:normAutofit fontScale="70000" lnSpcReduction="20000"/>
          </a:bodyPr>
          <a:lstStyle/>
          <a:p>
            <a:r>
              <a:rPr lang="en-US" dirty="0" smtClean="0">
                <a:solidFill>
                  <a:srgbClr val="000000"/>
                </a:solidFill>
                <a:latin typeface="Arial"/>
                <a:ea typeface="Times New Roman"/>
                <a:cs typeface="Times New Roman"/>
              </a:rPr>
              <a:t>This study was designed to determine factors that contribute to chronic anal fistula or recurrent sepsis after initial </a:t>
            </a:r>
            <a:r>
              <a:rPr lang="en-US" dirty="0" err="1" smtClean="0">
                <a:solidFill>
                  <a:srgbClr val="000000"/>
                </a:solidFill>
                <a:latin typeface="Arial"/>
                <a:ea typeface="Times New Roman"/>
                <a:cs typeface="Times New Roman"/>
              </a:rPr>
              <a:t>perianal</a:t>
            </a:r>
            <a:r>
              <a:rPr lang="en-US" dirty="0" smtClean="0">
                <a:solidFill>
                  <a:srgbClr val="000000"/>
                </a:solidFill>
                <a:latin typeface="Arial"/>
                <a:ea typeface="Times New Roman"/>
                <a:cs typeface="Times New Roman"/>
              </a:rPr>
              <a:t> abscess.</a:t>
            </a:r>
            <a:endParaRPr lang="en-US" dirty="0" smtClean="0">
              <a:latin typeface="Times New Roman"/>
              <a:ea typeface="Times New Roman"/>
              <a:cs typeface="Times New Roman"/>
            </a:endParaRPr>
          </a:p>
          <a:p>
            <a:pPr marR="38100">
              <a:lnSpc>
                <a:spcPts val="1845"/>
              </a:lnSpc>
            </a:pPr>
            <a:r>
              <a:rPr lang="en-US" b="1" cap="all" dirty="0" smtClean="0">
                <a:solidFill>
                  <a:srgbClr val="000000"/>
                </a:solidFill>
                <a:latin typeface="Arial"/>
                <a:ea typeface="Times New Roman"/>
                <a:cs typeface="Times New Roman"/>
              </a:rPr>
              <a:t>RESULTS:</a:t>
            </a:r>
            <a:endParaRPr lang="en-US" b="1" dirty="0" smtClean="0">
              <a:latin typeface="Times New Roman"/>
              <a:ea typeface="Times New Roman"/>
              <a:cs typeface="Times New Roman"/>
            </a:endParaRPr>
          </a:p>
          <a:p>
            <a:pPr>
              <a:lnSpc>
                <a:spcPts val="1845"/>
              </a:lnSpc>
            </a:pPr>
            <a:r>
              <a:rPr lang="en-US" dirty="0" smtClean="0">
                <a:solidFill>
                  <a:srgbClr val="000000"/>
                </a:solidFill>
                <a:latin typeface="Arial"/>
                <a:ea typeface="Times New Roman"/>
                <a:cs typeface="Times New Roman"/>
              </a:rPr>
              <a:t>148 patients met inclusion criteria (105 </a:t>
            </a:r>
            <a:r>
              <a:rPr lang="en-US" dirty="0">
                <a:solidFill>
                  <a:srgbClr val="000000"/>
                </a:solidFill>
                <a:latin typeface="Arial"/>
                <a:ea typeface="Times New Roman"/>
                <a:cs typeface="Times New Roman"/>
              </a:rPr>
              <a:t>M</a:t>
            </a:r>
            <a:r>
              <a:rPr lang="en-US" dirty="0" smtClean="0">
                <a:solidFill>
                  <a:srgbClr val="000000"/>
                </a:solidFill>
                <a:latin typeface="Arial"/>
                <a:ea typeface="Times New Roman"/>
                <a:cs typeface="Times New Roman"/>
              </a:rPr>
              <a:t>, 43 </a:t>
            </a:r>
            <a:r>
              <a:rPr lang="en-US" dirty="0">
                <a:solidFill>
                  <a:srgbClr val="000000"/>
                </a:solidFill>
                <a:latin typeface="Arial"/>
                <a:ea typeface="Times New Roman"/>
                <a:cs typeface="Times New Roman"/>
              </a:rPr>
              <a:t>F</a:t>
            </a:r>
            <a:r>
              <a:rPr lang="en-US" dirty="0" smtClean="0">
                <a:solidFill>
                  <a:srgbClr val="000000"/>
                </a:solidFill>
                <a:latin typeface="Arial"/>
                <a:ea typeface="Times New Roman"/>
                <a:cs typeface="Times New Roman"/>
              </a:rPr>
              <a:t>; mean age, 43.6 years) mean FU 38 months. </a:t>
            </a:r>
          </a:p>
          <a:p>
            <a:pPr>
              <a:lnSpc>
                <a:spcPts val="1845"/>
              </a:lnSpc>
            </a:pPr>
            <a:r>
              <a:rPr lang="en-US" dirty="0" smtClean="0">
                <a:solidFill>
                  <a:srgbClr val="000000"/>
                </a:solidFill>
                <a:latin typeface="Arial"/>
                <a:ea typeface="Times New Roman"/>
                <a:cs typeface="Times New Roman"/>
              </a:rPr>
              <a:t>the cumulative incidence of chronic anal fistula or recurrent sepsis was 36.5 percent. </a:t>
            </a:r>
          </a:p>
          <a:p>
            <a:pPr>
              <a:lnSpc>
                <a:spcPts val="1845"/>
              </a:lnSpc>
            </a:pPr>
            <a:r>
              <a:rPr lang="en-US" b="1" dirty="0">
                <a:solidFill>
                  <a:srgbClr val="000000"/>
                </a:solidFill>
                <a:latin typeface="Arial"/>
                <a:ea typeface="Times New Roman"/>
                <a:cs typeface="Times New Roman"/>
              </a:rPr>
              <a:t>A</a:t>
            </a:r>
            <a:r>
              <a:rPr lang="en-US" b="1" dirty="0" smtClean="0">
                <a:solidFill>
                  <a:srgbClr val="000000"/>
                </a:solidFill>
                <a:latin typeface="Arial"/>
                <a:ea typeface="Times New Roman"/>
                <a:cs typeface="Times New Roman"/>
              </a:rPr>
              <a:t>nalyses showed increased risk of recurrence in patients </a:t>
            </a:r>
          </a:p>
          <a:p>
            <a:pPr lvl="1">
              <a:lnSpc>
                <a:spcPts val="1845"/>
              </a:lnSpc>
            </a:pPr>
            <a:r>
              <a:rPr lang="en-US" b="1" dirty="0" smtClean="0">
                <a:solidFill>
                  <a:srgbClr val="000000"/>
                </a:solidFill>
                <a:latin typeface="Arial"/>
                <a:ea typeface="Times New Roman"/>
                <a:cs typeface="Times New Roman"/>
              </a:rPr>
              <a:t>&lt;40 years vs. those &gt;/=40 years (P &lt; 0.01), </a:t>
            </a:r>
            <a:endParaRPr lang="en-US" b="1" dirty="0">
              <a:solidFill>
                <a:srgbClr val="000000"/>
              </a:solidFill>
              <a:latin typeface="Arial"/>
              <a:ea typeface="Times New Roman"/>
              <a:cs typeface="Times New Roman"/>
            </a:endParaRPr>
          </a:p>
          <a:p>
            <a:pPr lvl="1">
              <a:lnSpc>
                <a:spcPts val="1845"/>
              </a:lnSpc>
            </a:pPr>
            <a:r>
              <a:rPr lang="en-US" b="1" dirty="0" err="1" smtClean="0">
                <a:solidFill>
                  <a:srgbClr val="000000"/>
                </a:solidFill>
                <a:latin typeface="Arial"/>
                <a:ea typeface="Times New Roman"/>
                <a:cs typeface="Times New Roman"/>
              </a:rPr>
              <a:t>nondiabetics</a:t>
            </a:r>
            <a:r>
              <a:rPr lang="en-US" b="1" dirty="0" smtClean="0">
                <a:solidFill>
                  <a:srgbClr val="000000"/>
                </a:solidFill>
                <a:latin typeface="Arial"/>
                <a:ea typeface="Times New Roman"/>
                <a:cs typeface="Times New Roman"/>
              </a:rPr>
              <a:t> were 2.69 times as likely to experience recurrence as diabetics (P = 0.04). </a:t>
            </a:r>
          </a:p>
          <a:p>
            <a:pPr>
              <a:lnSpc>
                <a:spcPts val="1845"/>
              </a:lnSpc>
            </a:pPr>
            <a:r>
              <a:rPr lang="en-US" b="1" dirty="0" smtClean="0">
                <a:solidFill>
                  <a:srgbClr val="000000"/>
                </a:solidFill>
                <a:latin typeface="Arial"/>
                <a:ea typeface="Times New Roman"/>
                <a:cs typeface="Times New Roman"/>
              </a:rPr>
              <a:t>No significant differences in risk of recurrence were noted between</a:t>
            </a:r>
          </a:p>
          <a:p>
            <a:pPr lvl="1">
              <a:lnSpc>
                <a:spcPts val="1845"/>
              </a:lnSpc>
            </a:pPr>
            <a:r>
              <a:rPr lang="en-US" b="1" dirty="0" smtClean="0">
                <a:solidFill>
                  <a:srgbClr val="000000"/>
                </a:solidFill>
                <a:latin typeface="Arial"/>
                <a:ea typeface="Times New Roman"/>
                <a:cs typeface="Times New Roman"/>
              </a:rPr>
              <a:t> genders (HR = 0.78; P = 0.39), </a:t>
            </a:r>
          </a:p>
          <a:p>
            <a:pPr lvl="1">
              <a:lnSpc>
                <a:spcPts val="1845"/>
              </a:lnSpc>
            </a:pPr>
            <a:r>
              <a:rPr lang="en-US" b="1" dirty="0" smtClean="0">
                <a:solidFill>
                  <a:srgbClr val="000000"/>
                </a:solidFill>
                <a:latin typeface="Arial"/>
                <a:ea typeface="Times New Roman"/>
                <a:cs typeface="Times New Roman"/>
              </a:rPr>
              <a:t>nonsmokers vs. smokers (HR = 1.17; P = 0.58); </a:t>
            </a:r>
          </a:p>
          <a:p>
            <a:pPr lvl="1">
              <a:lnSpc>
                <a:spcPts val="1845"/>
              </a:lnSpc>
            </a:pPr>
            <a:r>
              <a:rPr lang="en-US" b="1" dirty="0" err="1" smtClean="0">
                <a:solidFill>
                  <a:srgbClr val="000000"/>
                </a:solidFill>
                <a:latin typeface="Arial"/>
                <a:ea typeface="Times New Roman"/>
                <a:cs typeface="Times New Roman"/>
              </a:rPr>
              <a:t>perioperative</a:t>
            </a:r>
            <a:r>
              <a:rPr lang="en-US" b="1" dirty="0" smtClean="0">
                <a:solidFill>
                  <a:srgbClr val="000000"/>
                </a:solidFill>
                <a:latin typeface="Arial"/>
                <a:ea typeface="Times New Roman"/>
                <a:cs typeface="Times New Roman"/>
              </a:rPr>
              <a:t> antibiotics vs. no antibiotics (HR = 1.51; P = 0.19); </a:t>
            </a:r>
            <a:endParaRPr lang="en-US" b="1" dirty="0">
              <a:solidFill>
                <a:srgbClr val="000000"/>
              </a:solidFill>
              <a:latin typeface="Arial"/>
              <a:ea typeface="Times New Roman"/>
              <a:cs typeface="Times New Roman"/>
            </a:endParaRPr>
          </a:p>
          <a:p>
            <a:pPr lvl="1">
              <a:lnSpc>
                <a:spcPts val="1845"/>
              </a:lnSpc>
            </a:pPr>
            <a:r>
              <a:rPr lang="en-US" b="1" dirty="0" smtClean="0">
                <a:solidFill>
                  <a:srgbClr val="000000"/>
                </a:solidFill>
                <a:latin typeface="Arial"/>
                <a:ea typeface="Times New Roman"/>
                <a:cs typeface="Times New Roman"/>
              </a:rPr>
              <a:t> HIV-positive vs. HIV- negative status (HR = 0.72; P = 0.44).</a:t>
            </a:r>
            <a:endParaRPr lang="en-US" b="1" dirty="0" smtClean="0">
              <a:latin typeface="Times New Roman"/>
              <a:ea typeface="Times New Roman"/>
              <a:cs typeface="Times New Roman"/>
            </a:endParaRPr>
          </a:p>
        </p:txBody>
      </p:sp>
    </p:spTree>
    <p:extLst>
      <p:ext uri="{BB962C8B-B14F-4D97-AF65-F5344CB8AC3E}">
        <p14:creationId xmlns:p14="http://schemas.microsoft.com/office/powerpoint/2010/main" xmlns="" val="11800921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417638"/>
          </a:xfrm>
        </p:spPr>
        <p:txBody>
          <a:bodyPr>
            <a:normAutofit fontScale="90000"/>
          </a:bodyPr>
          <a:lstStyle/>
          <a:p>
            <a:pPr>
              <a:lnSpc>
                <a:spcPts val="1500"/>
              </a:lnSpc>
            </a:pPr>
            <a:r>
              <a:rPr lang="en-US" sz="2000" dirty="0" err="1">
                <a:solidFill>
                  <a:srgbClr val="000000"/>
                </a:solidFill>
                <a:latin typeface="Arial"/>
                <a:ea typeface="Cambria"/>
                <a:cs typeface="Times New Roman"/>
              </a:rPr>
              <a:t>Sugrue</a:t>
            </a:r>
            <a:r>
              <a:rPr lang="en-US" sz="2000" dirty="0">
                <a:solidFill>
                  <a:srgbClr val="000000"/>
                </a:solidFill>
                <a:latin typeface="Arial"/>
                <a:ea typeface="Cambria"/>
                <a:cs typeface="Times New Roman"/>
              </a:rPr>
              <a:t> </a:t>
            </a:r>
            <a:r>
              <a:rPr lang="en-US" sz="2000" dirty="0" err="1">
                <a:solidFill>
                  <a:srgbClr val="000000"/>
                </a:solidFill>
                <a:latin typeface="Arial"/>
                <a:ea typeface="Cambria"/>
                <a:cs typeface="Times New Roman"/>
              </a:rPr>
              <a:t>J</a:t>
            </a:r>
            <a:r>
              <a:rPr lang="en-US" sz="2000" baseline="30000" dirty="0" err="1">
                <a:solidFill>
                  <a:srgbClr val="000000"/>
                </a:solidFill>
                <a:latin typeface="Arial"/>
                <a:ea typeface="Cambria"/>
                <a:cs typeface="Times New Roman"/>
              </a:rPr>
              <a:t>,</a:t>
            </a:r>
            <a:r>
              <a:rPr lang="en-US" sz="2000" dirty="0" err="1">
                <a:solidFill>
                  <a:srgbClr val="000000"/>
                </a:solidFill>
                <a:latin typeface="Arial"/>
                <a:ea typeface="Cambria"/>
                <a:cs typeface="Times New Roman"/>
              </a:rPr>
              <a:t>Nordenstam</a:t>
            </a:r>
            <a:r>
              <a:rPr lang="en-US" sz="2000" dirty="0">
                <a:solidFill>
                  <a:srgbClr val="000000"/>
                </a:solidFill>
                <a:latin typeface="Arial"/>
                <a:ea typeface="Cambria"/>
                <a:cs typeface="Times New Roman"/>
              </a:rPr>
              <a:t> </a:t>
            </a:r>
            <a:r>
              <a:rPr lang="en-US" sz="2000" dirty="0" err="1">
                <a:solidFill>
                  <a:srgbClr val="000000"/>
                </a:solidFill>
                <a:latin typeface="Arial"/>
                <a:ea typeface="Cambria"/>
                <a:cs typeface="Times New Roman"/>
              </a:rPr>
              <a:t>J</a:t>
            </a:r>
            <a:r>
              <a:rPr lang="en-US" sz="2000" baseline="30000" dirty="0" err="1">
                <a:solidFill>
                  <a:srgbClr val="000000"/>
                </a:solidFill>
                <a:latin typeface="Arial"/>
                <a:ea typeface="Cambria"/>
                <a:cs typeface="Times New Roman"/>
              </a:rPr>
              <a:t>,</a:t>
            </a:r>
            <a:r>
              <a:rPr lang="en-US" sz="2000" dirty="0" err="1">
                <a:solidFill>
                  <a:srgbClr val="000000"/>
                </a:solidFill>
                <a:latin typeface="Arial"/>
                <a:ea typeface="Cambria"/>
                <a:cs typeface="Times New Roman"/>
              </a:rPr>
              <a:t>Abcarian</a:t>
            </a:r>
            <a:r>
              <a:rPr lang="en-US" sz="2000" dirty="0">
                <a:solidFill>
                  <a:srgbClr val="000000"/>
                </a:solidFill>
                <a:latin typeface="Arial"/>
                <a:ea typeface="Cambria"/>
                <a:cs typeface="Times New Roman"/>
              </a:rPr>
              <a:t> </a:t>
            </a:r>
            <a:r>
              <a:rPr lang="en-US" sz="2000" dirty="0" err="1">
                <a:solidFill>
                  <a:srgbClr val="000000"/>
                </a:solidFill>
                <a:latin typeface="Arial"/>
                <a:ea typeface="Cambria"/>
                <a:cs typeface="Times New Roman"/>
              </a:rPr>
              <a:t>H</a:t>
            </a:r>
            <a:r>
              <a:rPr lang="en-US" sz="2000" baseline="30000" dirty="0" err="1">
                <a:solidFill>
                  <a:srgbClr val="000000"/>
                </a:solidFill>
                <a:latin typeface="Arial"/>
                <a:ea typeface="Cambria"/>
                <a:cs typeface="Times New Roman"/>
              </a:rPr>
              <a:t>,</a:t>
            </a:r>
            <a:r>
              <a:rPr lang="en-US" sz="2000" dirty="0" err="1">
                <a:solidFill>
                  <a:srgbClr val="000000"/>
                </a:solidFill>
                <a:latin typeface="Arial"/>
                <a:ea typeface="Cambria"/>
                <a:cs typeface="Times New Roman"/>
              </a:rPr>
              <a:t>Bartholomew</a:t>
            </a:r>
            <a:r>
              <a:rPr lang="en-US" sz="2000" dirty="0">
                <a:solidFill>
                  <a:srgbClr val="000000"/>
                </a:solidFill>
                <a:latin typeface="Arial"/>
                <a:ea typeface="Cambria"/>
                <a:cs typeface="Times New Roman"/>
              </a:rPr>
              <a:t> </a:t>
            </a:r>
            <a:r>
              <a:rPr lang="en-US" sz="2000" dirty="0" err="1">
                <a:solidFill>
                  <a:srgbClr val="000000"/>
                </a:solidFill>
                <a:latin typeface="Arial"/>
                <a:ea typeface="Cambria"/>
                <a:cs typeface="Times New Roman"/>
              </a:rPr>
              <a:t>A</a:t>
            </a:r>
            <a:r>
              <a:rPr lang="en-US" sz="2000" baseline="30000" dirty="0" err="1">
                <a:solidFill>
                  <a:srgbClr val="000000"/>
                </a:solidFill>
                <a:latin typeface="Arial"/>
                <a:ea typeface="Cambria"/>
                <a:cs typeface="Times New Roman"/>
              </a:rPr>
              <a:t>,</a:t>
            </a:r>
            <a:r>
              <a:rPr lang="en-US" sz="2000" dirty="0" err="1">
                <a:solidFill>
                  <a:srgbClr val="000000"/>
                </a:solidFill>
                <a:latin typeface="Arial"/>
                <a:ea typeface="Cambria"/>
                <a:cs typeface="Times New Roman"/>
              </a:rPr>
              <a:t>Schwartz</a:t>
            </a:r>
            <a:r>
              <a:rPr lang="en-US" sz="2000" dirty="0">
                <a:solidFill>
                  <a:srgbClr val="000000"/>
                </a:solidFill>
                <a:latin typeface="Arial"/>
                <a:ea typeface="Cambria"/>
                <a:cs typeface="Times New Roman"/>
              </a:rPr>
              <a:t> </a:t>
            </a:r>
            <a:r>
              <a:rPr lang="en-US" sz="2000" dirty="0" err="1">
                <a:solidFill>
                  <a:srgbClr val="000000"/>
                </a:solidFill>
                <a:latin typeface="Arial"/>
                <a:ea typeface="Cambria"/>
                <a:cs typeface="Times New Roman"/>
              </a:rPr>
              <a:t>JL</a:t>
            </a:r>
            <a:r>
              <a:rPr lang="en-US" sz="2000" baseline="30000" dirty="0" err="1">
                <a:solidFill>
                  <a:srgbClr val="000000"/>
                </a:solidFill>
                <a:latin typeface="Arial"/>
                <a:ea typeface="Cambria"/>
                <a:cs typeface="Times New Roman"/>
              </a:rPr>
              <a:t>,</a:t>
            </a:r>
            <a:r>
              <a:rPr lang="en-US" sz="2000" dirty="0" err="1">
                <a:solidFill>
                  <a:srgbClr val="000000"/>
                </a:solidFill>
                <a:latin typeface="Arial"/>
                <a:ea typeface="Cambria"/>
                <a:cs typeface="Times New Roman"/>
              </a:rPr>
              <a:t>Mellgren</a:t>
            </a:r>
            <a:r>
              <a:rPr lang="en-US" sz="2000" dirty="0">
                <a:solidFill>
                  <a:srgbClr val="000000"/>
                </a:solidFill>
                <a:latin typeface="Arial"/>
                <a:ea typeface="Cambria"/>
                <a:cs typeface="Times New Roman"/>
              </a:rPr>
              <a:t> A</a:t>
            </a:r>
            <a:r>
              <a:rPr lang="en-US" sz="2000" baseline="30000" dirty="0">
                <a:solidFill>
                  <a:srgbClr val="000000"/>
                </a:solidFill>
                <a:latin typeface="Arial"/>
                <a:ea typeface="Cambria"/>
                <a:cs typeface="Times New Roman"/>
              </a:rPr>
              <a:t>,</a:t>
            </a:r>
            <a:r>
              <a:rPr lang="en-US" sz="2000" dirty="0">
                <a:solidFill>
                  <a:srgbClr val="000000"/>
                </a:solidFill>
                <a:latin typeface="Arial"/>
                <a:ea typeface="Cambria"/>
                <a:cs typeface="Times New Roman"/>
              </a:rPr>
              <a:t> </a:t>
            </a:r>
            <a:r>
              <a:rPr lang="en-US" sz="2000" dirty="0" err="1">
                <a:solidFill>
                  <a:srgbClr val="000000"/>
                </a:solidFill>
                <a:latin typeface="Arial"/>
                <a:ea typeface="Cambria"/>
                <a:cs typeface="Times New Roman"/>
              </a:rPr>
              <a:t>Tozer</a:t>
            </a:r>
            <a:r>
              <a:rPr lang="en-US" sz="2000" dirty="0">
                <a:solidFill>
                  <a:srgbClr val="000000"/>
                </a:solidFill>
                <a:latin typeface="Arial"/>
                <a:ea typeface="Cambria"/>
                <a:cs typeface="Times New Roman"/>
              </a:rPr>
              <a:t> PJ</a:t>
            </a:r>
            <a:r>
              <a:rPr lang="en-US" sz="2000" dirty="0">
                <a:solidFill>
                  <a:srgbClr val="000000"/>
                </a:solidFill>
                <a:latin typeface="Times New Roman"/>
                <a:ea typeface="Cambria"/>
                <a:cs typeface="Times New Roman"/>
              </a:rPr>
              <a:t/>
            </a:r>
            <a:br>
              <a:rPr lang="en-US" sz="2000" dirty="0">
                <a:solidFill>
                  <a:srgbClr val="000000"/>
                </a:solidFill>
                <a:latin typeface="Times New Roman"/>
                <a:ea typeface="Cambria"/>
                <a:cs typeface="Times New Roman"/>
              </a:rPr>
            </a:br>
            <a:r>
              <a:rPr lang="tr-TR" sz="2000" b="1" dirty="0">
                <a:solidFill>
                  <a:srgbClr val="000000"/>
                </a:solidFill>
                <a:latin typeface="Arial"/>
                <a:ea typeface="Times New Roman"/>
                <a:cs typeface="Times New Roman"/>
              </a:rPr>
              <a:t>Pathogenesis and persistence of cryptoglandular anal fistula: a systematic review.</a:t>
            </a:r>
            <a:r>
              <a:rPr lang="en-US" sz="2000" dirty="0">
                <a:solidFill>
                  <a:srgbClr val="000000"/>
                </a:solidFill>
                <a:latin typeface="Arial"/>
                <a:ea typeface="Cambria"/>
                <a:cs typeface="Times New Roman"/>
              </a:rPr>
              <a:t> </a:t>
            </a:r>
            <a:br>
              <a:rPr lang="en-US" sz="2000" dirty="0">
                <a:solidFill>
                  <a:srgbClr val="000000"/>
                </a:solidFill>
                <a:latin typeface="Arial"/>
                <a:ea typeface="Cambria"/>
                <a:cs typeface="Times New Roman"/>
              </a:rPr>
            </a:br>
            <a:r>
              <a:rPr lang="en-US" sz="2000" dirty="0">
                <a:solidFill>
                  <a:srgbClr val="000000"/>
                </a:solidFill>
                <a:latin typeface="Arial"/>
                <a:ea typeface="Cambria"/>
                <a:cs typeface="Times New Roman"/>
              </a:rPr>
              <a:t/>
            </a:r>
            <a:br>
              <a:rPr lang="en-US" sz="2000" dirty="0">
                <a:solidFill>
                  <a:srgbClr val="000000"/>
                </a:solidFill>
                <a:latin typeface="Arial"/>
                <a:ea typeface="Cambria"/>
                <a:cs typeface="Times New Roman"/>
              </a:rPr>
            </a:br>
            <a:r>
              <a:rPr lang="en-US" sz="2000" dirty="0">
                <a:solidFill>
                  <a:srgbClr val="000000"/>
                </a:solidFill>
                <a:latin typeface="Arial"/>
                <a:ea typeface="Cambria"/>
                <a:cs typeface="Times New Roman"/>
              </a:rPr>
              <a:t>Tech </a:t>
            </a:r>
            <a:r>
              <a:rPr lang="en-US" sz="2000" dirty="0" err="1">
                <a:solidFill>
                  <a:srgbClr val="000000"/>
                </a:solidFill>
                <a:latin typeface="Arial"/>
                <a:ea typeface="Cambria"/>
                <a:cs typeface="Times New Roman"/>
              </a:rPr>
              <a:t>Coloproctol</a:t>
            </a:r>
            <a:r>
              <a:rPr lang="en-US" sz="2000" dirty="0">
                <a:solidFill>
                  <a:srgbClr val="000000"/>
                </a:solidFill>
                <a:latin typeface="Arial"/>
                <a:ea typeface="Cambria"/>
                <a:cs typeface="Times New Roman"/>
              </a:rPr>
              <a:t>., 2017 Jun;21(6):425-432. </a:t>
            </a:r>
            <a:r>
              <a:rPr lang="en-US" sz="2000" dirty="0">
                <a:solidFill>
                  <a:srgbClr val="000000"/>
                </a:solidFill>
                <a:latin typeface="Times New Roman"/>
                <a:ea typeface="Cambria"/>
                <a:cs typeface="Times New Roman"/>
              </a:rPr>
              <a:t/>
            </a:r>
            <a:br>
              <a:rPr lang="en-US" sz="2000" dirty="0">
                <a:solidFill>
                  <a:srgbClr val="000000"/>
                </a:solidFill>
                <a:latin typeface="Times New Roman"/>
                <a:ea typeface="Cambria"/>
                <a:cs typeface="Times New Roman"/>
              </a:rPr>
            </a:br>
            <a:endParaRPr lang="en-US" sz="2000" dirty="0"/>
          </a:p>
        </p:txBody>
      </p:sp>
      <p:sp>
        <p:nvSpPr>
          <p:cNvPr id="3" name="Content Placeholder 2"/>
          <p:cNvSpPr>
            <a:spLocks noGrp="1"/>
          </p:cNvSpPr>
          <p:nvPr>
            <p:ph idx="1"/>
          </p:nvPr>
        </p:nvSpPr>
        <p:spPr/>
        <p:txBody>
          <a:bodyPr>
            <a:normAutofit/>
          </a:bodyPr>
          <a:lstStyle/>
          <a:p>
            <a:pPr>
              <a:lnSpc>
                <a:spcPts val="1500"/>
              </a:lnSpc>
            </a:pPr>
            <a:endParaRPr lang="en-US" dirty="0" smtClean="0">
              <a:solidFill>
                <a:srgbClr val="000000"/>
              </a:solidFill>
              <a:latin typeface="Times New Roman"/>
              <a:ea typeface="Cambria"/>
              <a:cs typeface="Times New Roman"/>
            </a:endParaRPr>
          </a:p>
          <a:p>
            <a:pPr>
              <a:lnSpc>
                <a:spcPts val="1845"/>
              </a:lnSpc>
            </a:pPr>
            <a:r>
              <a:rPr lang="en-US" sz="2400" dirty="0">
                <a:solidFill>
                  <a:srgbClr val="000000"/>
                </a:solidFill>
                <a:ea typeface="Times New Roman"/>
                <a:cs typeface="Times New Roman"/>
              </a:rPr>
              <a:t>The presence of a </a:t>
            </a:r>
            <a:r>
              <a:rPr lang="en-US" sz="2400" dirty="0" err="1">
                <a:solidFill>
                  <a:srgbClr val="000000"/>
                </a:solidFill>
                <a:ea typeface="Times New Roman"/>
                <a:cs typeface="Times New Roman"/>
              </a:rPr>
              <a:t>perianal</a:t>
            </a:r>
            <a:r>
              <a:rPr lang="en-US" sz="2400" dirty="0">
                <a:solidFill>
                  <a:srgbClr val="000000"/>
                </a:solidFill>
                <a:ea typeface="Times New Roman"/>
                <a:cs typeface="Times New Roman"/>
              </a:rPr>
              <a:t> abscess that contains gut flora ( </a:t>
            </a:r>
            <a:r>
              <a:rPr lang="en-US" sz="2400" dirty="0" err="1">
                <a:solidFill>
                  <a:srgbClr val="000000"/>
                </a:solidFill>
                <a:ea typeface="Times New Roman"/>
                <a:cs typeface="Times New Roman"/>
              </a:rPr>
              <a:t>E.coli</a:t>
            </a:r>
            <a:r>
              <a:rPr lang="en-US" sz="2400" dirty="0">
                <a:solidFill>
                  <a:srgbClr val="000000"/>
                </a:solidFill>
                <a:ea typeface="Times New Roman"/>
                <a:cs typeface="Times New Roman"/>
              </a:rPr>
              <a:t>, B </a:t>
            </a:r>
            <a:r>
              <a:rPr lang="en-US" sz="2400" dirty="0" err="1">
                <a:solidFill>
                  <a:srgbClr val="000000"/>
                </a:solidFill>
                <a:ea typeface="Times New Roman"/>
                <a:cs typeface="Times New Roman"/>
              </a:rPr>
              <a:t>fragilis</a:t>
            </a:r>
            <a:r>
              <a:rPr lang="en-US" sz="2400" dirty="0">
                <a:solidFill>
                  <a:srgbClr val="000000"/>
                </a:solidFill>
                <a:ea typeface="Times New Roman"/>
                <a:cs typeface="Times New Roman"/>
              </a:rPr>
              <a:t> etc. ) commonly leads to the development of anal fistula. </a:t>
            </a:r>
          </a:p>
          <a:p>
            <a:pPr>
              <a:lnSpc>
                <a:spcPts val="1845"/>
              </a:lnSpc>
            </a:pPr>
            <a:endParaRPr lang="en-US" sz="2400" dirty="0">
              <a:solidFill>
                <a:srgbClr val="000000"/>
              </a:solidFill>
              <a:ea typeface="Times New Roman"/>
              <a:cs typeface="Times New Roman"/>
            </a:endParaRPr>
          </a:p>
          <a:p>
            <a:pPr>
              <a:lnSpc>
                <a:spcPts val="1845"/>
              </a:lnSpc>
            </a:pPr>
            <a:endParaRPr lang="en-US" sz="2400" dirty="0">
              <a:solidFill>
                <a:srgbClr val="000000"/>
              </a:solidFill>
              <a:ea typeface="Times New Roman"/>
              <a:cs typeface="Times New Roman"/>
            </a:endParaRPr>
          </a:p>
          <a:p>
            <a:pPr>
              <a:lnSpc>
                <a:spcPts val="1845"/>
              </a:lnSpc>
            </a:pPr>
            <a:r>
              <a:rPr lang="en-US" sz="2400" dirty="0">
                <a:solidFill>
                  <a:srgbClr val="000000"/>
                </a:solidFill>
                <a:ea typeface="Times New Roman"/>
                <a:cs typeface="Times New Roman"/>
              </a:rPr>
              <a:t>Recent work has shown an increased expression of </a:t>
            </a:r>
            <a:r>
              <a:rPr lang="en-US" sz="2400" dirty="0" err="1">
                <a:solidFill>
                  <a:srgbClr val="000000"/>
                </a:solidFill>
                <a:ea typeface="Times New Roman"/>
                <a:cs typeface="Times New Roman"/>
              </a:rPr>
              <a:t>proinflammatory</a:t>
            </a:r>
            <a:r>
              <a:rPr lang="en-US" sz="2400" dirty="0">
                <a:solidFill>
                  <a:srgbClr val="000000"/>
                </a:solidFill>
                <a:ea typeface="Times New Roman"/>
                <a:cs typeface="Times New Roman"/>
              </a:rPr>
              <a:t> cytokines and epithelial to </a:t>
            </a:r>
            <a:r>
              <a:rPr lang="en-US" sz="2400" dirty="0" err="1">
                <a:solidFill>
                  <a:srgbClr val="000000"/>
                </a:solidFill>
                <a:ea typeface="Times New Roman"/>
                <a:cs typeface="Times New Roman"/>
              </a:rPr>
              <a:t>mesenchymal</a:t>
            </a:r>
            <a:r>
              <a:rPr lang="en-US" sz="2400" dirty="0">
                <a:solidFill>
                  <a:srgbClr val="000000"/>
                </a:solidFill>
                <a:ea typeface="Times New Roman"/>
                <a:cs typeface="Times New Roman"/>
              </a:rPr>
              <a:t> cell transition in both </a:t>
            </a:r>
            <a:r>
              <a:rPr lang="en-US" sz="2400" dirty="0" err="1">
                <a:solidFill>
                  <a:srgbClr val="000000"/>
                </a:solidFill>
                <a:ea typeface="Times New Roman"/>
                <a:cs typeface="Times New Roman"/>
              </a:rPr>
              <a:t>cryptoglandular</a:t>
            </a:r>
            <a:r>
              <a:rPr lang="en-US" sz="2400" dirty="0">
                <a:solidFill>
                  <a:srgbClr val="000000"/>
                </a:solidFill>
                <a:ea typeface="Times New Roman"/>
                <a:cs typeface="Times New Roman"/>
              </a:rPr>
              <a:t> and </a:t>
            </a:r>
            <a:r>
              <a:rPr lang="en-US" sz="2400" dirty="0" err="1">
                <a:solidFill>
                  <a:srgbClr val="000000"/>
                </a:solidFill>
                <a:ea typeface="Times New Roman"/>
                <a:cs typeface="Times New Roman"/>
              </a:rPr>
              <a:t>Crohn’s</a:t>
            </a:r>
            <a:r>
              <a:rPr lang="en-US" sz="2400" dirty="0">
                <a:solidFill>
                  <a:srgbClr val="000000"/>
                </a:solidFill>
                <a:ea typeface="Times New Roman"/>
                <a:cs typeface="Times New Roman"/>
              </a:rPr>
              <a:t> fistulas.</a:t>
            </a:r>
          </a:p>
          <a:p>
            <a:endParaRPr lang="en-US" dirty="0"/>
          </a:p>
        </p:txBody>
      </p:sp>
    </p:spTree>
    <p:extLst>
      <p:ext uri="{BB962C8B-B14F-4D97-AF65-F5344CB8AC3E}">
        <p14:creationId xmlns:p14="http://schemas.microsoft.com/office/powerpoint/2010/main" xmlns="" val="10324096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Perianal Abscess/Fistula</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xmlns="" val="1642994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8686800" cy="1143000"/>
          </a:xfrm>
        </p:spPr>
        <p:txBody>
          <a:bodyPr>
            <a:normAutofit fontScale="90000"/>
          </a:bodyPr>
          <a:lstStyle/>
          <a:p>
            <a:pPr>
              <a:lnSpc>
                <a:spcPts val="1740"/>
              </a:lnSpc>
            </a:pPr>
            <a:r>
              <a:rPr lang="en-US" sz="2000" dirty="0">
                <a:latin typeface="Times New Roman"/>
                <a:ea typeface="Cambria"/>
                <a:cs typeface="Times New Roman"/>
              </a:rPr>
              <a:t/>
            </a:r>
            <a:br>
              <a:rPr lang="en-US" sz="2000" dirty="0">
                <a:latin typeface="Times New Roman"/>
                <a:ea typeface="Cambria"/>
                <a:cs typeface="Times New Roman"/>
              </a:rPr>
            </a:br>
            <a:r>
              <a:rPr lang="en-US" sz="2000" dirty="0" err="1">
                <a:latin typeface="Arial"/>
                <a:ea typeface="Cambria"/>
                <a:cs typeface="Times New Roman"/>
              </a:rPr>
              <a:t>Xu</a:t>
            </a:r>
            <a:r>
              <a:rPr lang="en-US" sz="2000" dirty="0">
                <a:latin typeface="Arial"/>
                <a:ea typeface="Cambria"/>
                <a:cs typeface="Times New Roman"/>
              </a:rPr>
              <a:t> </a:t>
            </a:r>
            <a:r>
              <a:rPr lang="en-US" sz="2000" dirty="0" err="1">
                <a:latin typeface="Arial"/>
                <a:ea typeface="Cambria"/>
                <a:cs typeface="Times New Roman"/>
              </a:rPr>
              <a:t>RW</a:t>
            </a:r>
            <a:r>
              <a:rPr lang="en-US" sz="2000" baseline="30000" dirty="0" err="1">
                <a:latin typeface="Arial"/>
                <a:ea typeface="Cambria"/>
                <a:cs typeface="Times New Roman"/>
              </a:rPr>
              <a:t>,</a:t>
            </a:r>
            <a:r>
              <a:rPr lang="en-US" sz="2000" dirty="0" err="1">
                <a:latin typeface="Arial"/>
                <a:ea typeface="Cambria"/>
                <a:cs typeface="Times New Roman"/>
              </a:rPr>
              <a:t>Tan</a:t>
            </a:r>
            <a:r>
              <a:rPr lang="en-US" sz="2000" dirty="0">
                <a:latin typeface="Arial"/>
                <a:ea typeface="Cambria"/>
                <a:cs typeface="Times New Roman"/>
              </a:rPr>
              <a:t> </a:t>
            </a:r>
            <a:r>
              <a:rPr lang="en-US" sz="2000" dirty="0" err="1">
                <a:latin typeface="Arial"/>
                <a:ea typeface="Cambria"/>
                <a:cs typeface="Times New Roman"/>
              </a:rPr>
              <a:t>KK</a:t>
            </a:r>
            <a:r>
              <a:rPr lang="en-US" sz="2000" baseline="30000" dirty="0" err="1">
                <a:latin typeface="Arial"/>
                <a:ea typeface="Cambria"/>
                <a:cs typeface="Times New Roman"/>
              </a:rPr>
              <a:t>,</a:t>
            </a:r>
            <a:r>
              <a:rPr lang="en-US" sz="2000" dirty="0" err="1">
                <a:latin typeface="Arial"/>
                <a:ea typeface="Cambria"/>
                <a:cs typeface="Times New Roman"/>
              </a:rPr>
              <a:t>Chong</a:t>
            </a:r>
            <a:r>
              <a:rPr lang="en-US" sz="2000" dirty="0">
                <a:latin typeface="Arial"/>
                <a:ea typeface="Cambria"/>
                <a:cs typeface="Times New Roman"/>
              </a:rPr>
              <a:t> CS.</a:t>
            </a:r>
            <a:br>
              <a:rPr lang="en-US" sz="2000" dirty="0">
                <a:latin typeface="Arial"/>
                <a:ea typeface="Cambria"/>
                <a:cs typeface="Times New Roman"/>
              </a:rPr>
            </a:br>
            <a:r>
              <a:rPr lang="tr-TR" sz="2000" b="1" dirty="0">
                <a:latin typeface="Arial"/>
                <a:ea typeface="Times New Roman"/>
                <a:cs typeface="Times New Roman"/>
              </a:rPr>
              <a:t>Bacteriological study in perianal abscess is not useful and not cost-effective.</a:t>
            </a:r>
            <a:r>
              <a:rPr lang="en-US" sz="2000" dirty="0">
                <a:latin typeface="Arial"/>
                <a:ea typeface="Cambria"/>
                <a:cs typeface="Times New Roman"/>
              </a:rPr>
              <a:t> </a:t>
            </a:r>
            <a:br>
              <a:rPr lang="en-US" sz="2000" dirty="0">
                <a:latin typeface="Arial"/>
                <a:ea typeface="Cambria"/>
                <a:cs typeface="Times New Roman"/>
              </a:rPr>
            </a:br>
            <a:r>
              <a:rPr lang="en-US" sz="2000" dirty="0">
                <a:latin typeface="Arial"/>
                <a:ea typeface="Cambria"/>
                <a:cs typeface="Times New Roman"/>
              </a:rPr>
              <a:t>ANZ J Surg. 2016 Oct;86(10):782-784. </a:t>
            </a:r>
            <a:r>
              <a:rPr lang="en-US" sz="2000" dirty="0">
                <a:latin typeface="Times New Roman"/>
                <a:ea typeface="Cambria"/>
                <a:cs typeface="Times New Roman"/>
              </a:rPr>
              <a:t/>
            </a:r>
            <a:br>
              <a:rPr lang="en-US" sz="2000" dirty="0">
                <a:latin typeface="Times New Roman"/>
                <a:ea typeface="Cambria"/>
                <a:cs typeface="Times New Roman"/>
              </a:rPr>
            </a:br>
            <a:r>
              <a:rPr lang="en-US" sz="2000" dirty="0">
                <a:latin typeface="Times New Roman"/>
                <a:ea typeface="Cambria"/>
                <a:cs typeface="Times New Roman"/>
              </a:rPr>
              <a:t/>
            </a:r>
            <a:br>
              <a:rPr lang="en-US" sz="2000" dirty="0">
                <a:latin typeface="Times New Roman"/>
                <a:ea typeface="Cambria"/>
                <a:cs typeface="Times New Roman"/>
              </a:rPr>
            </a:br>
            <a:endParaRPr lang="en-US" sz="2000" dirty="0"/>
          </a:p>
        </p:txBody>
      </p:sp>
      <p:sp>
        <p:nvSpPr>
          <p:cNvPr id="3" name="Content Placeholder 2"/>
          <p:cNvSpPr>
            <a:spLocks noGrp="1"/>
          </p:cNvSpPr>
          <p:nvPr>
            <p:ph idx="1"/>
          </p:nvPr>
        </p:nvSpPr>
        <p:spPr/>
        <p:txBody>
          <a:bodyPr>
            <a:normAutofit/>
          </a:bodyPr>
          <a:lstStyle/>
          <a:p>
            <a:pPr>
              <a:lnSpc>
                <a:spcPts val="1845"/>
              </a:lnSpc>
              <a:buNone/>
            </a:pPr>
            <a:r>
              <a:rPr lang="en-US" sz="2000" dirty="0">
                <a:solidFill>
                  <a:srgbClr val="000000"/>
                </a:solidFill>
                <a:ea typeface="Times New Roman"/>
                <a:cs typeface=""/>
              </a:rPr>
              <a:t>A retrospective study of all patients who have had a surgical drainage of their </a:t>
            </a:r>
            <a:r>
              <a:rPr lang="en-US" sz="2000" dirty="0" err="1">
                <a:solidFill>
                  <a:srgbClr val="000000"/>
                </a:solidFill>
                <a:ea typeface="Times New Roman"/>
                <a:cs typeface=""/>
              </a:rPr>
              <a:t>perianal</a:t>
            </a:r>
            <a:r>
              <a:rPr lang="en-US" sz="2000" dirty="0">
                <a:solidFill>
                  <a:srgbClr val="000000"/>
                </a:solidFill>
                <a:ea typeface="Times New Roman"/>
                <a:cs typeface=""/>
              </a:rPr>
              <a:t> abscesses with concomitant microbiological examination</a:t>
            </a:r>
            <a:endParaRPr lang="en-US" sz="2000" dirty="0">
              <a:ea typeface="Cambria"/>
              <a:cs typeface=""/>
            </a:endParaRPr>
          </a:p>
          <a:p>
            <a:pPr marR="38100">
              <a:lnSpc>
                <a:spcPts val="1845"/>
              </a:lnSpc>
            </a:pPr>
            <a:r>
              <a:rPr lang="en-US" sz="2000" b="1" cap="all" dirty="0">
                <a:solidFill>
                  <a:srgbClr val="000000"/>
                </a:solidFill>
                <a:ea typeface="Times New Roman"/>
                <a:cs typeface=""/>
              </a:rPr>
              <a:t>RESULTS:</a:t>
            </a:r>
            <a:endParaRPr lang="en-US" sz="2000" dirty="0">
              <a:ea typeface="Cambria"/>
              <a:cs typeface=""/>
            </a:endParaRPr>
          </a:p>
          <a:p>
            <a:pPr>
              <a:lnSpc>
                <a:spcPts val="1845"/>
              </a:lnSpc>
            </a:pPr>
            <a:r>
              <a:rPr lang="en-US" sz="2000" dirty="0">
                <a:solidFill>
                  <a:srgbClr val="000000"/>
                </a:solidFill>
                <a:ea typeface="Times New Roman"/>
                <a:cs typeface=""/>
              </a:rPr>
              <a:t>A total of 164 patients, Gut organisms were cultured in 143 (87.2%) samples while 12 (7.3%) demonstrated skin organisms and nine did not yield any bacterial growth (5.5%). </a:t>
            </a:r>
          </a:p>
          <a:p>
            <a:pPr>
              <a:lnSpc>
                <a:spcPts val="1845"/>
              </a:lnSpc>
            </a:pPr>
            <a:r>
              <a:rPr lang="en-US" sz="2000" dirty="0">
                <a:solidFill>
                  <a:srgbClr val="000000"/>
                </a:solidFill>
                <a:ea typeface="Times New Roman"/>
                <a:cs typeface=""/>
              </a:rPr>
              <a:t>Twenty-nine (17.7%) patients developed anal fistula and 34 (20.7%) patients had a recurrence of the </a:t>
            </a:r>
            <a:r>
              <a:rPr lang="en-US" sz="2000" dirty="0" err="1">
                <a:solidFill>
                  <a:srgbClr val="000000"/>
                </a:solidFill>
                <a:ea typeface="Times New Roman"/>
                <a:cs typeface=""/>
              </a:rPr>
              <a:t>perianal</a:t>
            </a:r>
            <a:r>
              <a:rPr lang="en-US" sz="2000" dirty="0">
                <a:solidFill>
                  <a:srgbClr val="000000"/>
                </a:solidFill>
                <a:ea typeface="Times New Roman"/>
                <a:cs typeface=""/>
              </a:rPr>
              <a:t> abscess. </a:t>
            </a:r>
          </a:p>
          <a:p>
            <a:pPr marR="38100">
              <a:lnSpc>
                <a:spcPts val="1845"/>
              </a:lnSpc>
            </a:pPr>
            <a:r>
              <a:rPr lang="en-US" sz="2000" b="1" cap="all" dirty="0">
                <a:solidFill>
                  <a:srgbClr val="000000"/>
                </a:solidFill>
                <a:ea typeface="Times New Roman"/>
                <a:cs typeface=""/>
              </a:rPr>
              <a:t>CONCLUSION:</a:t>
            </a:r>
            <a:endParaRPr lang="en-US" sz="2000" dirty="0">
              <a:ea typeface="Cambria"/>
              <a:cs typeface=""/>
            </a:endParaRPr>
          </a:p>
          <a:p>
            <a:pPr>
              <a:lnSpc>
                <a:spcPts val="1845"/>
              </a:lnSpc>
            </a:pPr>
            <a:r>
              <a:rPr lang="en-US" sz="2000" dirty="0">
                <a:solidFill>
                  <a:srgbClr val="000000"/>
                </a:solidFill>
                <a:ea typeface="Times New Roman"/>
                <a:cs typeface=""/>
              </a:rPr>
              <a:t>Bacteriological culture in </a:t>
            </a:r>
            <a:r>
              <a:rPr lang="en-US" sz="2000" dirty="0" err="1">
                <a:solidFill>
                  <a:srgbClr val="000000"/>
                </a:solidFill>
                <a:ea typeface="Times New Roman"/>
                <a:cs typeface=""/>
              </a:rPr>
              <a:t>perianal</a:t>
            </a:r>
            <a:r>
              <a:rPr lang="en-US" sz="2000" dirty="0">
                <a:solidFill>
                  <a:srgbClr val="000000"/>
                </a:solidFill>
                <a:ea typeface="Times New Roman"/>
                <a:cs typeface=""/>
              </a:rPr>
              <a:t> abscess is not useful for predicting the development of anal fistula or abscess recurrence. Hence, there is no need to perform this investigation on a routine basis.</a:t>
            </a:r>
            <a:endParaRPr lang="en-US" sz="2000" dirty="0">
              <a:ea typeface="Cambria"/>
              <a:cs typeface=""/>
            </a:endParaRPr>
          </a:p>
          <a:p>
            <a:endParaRPr lang="en-US" dirty="0"/>
          </a:p>
        </p:txBody>
      </p:sp>
    </p:spTree>
    <p:extLst>
      <p:ext uri="{BB962C8B-B14F-4D97-AF65-F5344CB8AC3E}">
        <p14:creationId xmlns:p14="http://schemas.microsoft.com/office/powerpoint/2010/main" xmlns="" val="16491002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p:nvPr/>
        </p:nvPicPr>
        <p:blipFill>
          <a:blip r:embed="rId3"/>
          <a:srcRect/>
          <a:stretch>
            <a:fillRect/>
          </a:stretch>
        </p:blipFill>
        <p:spPr bwMode="auto">
          <a:xfrm>
            <a:off x="1524000" y="-1870674"/>
            <a:ext cx="9144000" cy="8728674"/>
          </a:xfrm>
          <a:prstGeom prst="rect">
            <a:avLst/>
          </a:prstGeom>
          <a:noFill/>
          <a:ln w="9525">
            <a:noFill/>
            <a:miter lim="800000"/>
            <a:headEnd/>
            <a:tailEnd/>
          </a:ln>
        </p:spPr>
      </p:pic>
    </p:spTree>
    <p:extLst>
      <p:ext uri="{BB962C8B-B14F-4D97-AF65-F5344CB8AC3E}">
        <p14:creationId xmlns:p14="http://schemas.microsoft.com/office/powerpoint/2010/main" xmlns="" val="1581321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spcBef>
                <a:spcPts val="10"/>
              </a:spcBef>
              <a:spcAft>
                <a:spcPts val="10"/>
              </a:spcAft>
              <a:tabLst>
                <a:tab pos="457200" algn="l"/>
              </a:tabLst>
            </a:pPr>
            <a:r>
              <a:rPr lang="en-US" u="none" strike="noStrike" dirty="0" smtClean="0">
                <a:solidFill>
                  <a:srgbClr val="14376C"/>
                </a:solidFill>
                <a:latin typeface="Arial"/>
                <a:ea typeface="Times New Roman"/>
                <a:cs typeface="Times New Roman"/>
              </a:rPr>
              <a:t>Routine antibiotics for </a:t>
            </a:r>
            <a:r>
              <a:rPr lang="en-US" u="none" strike="noStrike" dirty="0" err="1" smtClean="0">
                <a:solidFill>
                  <a:srgbClr val="14376C"/>
                </a:solidFill>
                <a:latin typeface="Arial"/>
                <a:ea typeface="Times New Roman"/>
                <a:cs typeface="Times New Roman"/>
              </a:rPr>
              <a:t>anorectal</a:t>
            </a:r>
            <a:r>
              <a:rPr lang="en-US" u="none" strike="noStrike" dirty="0" smtClean="0">
                <a:solidFill>
                  <a:srgbClr val="14376C"/>
                </a:solidFill>
                <a:latin typeface="Arial"/>
                <a:ea typeface="Times New Roman"/>
                <a:cs typeface="Times New Roman"/>
              </a:rPr>
              <a:t> abscess: the answer is still no</a:t>
            </a:r>
            <a:endParaRPr lang="en-US" dirty="0" smtClean="0">
              <a:latin typeface="Times New Roman"/>
              <a:ea typeface="Cambria"/>
              <a:cs typeface="Times New Roman"/>
            </a:endParaRPr>
          </a:p>
        </p:txBody>
      </p:sp>
      <p:sp>
        <p:nvSpPr>
          <p:cNvPr id="3" name="Content Placeholder 2"/>
          <p:cNvSpPr>
            <a:spLocks noGrp="1"/>
          </p:cNvSpPr>
          <p:nvPr>
            <p:ph idx="1"/>
          </p:nvPr>
        </p:nvSpPr>
        <p:spPr>
          <a:xfrm>
            <a:off x="1981200" y="1600200"/>
            <a:ext cx="8229600" cy="4299638"/>
          </a:xfrm>
        </p:spPr>
        <p:txBody>
          <a:bodyPr wrap="square" anchor="t">
            <a:noAutofit/>
          </a:bodyPr>
          <a:lstStyle/>
          <a:p>
            <a:pPr>
              <a:lnSpc>
                <a:spcPts val="1845"/>
              </a:lnSpc>
              <a:spcAft>
                <a:spcPts val="600"/>
              </a:spcAft>
            </a:pPr>
            <a:r>
              <a:rPr lang="en-US" sz="2500" dirty="0"/>
              <a:t>Multicenter RCT from </a:t>
            </a:r>
            <a:r>
              <a:rPr lang="en-US" sz="2500" dirty="0" err="1"/>
              <a:t>Ankara,total</a:t>
            </a:r>
            <a:r>
              <a:rPr lang="en-US" sz="2500" dirty="0"/>
              <a:t> of 183 pts (92 placebo and 91 antibiotics) </a:t>
            </a:r>
          </a:p>
          <a:p>
            <a:pPr>
              <a:lnSpc>
                <a:spcPts val="1845"/>
              </a:lnSpc>
              <a:spcAft>
                <a:spcPts val="600"/>
              </a:spcAft>
            </a:pPr>
            <a:r>
              <a:rPr lang="en-US" sz="2500" dirty="0">
                <a:solidFill>
                  <a:srgbClr val="000000"/>
                </a:solidFill>
                <a:ea typeface="Times New Roman"/>
                <a:cs typeface="Times New Roman"/>
              </a:rPr>
              <a:t>45 patients (29.8%) developed anal fistulas during 1-year.</a:t>
            </a:r>
          </a:p>
          <a:p>
            <a:pPr lvl="1">
              <a:lnSpc>
                <a:spcPts val="1845"/>
              </a:lnSpc>
              <a:spcAft>
                <a:spcPts val="600"/>
              </a:spcAft>
            </a:pPr>
            <a:r>
              <a:rPr lang="en-US" sz="2100" dirty="0">
                <a:solidFill>
                  <a:srgbClr val="000000"/>
                </a:solidFill>
                <a:ea typeface="Times New Roman"/>
                <a:cs typeface="Times New Roman"/>
              </a:rPr>
              <a:t> 17 patients (22.4%) in the placebo group and </a:t>
            </a:r>
          </a:p>
          <a:p>
            <a:pPr lvl="1">
              <a:lnSpc>
                <a:spcPts val="1845"/>
              </a:lnSpc>
              <a:spcAft>
                <a:spcPts val="600"/>
              </a:spcAft>
            </a:pPr>
            <a:r>
              <a:rPr lang="en-US" sz="2100" dirty="0">
                <a:solidFill>
                  <a:srgbClr val="000000"/>
                </a:solidFill>
                <a:ea typeface="Times New Roman"/>
                <a:cs typeface="Times New Roman"/>
              </a:rPr>
              <a:t>28 patients (37.3%) in the antibiotic group </a:t>
            </a:r>
            <a:r>
              <a:rPr lang="en-US" sz="2100" b="1" u="sng" dirty="0">
                <a:solidFill>
                  <a:srgbClr val="000000"/>
                </a:solidFill>
                <a:ea typeface="Times New Roman"/>
                <a:cs typeface="Times New Roman"/>
              </a:rPr>
              <a:t>(P = .044). </a:t>
            </a:r>
          </a:p>
          <a:p>
            <a:pPr>
              <a:lnSpc>
                <a:spcPts val="1845"/>
              </a:lnSpc>
              <a:spcAft>
                <a:spcPts val="600"/>
              </a:spcAft>
            </a:pPr>
            <a:r>
              <a:rPr lang="en-US" sz="2500" dirty="0">
                <a:solidFill>
                  <a:srgbClr val="000000"/>
                </a:solidFill>
                <a:ea typeface="Times New Roman"/>
                <a:cs typeface="Times New Roman"/>
              </a:rPr>
              <a:t>Risk of fistula formation was increased</a:t>
            </a:r>
          </a:p>
          <a:p>
            <a:pPr lvl="1">
              <a:lnSpc>
                <a:spcPts val="1845"/>
              </a:lnSpc>
              <a:spcAft>
                <a:spcPts val="600"/>
              </a:spcAft>
            </a:pPr>
            <a:r>
              <a:rPr lang="en-US" sz="2100" dirty="0">
                <a:solidFill>
                  <a:srgbClr val="000000"/>
                </a:solidFill>
                <a:ea typeface="Times New Roman"/>
                <a:cs typeface="Times New Roman"/>
              </a:rPr>
              <a:t> </a:t>
            </a:r>
            <a:r>
              <a:rPr lang="en-US" sz="2100" dirty="0" err="1">
                <a:solidFill>
                  <a:srgbClr val="000000"/>
                </a:solidFill>
                <a:ea typeface="Times New Roman"/>
                <a:cs typeface="Times New Roman"/>
              </a:rPr>
              <a:t>ischiorectal</a:t>
            </a:r>
            <a:r>
              <a:rPr lang="en-US" sz="2100" dirty="0">
                <a:solidFill>
                  <a:srgbClr val="000000"/>
                </a:solidFill>
                <a:ea typeface="Times New Roman"/>
                <a:cs typeface="Times New Roman"/>
              </a:rPr>
              <a:t> abscess (odds ratio, 7.82)</a:t>
            </a:r>
          </a:p>
          <a:p>
            <a:pPr lvl="1">
              <a:lnSpc>
                <a:spcPts val="1845"/>
              </a:lnSpc>
              <a:spcAft>
                <a:spcPts val="600"/>
              </a:spcAft>
            </a:pPr>
            <a:r>
              <a:rPr lang="en-US" sz="2100" dirty="0" err="1">
                <a:solidFill>
                  <a:srgbClr val="000000"/>
                </a:solidFill>
                <a:ea typeface="Times New Roman"/>
                <a:cs typeface="Times New Roman"/>
              </a:rPr>
              <a:t>intersphincteric</a:t>
            </a:r>
            <a:r>
              <a:rPr lang="en-US" sz="2100" dirty="0">
                <a:solidFill>
                  <a:srgbClr val="000000"/>
                </a:solidFill>
                <a:ea typeface="Times New Roman"/>
                <a:cs typeface="Times New Roman"/>
              </a:rPr>
              <a:t> abscess (odds ratio, 3.35)</a:t>
            </a:r>
            <a:endParaRPr lang="en-US" sz="2100" dirty="0">
              <a:ea typeface="Cambria"/>
              <a:cs typeface="Times New Roman"/>
            </a:endParaRPr>
          </a:p>
          <a:p>
            <a:pPr marR="38100">
              <a:lnSpc>
                <a:spcPts val="1845"/>
              </a:lnSpc>
              <a:spcAft>
                <a:spcPts val="600"/>
              </a:spcAft>
            </a:pPr>
            <a:r>
              <a:rPr lang="en-US" sz="2500" b="1" cap="all" dirty="0">
                <a:solidFill>
                  <a:srgbClr val="000000"/>
                </a:solidFill>
                <a:ea typeface="Times New Roman"/>
                <a:cs typeface="Times New Roman"/>
              </a:rPr>
              <a:t>CONCLUSION:</a:t>
            </a:r>
            <a:r>
              <a:rPr lang="en-US" sz="2500" dirty="0">
                <a:ea typeface="Cambria"/>
                <a:cs typeface="Times New Roman"/>
              </a:rPr>
              <a:t> </a:t>
            </a:r>
            <a:r>
              <a:rPr lang="en-US" sz="2500" dirty="0">
                <a:solidFill>
                  <a:srgbClr val="000000"/>
                </a:solidFill>
                <a:ea typeface="Times New Roman"/>
                <a:cs typeface="Times New Roman"/>
              </a:rPr>
              <a:t>Antibiotic treatment following the drainage of an </a:t>
            </a:r>
            <a:r>
              <a:rPr lang="en-US" sz="2500" dirty="0" err="1">
                <a:solidFill>
                  <a:srgbClr val="000000"/>
                </a:solidFill>
                <a:ea typeface="Times New Roman"/>
                <a:cs typeface="Times New Roman"/>
              </a:rPr>
              <a:t>anorectal</a:t>
            </a:r>
            <a:r>
              <a:rPr lang="en-US" sz="2500" dirty="0">
                <a:solidFill>
                  <a:srgbClr val="000000"/>
                </a:solidFill>
                <a:ea typeface="Times New Roman"/>
                <a:cs typeface="Times New Roman"/>
              </a:rPr>
              <a:t> abscess has no protective effect regarding risk of fistula formation.</a:t>
            </a:r>
            <a:endParaRPr lang="en-US" sz="2500" dirty="0">
              <a:ea typeface="Cambria"/>
              <a:cs typeface="Times New Roman"/>
            </a:endParaRPr>
          </a:p>
          <a:p>
            <a:endParaRPr lang="en-US" dirty="0"/>
          </a:p>
        </p:txBody>
      </p:sp>
    </p:spTree>
    <p:extLst>
      <p:ext uri="{BB962C8B-B14F-4D97-AF65-F5344CB8AC3E}">
        <p14:creationId xmlns:p14="http://schemas.microsoft.com/office/powerpoint/2010/main" xmlns="" val="18235270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IMG_0002.jpg"/>
          <p:cNvPicPr>
            <a:picLocks noGrp="1" noChangeAspect="1"/>
          </p:cNvPicPr>
          <p:nvPr>
            <p:ph idx="1"/>
          </p:nvPr>
        </p:nvPicPr>
        <p:blipFill>
          <a:blip r:embed="rId2"/>
          <a:srcRect l="-18187" r="-18187"/>
          <a:stretch>
            <a:fillRect/>
          </a:stretch>
        </p:blipFill>
        <p:spPr>
          <a:xfrm rot="5400000">
            <a:off x="2723983" y="13574"/>
            <a:ext cx="8695784" cy="6805973"/>
          </a:xfrm>
        </p:spPr>
      </p:pic>
      <p:pic>
        <p:nvPicPr>
          <p:cNvPr id="5" name="Picture 4" descr="IMG_0001.jpg"/>
          <p:cNvPicPr>
            <a:picLocks noChangeAspect="1"/>
          </p:cNvPicPr>
          <p:nvPr/>
        </p:nvPicPr>
        <p:blipFill>
          <a:blip r:embed="rId3"/>
          <a:stretch>
            <a:fillRect/>
          </a:stretch>
        </p:blipFill>
        <p:spPr>
          <a:xfrm rot="5400000">
            <a:off x="1110986" y="687653"/>
            <a:ext cx="2731029" cy="1905000"/>
          </a:xfrm>
          <a:prstGeom prst="rect">
            <a:avLst/>
          </a:prstGeom>
        </p:spPr>
      </p:pic>
    </p:spTree>
    <p:extLst>
      <p:ext uri="{BB962C8B-B14F-4D97-AF65-F5344CB8AC3E}">
        <p14:creationId xmlns:p14="http://schemas.microsoft.com/office/powerpoint/2010/main" xmlns="" val="7481834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tr-TR" sz="2000" dirty="0"/>
              <a:t>Malik AI,Nelson RL, Tou S.</a:t>
            </a:r>
            <a:r>
              <a:rPr lang="tr-TR" sz="2000" b="1" dirty="0"/>
              <a:t>Incision and drainage of perianal abscess with or without treatment of anal fistula. </a:t>
            </a:r>
            <a:r>
              <a:rPr lang="tr-TR" sz="2000" dirty="0"/>
              <a:t>Cochrane Database Syst Rev. 2010 Jul 7;(7).</a:t>
            </a:r>
            <a:r>
              <a:rPr lang="en-US" sz="2000" dirty="0"/>
              <a:t/>
            </a:r>
            <a:br>
              <a:rPr lang="en-US" sz="2000" dirty="0"/>
            </a:br>
            <a:r>
              <a:rPr lang="en-US" sz="2000" dirty="0"/>
              <a:t/>
            </a:r>
            <a:br>
              <a:rPr lang="en-US" sz="2000" dirty="0"/>
            </a:br>
            <a:endParaRPr lang="en-US" sz="2000" dirty="0"/>
          </a:p>
        </p:txBody>
      </p:sp>
      <p:sp>
        <p:nvSpPr>
          <p:cNvPr id="3" name="Content Placeholder 2"/>
          <p:cNvSpPr>
            <a:spLocks noGrp="1"/>
          </p:cNvSpPr>
          <p:nvPr>
            <p:ph idx="1"/>
          </p:nvPr>
        </p:nvSpPr>
        <p:spPr>
          <a:xfrm>
            <a:off x="1687866" y="1078710"/>
            <a:ext cx="8980135" cy="5612022"/>
          </a:xfrm>
        </p:spPr>
        <p:txBody>
          <a:bodyPr>
            <a:normAutofit fontScale="92500" lnSpcReduction="20000"/>
          </a:bodyPr>
          <a:lstStyle/>
          <a:p>
            <a:pPr>
              <a:buNone/>
            </a:pPr>
            <a:endParaRPr lang="en-US" b="1" dirty="0" smtClean="0"/>
          </a:p>
          <a:p>
            <a:r>
              <a:rPr lang="en-US" dirty="0" smtClean="0"/>
              <a:t>6 trials with 479 </a:t>
            </a:r>
            <a:r>
              <a:rPr lang="en-US" dirty="0"/>
              <a:t>subjects, </a:t>
            </a:r>
            <a:r>
              <a:rPr lang="en-US" b="1" dirty="0"/>
              <a:t>comparing incision and drainage of </a:t>
            </a:r>
            <a:r>
              <a:rPr lang="en-US" b="1" dirty="0" err="1"/>
              <a:t>perianal</a:t>
            </a:r>
            <a:r>
              <a:rPr lang="en-US" b="1" dirty="0"/>
              <a:t> abscess alone versus incision and drainage with fistula treatment</a:t>
            </a:r>
            <a:r>
              <a:rPr lang="en-US" b="1" dirty="0" smtClean="0"/>
              <a:t>.</a:t>
            </a:r>
          </a:p>
          <a:p>
            <a:r>
              <a:rPr lang="en-US" sz="2065" dirty="0" err="1"/>
              <a:t>Metaanalysis</a:t>
            </a:r>
            <a:r>
              <a:rPr lang="en-US" sz="2065" dirty="0"/>
              <a:t> showed a significant reduction in recurrence, persistent abscess/fistula or repeat surgery in </a:t>
            </a:r>
            <a:r>
              <a:rPr lang="en-US" sz="2065" dirty="0" err="1"/>
              <a:t>favour</a:t>
            </a:r>
            <a:r>
              <a:rPr lang="en-US" sz="2065" dirty="0"/>
              <a:t> of fistula surgery at the time of abscess incision and drainage (RR=0.13, 95% Confidence Interval of RR = 0.07-0.24). </a:t>
            </a:r>
          </a:p>
          <a:p>
            <a:r>
              <a:rPr lang="en-US" sz="2065" dirty="0"/>
              <a:t>Incontinence at one year following drainage with fistula surgery was not statistically significant (pooled RR 3.06, 95% Confidence Interval 0.7-13.45) with heterogeneity demonstrable between the trials (Chi(2) =5.39,df=3, </a:t>
            </a:r>
            <a:r>
              <a:rPr lang="en-US" sz="2065" dirty="0" err="1"/>
              <a:t>p</a:t>
            </a:r>
            <a:r>
              <a:rPr lang="en-US" sz="2065" dirty="0"/>
              <a:t>=0.14, I(2) =44.4%).</a:t>
            </a:r>
          </a:p>
          <a:p>
            <a:pPr>
              <a:buNone/>
            </a:pPr>
            <a:r>
              <a:rPr lang="en-US" b="1" cap="all" dirty="0"/>
              <a:t>	</a:t>
            </a:r>
            <a:r>
              <a:rPr lang="en-US" b="1" cap="all" dirty="0" smtClean="0"/>
              <a:t>CONCLUSIONS</a:t>
            </a:r>
            <a:r>
              <a:rPr lang="en-US" b="1" cap="all" dirty="0"/>
              <a:t>:</a:t>
            </a:r>
            <a:endParaRPr lang="en-US" b="1" dirty="0"/>
          </a:p>
          <a:p>
            <a:r>
              <a:rPr lang="en-US" b="1" dirty="0"/>
              <a:t>The published evidence shows fistula surgery</a:t>
            </a:r>
            <a:r>
              <a:rPr lang="en-US" b="1" dirty="0" smtClean="0"/>
              <a:t> combined with </a:t>
            </a:r>
            <a:r>
              <a:rPr lang="en-US" b="1" dirty="0"/>
              <a:t>abscess drainage significantly reduces recurrence or persistence of abscess/fistula, or the need for repeat surgery.</a:t>
            </a:r>
            <a:r>
              <a:rPr lang="en-US" b="1" dirty="0" smtClean="0"/>
              <a:t> </a:t>
            </a:r>
          </a:p>
          <a:p>
            <a:r>
              <a:rPr lang="en-US" b="1" dirty="0" smtClean="0"/>
              <a:t>There </a:t>
            </a:r>
            <a:r>
              <a:rPr lang="en-US" b="1" dirty="0"/>
              <a:t>was no statistically significant evidence of incontinence following fistula surgery with abscess </a:t>
            </a:r>
            <a:r>
              <a:rPr lang="en-US" b="1" dirty="0" smtClean="0"/>
              <a:t>drainage. </a:t>
            </a:r>
            <a:r>
              <a:rPr lang="en-US" dirty="0" smtClean="0"/>
              <a:t>This </a:t>
            </a:r>
            <a:r>
              <a:rPr lang="en-US" dirty="0"/>
              <a:t>intervention may be recommended in carefully selected patients</a:t>
            </a:r>
            <a:r>
              <a:rPr lang="en-US" dirty="0" smtClean="0"/>
              <a:t>.</a:t>
            </a:r>
          </a:p>
        </p:txBody>
      </p:sp>
    </p:spTree>
    <p:extLst>
      <p:ext uri="{BB962C8B-B14F-4D97-AF65-F5344CB8AC3E}">
        <p14:creationId xmlns:p14="http://schemas.microsoft.com/office/powerpoint/2010/main" xmlns="" val="12023397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normAutofit/>
          </a:bodyPr>
          <a:lstStyle/>
          <a:p>
            <a:r>
              <a:rPr lang="en-US" dirty="0" smtClean="0"/>
              <a:t>Drain as early as possible for abscess to create a smaller cavity</a:t>
            </a:r>
          </a:p>
          <a:p>
            <a:r>
              <a:rPr lang="en-US" dirty="0" smtClean="0"/>
              <a:t> Figure out the anatomy, do not harm the sphincter muscles, try staying closer to anus,</a:t>
            </a:r>
          </a:p>
          <a:p>
            <a:r>
              <a:rPr lang="en-US" dirty="0" smtClean="0"/>
              <a:t>Drain trans-rectally for a supra-</a:t>
            </a:r>
            <a:r>
              <a:rPr lang="en-US" dirty="0" err="1" smtClean="0"/>
              <a:t>levator</a:t>
            </a:r>
            <a:r>
              <a:rPr lang="en-US" dirty="0" smtClean="0"/>
              <a:t> abscess.</a:t>
            </a:r>
          </a:p>
          <a:p>
            <a:r>
              <a:rPr lang="en-US" dirty="0" smtClean="0"/>
              <a:t>Antibiotics not routinely used</a:t>
            </a:r>
          </a:p>
          <a:p>
            <a:r>
              <a:rPr lang="en-US" dirty="0" smtClean="0"/>
              <a:t>Concomitant fistula surgery can be used to decrease the rate of recurrent surgery without causing incontinence, at least in selected cases.</a:t>
            </a:r>
            <a:endParaRPr lang="en-US" dirty="0"/>
          </a:p>
        </p:txBody>
      </p:sp>
    </p:spTree>
    <p:extLst>
      <p:ext uri="{BB962C8B-B14F-4D97-AF65-F5344CB8AC3E}">
        <p14:creationId xmlns:p14="http://schemas.microsoft.com/office/powerpoint/2010/main" xmlns="" val="21427455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510299"/>
            <a:ext cx="7886700" cy="994172"/>
          </a:xfrm>
        </p:spPr>
        <p:txBody>
          <a:bodyPr>
            <a:normAutofit fontScale="90000"/>
          </a:bodyPr>
          <a:lstStyle/>
          <a:p>
            <a:r>
              <a:rPr lang="tr-TR" dirty="0" smtClean="0"/>
              <a:t>Hemoroidal Hastalık Ne Büyüklükte Bir Sorundur?</a:t>
            </a:r>
            <a:endParaRPr lang="tr-TR" dirty="0"/>
          </a:p>
        </p:txBody>
      </p:sp>
      <p:sp>
        <p:nvSpPr>
          <p:cNvPr id="3" name="Content Placeholder 2"/>
          <p:cNvSpPr>
            <a:spLocks noGrp="1"/>
          </p:cNvSpPr>
          <p:nvPr>
            <p:ph idx="1"/>
          </p:nvPr>
        </p:nvSpPr>
        <p:spPr/>
        <p:txBody>
          <a:bodyPr>
            <a:normAutofit/>
          </a:bodyPr>
          <a:lstStyle/>
          <a:p>
            <a:r>
              <a:rPr lang="en-US" dirty="0" err="1" smtClean="0"/>
              <a:t>Problemin</a:t>
            </a:r>
            <a:r>
              <a:rPr lang="en-US" dirty="0" smtClean="0"/>
              <a:t> </a:t>
            </a:r>
            <a:r>
              <a:rPr lang="en-US" dirty="0" err="1" smtClean="0"/>
              <a:t>gerçek</a:t>
            </a:r>
            <a:r>
              <a:rPr lang="en-US" dirty="0" smtClean="0"/>
              <a:t> </a:t>
            </a:r>
            <a:r>
              <a:rPr lang="en-US" dirty="0" err="1" smtClean="0"/>
              <a:t>boyutunu</a:t>
            </a:r>
            <a:r>
              <a:rPr lang="en-US" dirty="0" smtClean="0"/>
              <a:t> </a:t>
            </a:r>
            <a:r>
              <a:rPr lang="en-US" dirty="0" err="1" smtClean="0"/>
              <a:t>ortaya</a:t>
            </a:r>
            <a:r>
              <a:rPr lang="en-US" dirty="0" smtClean="0"/>
              <a:t> </a:t>
            </a:r>
            <a:r>
              <a:rPr lang="en-US" dirty="0" err="1" smtClean="0"/>
              <a:t>koymak</a:t>
            </a:r>
            <a:r>
              <a:rPr lang="en-US" dirty="0" smtClean="0"/>
              <a:t> </a:t>
            </a:r>
            <a:r>
              <a:rPr lang="en-US" dirty="0" err="1" smtClean="0"/>
              <a:t>çok</a:t>
            </a:r>
            <a:r>
              <a:rPr lang="en-US" dirty="0" smtClean="0"/>
              <a:t> </a:t>
            </a:r>
            <a:r>
              <a:rPr lang="en-US" dirty="0" err="1" smtClean="0"/>
              <a:t>zor</a:t>
            </a:r>
            <a:endParaRPr lang="en-US" dirty="0" smtClean="0"/>
          </a:p>
          <a:p>
            <a:pPr lvl="1"/>
            <a:r>
              <a:rPr lang="en-US" dirty="0" err="1" smtClean="0"/>
              <a:t>Hasta</a:t>
            </a:r>
            <a:r>
              <a:rPr lang="en-US" dirty="0" smtClean="0"/>
              <a:t> </a:t>
            </a:r>
            <a:r>
              <a:rPr lang="en-US" dirty="0" err="1" smtClean="0"/>
              <a:t>yanılgıları</a:t>
            </a:r>
            <a:endParaRPr lang="en-US" dirty="0" smtClean="0"/>
          </a:p>
          <a:p>
            <a:pPr lvl="1"/>
            <a:r>
              <a:rPr lang="en-US" dirty="0" err="1" smtClean="0"/>
              <a:t>Klinisyenlerin</a:t>
            </a:r>
            <a:r>
              <a:rPr lang="en-US" dirty="0" smtClean="0"/>
              <a:t> </a:t>
            </a:r>
            <a:r>
              <a:rPr lang="en-US" dirty="0" err="1" smtClean="0"/>
              <a:t>ve</a:t>
            </a:r>
            <a:r>
              <a:rPr lang="en-US" dirty="0" smtClean="0"/>
              <a:t> </a:t>
            </a:r>
            <a:r>
              <a:rPr lang="en-US" dirty="0" err="1" smtClean="0"/>
              <a:t>Endüstrinin</a:t>
            </a:r>
            <a:r>
              <a:rPr lang="en-US" dirty="0" smtClean="0"/>
              <a:t> </a:t>
            </a:r>
            <a:r>
              <a:rPr lang="en-US" dirty="0" err="1" smtClean="0"/>
              <a:t>yanıltmaları</a:t>
            </a:r>
            <a:endParaRPr lang="en-US" dirty="0" smtClean="0"/>
          </a:p>
          <a:p>
            <a:r>
              <a:rPr lang="en-US" dirty="0" smtClean="0">
                <a:solidFill>
                  <a:srgbClr val="FF0000"/>
                </a:solidFill>
              </a:rPr>
              <a:t>ABD </a:t>
            </a:r>
            <a:r>
              <a:rPr lang="en-US" dirty="0" err="1" smtClean="0">
                <a:solidFill>
                  <a:srgbClr val="FF0000"/>
                </a:solidFill>
              </a:rPr>
              <a:t>verileri</a:t>
            </a:r>
            <a:r>
              <a:rPr lang="en-US" dirty="0" smtClean="0">
                <a:solidFill>
                  <a:srgbClr val="FF0000"/>
                </a:solidFill>
              </a:rPr>
              <a:t>: </a:t>
            </a:r>
            <a:r>
              <a:rPr lang="en-US" dirty="0" err="1" smtClean="0">
                <a:solidFill>
                  <a:srgbClr val="FF0000"/>
                </a:solidFill>
              </a:rPr>
              <a:t>Yılda</a:t>
            </a:r>
            <a:r>
              <a:rPr lang="en-US" dirty="0" smtClean="0">
                <a:solidFill>
                  <a:srgbClr val="FF0000"/>
                </a:solidFill>
              </a:rPr>
              <a:t> 10 </a:t>
            </a:r>
            <a:r>
              <a:rPr lang="en-US" dirty="0" err="1" smtClean="0">
                <a:solidFill>
                  <a:srgbClr val="FF0000"/>
                </a:solidFill>
              </a:rPr>
              <a:t>milyon</a:t>
            </a:r>
            <a:r>
              <a:rPr lang="en-US" dirty="0" smtClean="0">
                <a:solidFill>
                  <a:srgbClr val="FF0000"/>
                </a:solidFill>
              </a:rPr>
              <a:t> </a:t>
            </a:r>
            <a:r>
              <a:rPr lang="en-US" dirty="0" err="1" smtClean="0">
                <a:solidFill>
                  <a:srgbClr val="FF0000"/>
                </a:solidFill>
              </a:rPr>
              <a:t>hasta</a:t>
            </a:r>
            <a:r>
              <a:rPr lang="en-US" dirty="0" smtClean="0">
                <a:solidFill>
                  <a:srgbClr val="FF0000"/>
                </a:solidFill>
              </a:rPr>
              <a:t> </a:t>
            </a:r>
            <a:r>
              <a:rPr lang="en-US" dirty="0" err="1" smtClean="0">
                <a:solidFill>
                  <a:srgbClr val="FF0000"/>
                </a:solidFill>
              </a:rPr>
              <a:t>hemoroidal</a:t>
            </a:r>
            <a:r>
              <a:rPr lang="en-US" dirty="0" smtClean="0">
                <a:solidFill>
                  <a:srgbClr val="FF0000"/>
                </a:solidFill>
              </a:rPr>
              <a:t> </a:t>
            </a:r>
            <a:r>
              <a:rPr lang="en-US" dirty="0" err="1" smtClean="0">
                <a:solidFill>
                  <a:srgbClr val="FF0000"/>
                </a:solidFill>
              </a:rPr>
              <a:t>semptomlar</a:t>
            </a:r>
            <a:r>
              <a:rPr lang="en-US" dirty="0" smtClean="0">
                <a:solidFill>
                  <a:srgbClr val="FF0000"/>
                </a:solidFill>
              </a:rPr>
              <a:t> </a:t>
            </a:r>
            <a:r>
              <a:rPr lang="en-US" dirty="0" err="1" smtClean="0">
                <a:solidFill>
                  <a:srgbClr val="FF0000"/>
                </a:solidFill>
              </a:rPr>
              <a:t>geçirmektedir</a:t>
            </a:r>
            <a:endParaRPr lang="en-US" dirty="0" smtClean="0">
              <a:solidFill>
                <a:srgbClr val="FF0000"/>
              </a:solidFill>
            </a:endParaRPr>
          </a:p>
          <a:p>
            <a:r>
              <a:rPr lang="en-US" dirty="0" smtClean="0"/>
              <a:t>50 </a:t>
            </a:r>
            <a:r>
              <a:rPr lang="en-US" dirty="0" err="1" smtClean="0"/>
              <a:t>yaş</a:t>
            </a:r>
            <a:r>
              <a:rPr lang="en-US" dirty="0" smtClean="0"/>
              <a:t> </a:t>
            </a:r>
            <a:r>
              <a:rPr lang="en-US" dirty="0" err="1" smtClean="0"/>
              <a:t>üstü</a:t>
            </a:r>
            <a:r>
              <a:rPr lang="en-US" dirty="0" smtClean="0"/>
              <a:t> </a:t>
            </a:r>
            <a:r>
              <a:rPr lang="en-US" dirty="0" err="1" smtClean="0"/>
              <a:t>nüfusun</a:t>
            </a:r>
            <a:r>
              <a:rPr lang="en-US" dirty="0" smtClean="0"/>
              <a:t> % 50 </a:t>
            </a:r>
            <a:r>
              <a:rPr lang="en-US" dirty="0" err="1" smtClean="0"/>
              <a:t>si</a:t>
            </a:r>
            <a:r>
              <a:rPr lang="en-US" dirty="0" smtClean="0"/>
              <a:t> </a:t>
            </a:r>
            <a:r>
              <a:rPr lang="en-US" dirty="0" err="1" smtClean="0"/>
              <a:t>hayatının</a:t>
            </a:r>
            <a:r>
              <a:rPr lang="en-US" dirty="0" smtClean="0"/>
              <a:t> </a:t>
            </a:r>
            <a:r>
              <a:rPr lang="en-US" dirty="0" err="1" smtClean="0"/>
              <a:t>bir</a:t>
            </a:r>
            <a:r>
              <a:rPr lang="en-US" dirty="0" smtClean="0"/>
              <a:t> </a:t>
            </a:r>
            <a:r>
              <a:rPr lang="en-US" dirty="0" err="1" smtClean="0"/>
              <a:t>döneminde</a:t>
            </a:r>
            <a:r>
              <a:rPr lang="en-US" dirty="0" smtClean="0"/>
              <a:t> </a:t>
            </a:r>
            <a:r>
              <a:rPr lang="en-US" dirty="0" err="1" smtClean="0"/>
              <a:t>hemoroidal</a:t>
            </a:r>
            <a:r>
              <a:rPr lang="en-US" dirty="0" smtClean="0"/>
              <a:t> </a:t>
            </a:r>
            <a:r>
              <a:rPr lang="en-US" dirty="0" err="1" smtClean="0"/>
              <a:t>şikayetler</a:t>
            </a:r>
            <a:r>
              <a:rPr lang="en-US" dirty="0" smtClean="0"/>
              <a:t> </a:t>
            </a:r>
            <a:r>
              <a:rPr lang="en-US" dirty="0" err="1" smtClean="0"/>
              <a:t>yaşamıştır</a:t>
            </a:r>
            <a:r>
              <a:rPr lang="en-US" dirty="0" smtClean="0"/>
              <a:t>.</a:t>
            </a:r>
          </a:p>
          <a:p>
            <a:r>
              <a:rPr lang="en-US" sz="1589" i="1" dirty="0" err="1"/>
              <a:t>Dis</a:t>
            </a:r>
            <a:r>
              <a:rPr lang="en-US" sz="1589" i="1" dirty="0"/>
              <a:t> Colon Rectum 2011; 54: 1059 –1064 </a:t>
            </a:r>
          </a:p>
          <a:p>
            <a:pPr>
              <a:buNone/>
            </a:pPr>
            <a:endParaRPr lang="en-US" dirty="0" smtClean="0"/>
          </a:p>
          <a:p>
            <a:endParaRPr lang="tr-TR" dirty="0"/>
          </a:p>
        </p:txBody>
      </p:sp>
    </p:spTree>
    <p:extLst>
      <p:ext uri="{BB962C8B-B14F-4D97-AF65-F5344CB8AC3E}">
        <p14:creationId xmlns:p14="http://schemas.microsoft.com/office/powerpoint/2010/main" xmlns="" val="9996768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ctr" defTabSz="342900" rtl="0">
              <a:spcBef>
                <a:spcPct val="0"/>
              </a:spcBef>
            </a:pPr>
            <a:r>
              <a:rPr lang="en-US" sz="2925" dirty="0" err="1"/>
              <a:t>Hasta</a:t>
            </a:r>
            <a:r>
              <a:rPr lang="en-US" sz="2925" dirty="0"/>
              <a:t> </a:t>
            </a:r>
            <a:r>
              <a:rPr lang="en-US" sz="2925" dirty="0" err="1"/>
              <a:t>yanılgıları</a:t>
            </a:r>
            <a:r>
              <a:rPr lang="en-US" dirty="0" smtClean="0"/>
              <a:t/>
            </a:r>
            <a:br>
              <a:rPr lang="en-US" dirty="0" smtClean="0"/>
            </a:br>
            <a:endParaRPr lang="tr-TR" dirty="0"/>
          </a:p>
        </p:txBody>
      </p:sp>
      <p:sp>
        <p:nvSpPr>
          <p:cNvPr id="3" name="Content Placeholder 2"/>
          <p:cNvSpPr>
            <a:spLocks noGrp="1"/>
          </p:cNvSpPr>
          <p:nvPr>
            <p:ph idx="1"/>
          </p:nvPr>
        </p:nvSpPr>
        <p:spPr/>
        <p:txBody>
          <a:bodyPr>
            <a:normAutofit/>
          </a:bodyPr>
          <a:lstStyle/>
          <a:p>
            <a:r>
              <a:rPr lang="tr-TR" dirty="0" smtClean="0"/>
              <a:t>Hastalar anal bölgede yaşadıkları sorunların hemen hepsine “basur” tanısı koyarlar! </a:t>
            </a:r>
            <a:endParaRPr lang="en-US" dirty="0" smtClean="0"/>
          </a:p>
          <a:p>
            <a:r>
              <a:rPr lang="en-US" dirty="0" err="1" smtClean="0"/>
              <a:t>Bizim</a:t>
            </a:r>
            <a:r>
              <a:rPr lang="en-US" dirty="0" smtClean="0"/>
              <a:t> </a:t>
            </a:r>
            <a:r>
              <a:rPr lang="en-US" dirty="0" err="1" smtClean="0"/>
              <a:t>rektum</a:t>
            </a:r>
            <a:r>
              <a:rPr lang="en-US" dirty="0" smtClean="0"/>
              <a:t> </a:t>
            </a:r>
            <a:r>
              <a:rPr lang="en-US" dirty="0" err="1" smtClean="0"/>
              <a:t>kanseri</a:t>
            </a:r>
            <a:r>
              <a:rPr lang="en-US" dirty="0" smtClean="0"/>
              <a:t> </a:t>
            </a:r>
            <a:r>
              <a:rPr lang="en-US" dirty="0" err="1" smtClean="0"/>
              <a:t>hastalarımızın</a:t>
            </a:r>
            <a:r>
              <a:rPr lang="en-US" dirty="0" smtClean="0"/>
              <a:t> </a:t>
            </a:r>
            <a:r>
              <a:rPr lang="en-US" dirty="0" err="1" smtClean="0"/>
              <a:t>yarısından</a:t>
            </a:r>
            <a:r>
              <a:rPr lang="en-US" dirty="0" smtClean="0"/>
              <a:t> </a:t>
            </a:r>
            <a:r>
              <a:rPr lang="en-US" dirty="0" err="1" smtClean="0"/>
              <a:t>çoğu</a:t>
            </a:r>
            <a:r>
              <a:rPr lang="en-US" dirty="0" smtClean="0"/>
              <a:t> </a:t>
            </a:r>
            <a:r>
              <a:rPr lang="en-US" dirty="0" err="1" smtClean="0"/>
              <a:t>bize</a:t>
            </a:r>
            <a:r>
              <a:rPr lang="en-US" dirty="0" smtClean="0"/>
              <a:t>,  </a:t>
            </a:r>
            <a:r>
              <a:rPr lang="en-US" dirty="0" err="1" smtClean="0"/>
              <a:t>kendi</a:t>
            </a:r>
            <a:r>
              <a:rPr lang="en-US" dirty="0" smtClean="0"/>
              <a:t> </a:t>
            </a:r>
            <a:r>
              <a:rPr lang="en-US" dirty="0" err="1" smtClean="0"/>
              <a:t>kendine</a:t>
            </a:r>
            <a:r>
              <a:rPr lang="en-US" dirty="0" smtClean="0"/>
              <a:t> “</a:t>
            </a:r>
            <a:r>
              <a:rPr lang="en-US" dirty="0" err="1" smtClean="0"/>
              <a:t>uzun</a:t>
            </a:r>
            <a:r>
              <a:rPr lang="en-US" dirty="0" smtClean="0"/>
              <a:t> </a:t>
            </a:r>
            <a:r>
              <a:rPr lang="en-US" dirty="0" err="1" smtClean="0"/>
              <a:t>süredir</a:t>
            </a:r>
            <a:r>
              <a:rPr lang="en-US" dirty="0" smtClean="0"/>
              <a:t> </a:t>
            </a:r>
            <a:r>
              <a:rPr lang="en-US" dirty="0" err="1" smtClean="0"/>
              <a:t>olan</a:t>
            </a:r>
            <a:r>
              <a:rPr lang="en-US" dirty="0" smtClean="0"/>
              <a:t> </a:t>
            </a:r>
            <a:r>
              <a:rPr lang="en-US" dirty="0" err="1" smtClean="0"/>
              <a:t>ve</a:t>
            </a:r>
            <a:r>
              <a:rPr lang="en-US" dirty="0" smtClean="0"/>
              <a:t> </a:t>
            </a:r>
            <a:r>
              <a:rPr lang="en-US" dirty="0" err="1" smtClean="0"/>
              <a:t>iyileşmeyen</a:t>
            </a:r>
            <a:r>
              <a:rPr lang="en-US" dirty="0" smtClean="0"/>
              <a:t> </a:t>
            </a:r>
            <a:r>
              <a:rPr lang="en-US" dirty="0" err="1" smtClean="0"/>
              <a:t>hemoroid</a:t>
            </a:r>
            <a:r>
              <a:rPr lang="en-US" dirty="0" smtClean="0"/>
              <a:t> </a:t>
            </a:r>
            <a:r>
              <a:rPr lang="en-US" dirty="0" err="1" smtClean="0"/>
              <a:t>sorunu</a:t>
            </a:r>
            <a:r>
              <a:rPr lang="en-US" dirty="0" smtClean="0"/>
              <a:t>” </a:t>
            </a:r>
            <a:r>
              <a:rPr lang="en-US" dirty="0" err="1" smtClean="0"/>
              <a:t>tanısı</a:t>
            </a:r>
            <a:r>
              <a:rPr lang="en-US" dirty="0" smtClean="0"/>
              <a:t> </a:t>
            </a:r>
            <a:r>
              <a:rPr lang="en-US" dirty="0" err="1" smtClean="0"/>
              <a:t>ile</a:t>
            </a:r>
            <a:r>
              <a:rPr lang="en-US" dirty="0" smtClean="0"/>
              <a:t> </a:t>
            </a:r>
            <a:r>
              <a:rPr lang="en-US" dirty="0" err="1" smtClean="0"/>
              <a:t>başvururlar</a:t>
            </a:r>
            <a:r>
              <a:rPr lang="en-US" dirty="0" smtClean="0"/>
              <a:t>! </a:t>
            </a:r>
            <a:endParaRPr lang="tr-TR" dirty="0" smtClean="0"/>
          </a:p>
          <a:p>
            <a:pPr>
              <a:buNone/>
            </a:pPr>
            <a:r>
              <a:rPr lang="tr-TR" dirty="0" smtClean="0"/>
              <a:t>Fissur, pruritus,genital siğiller hatta zaman zaman fistüller bile hemoroid sanılır!</a:t>
            </a:r>
            <a:endParaRPr lang="tr-TR" dirty="0"/>
          </a:p>
        </p:txBody>
      </p:sp>
    </p:spTree>
    <p:extLst>
      <p:ext uri="{BB962C8B-B14F-4D97-AF65-F5344CB8AC3E}">
        <p14:creationId xmlns:p14="http://schemas.microsoft.com/office/powerpoint/2010/main" xmlns="" val="18036256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algn="ctr" defTabSz="342900" rtl="0">
              <a:spcBef>
                <a:spcPct val="0"/>
              </a:spcBef>
            </a:pPr>
            <a:r>
              <a:rPr lang="en-US" sz="2550" dirty="0" err="1"/>
              <a:t>Endüstri</a:t>
            </a:r>
            <a:r>
              <a:rPr lang="en-US" sz="2550" dirty="0"/>
              <a:t> </a:t>
            </a:r>
            <a:r>
              <a:rPr lang="en-US" sz="2550" dirty="0" err="1"/>
              <a:t>ve</a:t>
            </a:r>
            <a:r>
              <a:rPr lang="en-US" sz="2550" dirty="0"/>
              <a:t> </a:t>
            </a:r>
            <a:r>
              <a:rPr lang="en-US" sz="2550" dirty="0" err="1"/>
              <a:t>Klinisyenlerin</a:t>
            </a:r>
            <a:r>
              <a:rPr lang="en-US" sz="2550" dirty="0"/>
              <a:t> </a:t>
            </a:r>
            <a:r>
              <a:rPr lang="en-US" sz="2550" dirty="0" err="1"/>
              <a:t>Saptırıcılığı</a:t>
            </a:r>
            <a:endParaRPr lang="tr-TR" dirty="0"/>
          </a:p>
        </p:txBody>
      </p:sp>
      <p:sp>
        <p:nvSpPr>
          <p:cNvPr id="3" name="Content Placeholder 2"/>
          <p:cNvSpPr>
            <a:spLocks noGrp="1"/>
          </p:cNvSpPr>
          <p:nvPr>
            <p:ph idx="1"/>
          </p:nvPr>
        </p:nvSpPr>
        <p:spPr/>
        <p:txBody>
          <a:bodyPr>
            <a:normAutofit/>
          </a:bodyPr>
          <a:lstStyle/>
          <a:p>
            <a:r>
              <a:rPr lang="tr-TR" dirty="0" smtClean="0"/>
              <a:t>Hastaların birçoğu, hiçbirşey yapmadan önce, eş dost tarafından reçete edilen ilaç ve merhemleri “eczacıya bile sormadan” alıp kullanmayı tercih etmektedir! </a:t>
            </a:r>
          </a:p>
          <a:p>
            <a:r>
              <a:rPr lang="tr-TR" dirty="0" smtClean="0"/>
              <a:t>Hastaların bu yaklaşımı “muayene sayısını azaltması açısından sigorta sistemleri ve ilaç endüstrisi tarafından da en azından önlenmez! </a:t>
            </a:r>
          </a:p>
          <a:p>
            <a:r>
              <a:rPr lang="tr-TR" dirty="0" smtClean="0"/>
              <a:t>Klinisyenler tanının net olmadığı tüm durumlarda önce bir “anti-hemorrhoidals”reçete eder ve durumu izlerler!</a:t>
            </a:r>
            <a:endParaRPr lang="tr-TR" dirty="0"/>
          </a:p>
        </p:txBody>
      </p:sp>
    </p:spTree>
    <p:extLst>
      <p:ext uri="{BB962C8B-B14F-4D97-AF65-F5344CB8AC3E}">
        <p14:creationId xmlns:p14="http://schemas.microsoft.com/office/powerpoint/2010/main" xmlns="" val="1803949865"/>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Sonuç</a:t>
            </a:r>
            <a:endParaRPr lang="tr-TR" dirty="0"/>
          </a:p>
        </p:txBody>
      </p:sp>
      <p:sp>
        <p:nvSpPr>
          <p:cNvPr id="3" name="Content Placeholder 2"/>
          <p:cNvSpPr>
            <a:spLocks noGrp="1"/>
          </p:cNvSpPr>
          <p:nvPr>
            <p:ph idx="1"/>
          </p:nvPr>
        </p:nvSpPr>
        <p:spPr/>
        <p:txBody>
          <a:bodyPr>
            <a:normAutofit/>
          </a:bodyPr>
          <a:lstStyle/>
          <a:p>
            <a:r>
              <a:rPr lang="en-US" dirty="0" smtClean="0">
                <a:solidFill>
                  <a:srgbClr val="FF0000"/>
                </a:solidFill>
              </a:rPr>
              <a:t>ABD de 10 </a:t>
            </a:r>
            <a:r>
              <a:rPr lang="en-US" dirty="0" err="1" smtClean="0">
                <a:solidFill>
                  <a:srgbClr val="FF0000"/>
                </a:solidFill>
              </a:rPr>
              <a:t>milyon</a:t>
            </a:r>
            <a:r>
              <a:rPr lang="en-US" dirty="0" smtClean="0">
                <a:solidFill>
                  <a:srgbClr val="FF0000"/>
                </a:solidFill>
              </a:rPr>
              <a:t> =1/30, </a:t>
            </a:r>
            <a:r>
              <a:rPr lang="en-US" dirty="0" err="1" smtClean="0">
                <a:solidFill>
                  <a:srgbClr val="FF0000"/>
                </a:solidFill>
              </a:rPr>
              <a:t>Türkiye’de</a:t>
            </a:r>
            <a:r>
              <a:rPr lang="en-US" dirty="0" smtClean="0">
                <a:solidFill>
                  <a:srgbClr val="FF0000"/>
                </a:solidFill>
              </a:rPr>
              <a:t> </a:t>
            </a:r>
            <a:r>
              <a:rPr lang="en-US" dirty="0" err="1" smtClean="0">
                <a:solidFill>
                  <a:srgbClr val="FF0000"/>
                </a:solidFill>
              </a:rPr>
              <a:t>yıllık</a:t>
            </a:r>
            <a:r>
              <a:rPr lang="en-US" dirty="0" smtClean="0">
                <a:solidFill>
                  <a:srgbClr val="FF0000"/>
                </a:solidFill>
              </a:rPr>
              <a:t>  2.5 </a:t>
            </a:r>
            <a:r>
              <a:rPr lang="en-US" dirty="0" err="1" smtClean="0">
                <a:solidFill>
                  <a:srgbClr val="FF0000"/>
                </a:solidFill>
              </a:rPr>
              <a:t>milyon</a:t>
            </a:r>
            <a:r>
              <a:rPr lang="en-US" dirty="0" smtClean="0">
                <a:solidFill>
                  <a:srgbClr val="FF0000"/>
                </a:solidFill>
              </a:rPr>
              <a:t> </a:t>
            </a:r>
            <a:r>
              <a:rPr lang="en-US" dirty="0" err="1" smtClean="0">
                <a:solidFill>
                  <a:srgbClr val="FF0000"/>
                </a:solidFill>
              </a:rPr>
              <a:t>semptomatik</a:t>
            </a:r>
            <a:r>
              <a:rPr lang="en-US" dirty="0" smtClean="0">
                <a:solidFill>
                  <a:srgbClr val="FF0000"/>
                </a:solidFill>
              </a:rPr>
              <a:t> </a:t>
            </a:r>
            <a:r>
              <a:rPr lang="en-US" dirty="0" err="1" smtClean="0">
                <a:solidFill>
                  <a:srgbClr val="FF0000"/>
                </a:solidFill>
              </a:rPr>
              <a:t>hastaya</a:t>
            </a:r>
            <a:r>
              <a:rPr lang="en-US" dirty="0" smtClean="0">
                <a:solidFill>
                  <a:srgbClr val="FF0000"/>
                </a:solidFill>
              </a:rPr>
              <a:t> </a:t>
            </a:r>
            <a:r>
              <a:rPr lang="en-US" dirty="0" err="1" smtClean="0">
                <a:solidFill>
                  <a:srgbClr val="FF0000"/>
                </a:solidFill>
              </a:rPr>
              <a:t>denk</a:t>
            </a:r>
            <a:r>
              <a:rPr lang="en-US" dirty="0" smtClean="0">
                <a:solidFill>
                  <a:srgbClr val="FF0000"/>
                </a:solidFill>
              </a:rPr>
              <a:t> </a:t>
            </a:r>
            <a:r>
              <a:rPr lang="en-US" dirty="0" err="1" smtClean="0">
                <a:solidFill>
                  <a:srgbClr val="FF0000"/>
                </a:solidFill>
              </a:rPr>
              <a:t>gelir</a:t>
            </a:r>
            <a:r>
              <a:rPr lang="en-US" dirty="0" smtClean="0">
                <a:solidFill>
                  <a:srgbClr val="FF0000"/>
                </a:solidFill>
              </a:rPr>
              <a:t>!</a:t>
            </a:r>
          </a:p>
          <a:p>
            <a:r>
              <a:rPr lang="tr-TR" dirty="0" smtClean="0"/>
              <a:t>Kayıtlara Hemoroidal hastalık şeklinde geçen tıbbi ve cerrahi hastaların ne kadarının gerçekten hemoroid hastası olduğunu Tanrı bilir ancak gerçek rakam kağıt üzerindekinden mutlaka küçük olmalıdır!</a:t>
            </a:r>
          </a:p>
          <a:p>
            <a:endParaRPr lang="tr-TR" dirty="0"/>
          </a:p>
        </p:txBody>
      </p:sp>
    </p:spTree>
    <p:extLst>
      <p:ext uri="{BB962C8B-B14F-4D97-AF65-F5344CB8AC3E}">
        <p14:creationId xmlns:p14="http://schemas.microsoft.com/office/powerpoint/2010/main" xmlns="" val="8112527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735799"/>
          </a:xfrm>
        </p:spPr>
        <p:txBody>
          <a:bodyPr>
            <a:normAutofit/>
          </a:bodyPr>
          <a:lstStyle/>
          <a:p>
            <a:r>
              <a:rPr lang="en-US" dirty="0" smtClean="0"/>
              <a:t>Etiology</a:t>
            </a:r>
            <a:endParaRPr lang="en-US" dirty="0"/>
          </a:p>
        </p:txBody>
      </p:sp>
      <p:sp>
        <p:nvSpPr>
          <p:cNvPr id="3" name="Content Placeholder 2"/>
          <p:cNvSpPr>
            <a:spLocks noGrp="1"/>
          </p:cNvSpPr>
          <p:nvPr>
            <p:ph idx="1"/>
          </p:nvPr>
        </p:nvSpPr>
        <p:spPr>
          <a:xfrm>
            <a:off x="1524000" y="1242564"/>
            <a:ext cx="9144000" cy="5615436"/>
          </a:xfrm>
        </p:spPr>
        <p:txBody>
          <a:bodyPr>
            <a:normAutofit fontScale="85000" lnSpcReduction="20000"/>
          </a:bodyPr>
          <a:lstStyle/>
          <a:p>
            <a:r>
              <a:rPr lang="en-US" dirty="0" err="1" smtClean="0"/>
              <a:t>Cryptoglandular</a:t>
            </a:r>
            <a:r>
              <a:rPr lang="en-US" dirty="0" smtClean="0"/>
              <a:t>  (90+ %)</a:t>
            </a:r>
          </a:p>
          <a:p>
            <a:r>
              <a:rPr lang="en-US" dirty="0" err="1" smtClean="0"/>
              <a:t>Crohn’s</a:t>
            </a:r>
            <a:r>
              <a:rPr lang="en-US" dirty="0" smtClean="0"/>
              <a:t> Disease</a:t>
            </a:r>
          </a:p>
          <a:p>
            <a:r>
              <a:rPr lang="en-US" dirty="0" smtClean="0"/>
              <a:t>Complications of anal disease and surgery</a:t>
            </a:r>
          </a:p>
          <a:p>
            <a:pPr lvl="1"/>
            <a:r>
              <a:rPr lang="en-US" dirty="0" smtClean="0"/>
              <a:t>Fissure</a:t>
            </a:r>
          </a:p>
          <a:p>
            <a:pPr lvl="1"/>
            <a:r>
              <a:rPr lang="en-US" dirty="0" smtClean="0"/>
              <a:t>Closed wounds (</a:t>
            </a:r>
            <a:r>
              <a:rPr lang="en-US" dirty="0" err="1" smtClean="0"/>
              <a:t>flaps,hemorrhoidectomy,sphincterotomy</a:t>
            </a:r>
            <a:r>
              <a:rPr lang="en-US" dirty="0" smtClean="0"/>
              <a:t> etc.)</a:t>
            </a:r>
          </a:p>
          <a:p>
            <a:r>
              <a:rPr lang="en-US" dirty="0" smtClean="0"/>
              <a:t>Trauma</a:t>
            </a:r>
          </a:p>
          <a:p>
            <a:pPr lvl="1"/>
            <a:r>
              <a:rPr lang="en-US" dirty="0" smtClean="0"/>
              <a:t>Foreign body</a:t>
            </a:r>
          </a:p>
          <a:p>
            <a:pPr lvl="1"/>
            <a:r>
              <a:rPr lang="en-US" dirty="0" smtClean="0"/>
              <a:t>Anal receptive intercourse</a:t>
            </a:r>
          </a:p>
          <a:p>
            <a:r>
              <a:rPr lang="en-US" dirty="0" smtClean="0"/>
              <a:t>Rare reasons</a:t>
            </a:r>
          </a:p>
          <a:p>
            <a:pPr lvl="1"/>
            <a:r>
              <a:rPr lang="en-US" dirty="0" smtClean="0"/>
              <a:t>Radiation</a:t>
            </a:r>
          </a:p>
          <a:p>
            <a:pPr lvl="1"/>
            <a:r>
              <a:rPr lang="en-US" dirty="0"/>
              <a:t>I</a:t>
            </a:r>
            <a:r>
              <a:rPr lang="en-US" dirty="0" smtClean="0"/>
              <a:t>nfections 	</a:t>
            </a:r>
          </a:p>
          <a:p>
            <a:pPr lvl="2"/>
            <a:r>
              <a:rPr lang="en-US" dirty="0" smtClean="0"/>
              <a:t>Immune compromised state</a:t>
            </a:r>
          </a:p>
          <a:p>
            <a:pPr lvl="2"/>
            <a:r>
              <a:rPr lang="en-US" dirty="0" err="1" smtClean="0"/>
              <a:t>Hidradenitis</a:t>
            </a:r>
            <a:endParaRPr lang="en-US" dirty="0" smtClean="0"/>
          </a:p>
          <a:p>
            <a:pPr lvl="2"/>
            <a:r>
              <a:rPr lang="en-US" dirty="0" err="1" smtClean="0"/>
              <a:t>Tbc</a:t>
            </a:r>
            <a:endParaRPr lang="en-US" dirty="0" smtClean="0"/>
          </a:p>
          <a:p>
            <a:pPr lvl="2"/>
            <a:r>
              <a:rPr lang="en-US" dirty="0" err="1" smtClean="0"/>
              <a:t>Actinomyces</a:t>
            </a:r>
            <a:endParaRPr lang="en-US" dirty="0" smtClean="0"/>
          </a:p>
          <a:p>
            <a:pPr lvl="1"/>
            <a:r>
              <a:rPr lang="en-US" dirty="0" err="1" smtClean="0"/>
              <a:t>Malignacy</a:t>
            </a:r>
            <a:endParaRPr lang="en-US" dirty="0" smtClean="0"/>
          </a:p>
          <a:p>
            <a:pPr lvl="2"/>
            <a:r>
              <a:rPr lang="en-US" dirty="0" smtClean="0"/>
              <a:t>Anal</a:t>
            </a:r>
          </a:p>
          <a:p>
            <a:pPr lvl="2"/>
            <a:r>
              <a:rPr lang="en-US" dirty="0" err="1" smtClean="0"/>
              <a:t>Myeloproliferative</a:t>
            </a:r>
            <a:r>
              <a:rPr lang="en-US" dirty="0" smtClean="0"/>
              <a:t> diseases</a:t>
            </a:r>
          </a:p>
          <a:p>
            <a:pPr lvl="1"/>
            <a:endParaRPr lang="en-US" dirty="0" smtClean="0"/>
          </a:p>
        </p:txBody>
      </p:sp>
    </p:spTree>
    <p:extLst>
      <p:ext uri="{BB962C8B-B14F-4D97-AF65-F5344CB8AC3E}">
        <p14:creationId xmlns:p14="http://schemas.microsoft.com/office/powerpoint/2010/main" xmlns="" val="14145562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dirty="0" smtClean="0"/>
              <a:t>St Mark’s, UK</a:t>
            </a:r>
            <a:br>
              <a:rPr lang="tr-TR" dirty="0" smtClean="0"/>
            </a:br>
            <a:r>
              <a:rPr lang="tr-TR" dirty="0" smtClean="0"/>
              <a:t>Güncel Görüş</a:t>
            </a:r>
            <a:endParaRPr lang="tr-TR" dirty="0"/>
          </a:p>
        </p:txBody>
      </p:sp>
      <p:sp>
        <p:nvSpPr>
          <p:cNvPr id="3" name="Content Placeholder 2"/>
          <p:cNvSpPr>
            <a:spLocks noGrp="1"/>
          </p:cNvSpPr>
          <p:nvPr>
            <p:ph idx="1"/>
          </p:nvPr>
        </p:nvSpPr>
        <p:spPr/>
        <p:txBody>
          <a:bodyPr>
            <a:normAutofit/>
          </a:bodyPr>
          <a:lstStyle/>
          <a:p>
            <a:r>
              <a:rPr lang="en-US" dirty="0" smtClean="0"/>
              <a:t>UK ‘de, </a:t>
            </a:r>
            <a:r>
              <a:rPr lang="en-US" dirty="0" err="1" smtClean="0"/>
              <a:t>hemorrhoidal</a:t>
            </a:r>
            <a:r>
              <a:rPr lang="en-US" dirty="0" smtClean="0"/>
              <a:t> </a:t>
            </a:r>
            <a:r>
              <a:rPr lang="en-US" dirty="0" err="1" smtClean="0"/>
              <a:t>hastalık</a:t>
            </a:r>
            <a:r>
              <a:rPr lang="en-US" dirty="0" smtClean="0"/>
              <a:t> </a:t>
            </a:r>
            <a:r>
              <a:rPr lang="en-US" dirty="0" err="1" smtClean="0"/>
              <a:t>halkın</a:t>
            </a:r>
            <a:r>
              <a:rPr lang="en-US" dirty="0" smtClean="0"/>
              <a:t> %13-36%  </a:t>
            </a:r>
            <a:r>
              <a:rPr lang="en-US" dirty="0" err="1" smtClean="0"/>
              <a:t>sını</a:t>
            </a:r>
            <a:r>
              <a:rPr lang="en-US" dirty="0" smtClean="0"/>
              <a:t> </a:t>
            </a:r>
            <a:r>
              <a:rPr lang="en-US" dirty="0" err="1" smtClean="0"/>
              <a:t>etkiler</a:t>
            </a:r>
            <a:r>
              <a:rPr lang="en-US" dirty="0" smtClean="0"/>
              <a:t>!</a:t>
            </a:r>
          </a:p>
          <a:p>
            <a:r>
              <a:rPr lang="en-US" dirty="0" err="1" smtClean="0"/>
              <a:t>Gerçek</a:t>
            </a:r>
            <a:r>
              <a:rPr lang="en-US" dirty="0" smtClean="0"/>
              <a:t> </a:t>
            </a:r>
            <a:r>
              <a:rPr lang="en-US" dirty="0" err="1" smtClean="0"/>
              <a:t>prevalans</a:t>
            </a:r>
            <a:r>
              <a:rPr lang="en-US" dirty="0" smtClean="0"/>
              <a:t> </a:t>
            </a:r>
            <a:r>
              <a:rPr lang="en-US" dirty="0" err="1" smtClean="0"/>
              <a:t>çok</a:t>
            </a:r>
            <a:r>
              <a:rPr lang="en-US" dirty="0" smtClean="0"/>
              <a:t> </a:t>
            </a:r>
            <a:r>
              <a:rPr lang="en-US" dirty="0" err="1" smtClean="0"/>
              <a:t>daha</a:t>
            </a:r>
            <a:r>
              <a:rPr lang="en-US" dirty="0" smtClean="0"/>
              <a:t> </a:t>
            </a:r>
            <a:r>
              <a:rPr lang="en-US" dirty="0" err="1" smtClean="0"/>
              <a:t>düşük</a:t>
            </a:r>
            <a:r>
              <a:rPr lang="en-US" dirty="0" smtClean="0"/>
              <a:t> </a:t>
            </a:r>
            <a:r>
              <a:rPr lang="en-US" dirty="0" err="1" smtClean="0"/>
              <a:t>olmalıdır</a:t>
            </a:r>
            <a:r>
              <a:rPr lang="en-US" dirty="0" smtClean="0"/>
              <a:t>, </a:t>
            </a:r>
            <a:r>
              <a:rPr lang="en-US" dirty="0" err="1" smtClean="0"/>
              <a:t>zira</a:t>
            </a:r>
            <a:r>
              <a:rPr lang="en-US" dirty="0" smtClean="0"/>
              <a:t> </a:t>
            </a:r>
            <a:r>
              <a:rPr lang="en-US" dirty="0" err="1" smtClean="0"/>
              <a:t>çalışmaların</a:t>
            </a:r>
            <a:r>
              <a:rPr lang="en-US" dirty="0" smtClean="0"/>
              <a:t> </a:t>
            </a:r>
            <a:r>
              <a:rPr lang="en-US" dirty="0" err="1" smtClean="0"/>
              <a:t>çoğunda</a:t>
            </a:r>
            <a:r>
              <a:rPr lang="en-US" dirty="0" smtClean="0"/>
              <a:t> </a:t>
            </a:r>
          </a:p>
          <a:p>
            <a:pPr lvl="1"/>
            <a:r>
              <a:rPr lang="en-US" dirty="0" err="1" smtClean="0"/>
              <a:t>hastaların</a:t>
            </a:r>
            <a:r>
              <a:rPr lang="en-US" dirty="0" smtClean="0"/>
              <a:t> </a:t>
            </a:r>
            <a:r>
              <a:rPr lang="en-US" dirty="0" err="1" smtClean="0"/>
              <a:t>kendi</a:t>
            </a:r>
            <a:r>
              <a:rPr lang="en-US" dirty="0" smtClean="0"/>
              <a:t> </a:t>
            </a:r>
            <a:r>
              <a:rPr lang="en-US" dirty="0" err="1" smtClean="0"/>
              <a:t>ifadeleri</a:t>
            </a:r>
            <a:r>
              <a:rPr lang="en-US" dirty="0" smtClean="0"/>
              <a:t> </a:t>
            </a:r>
            <a:r>
              <a:rPr lang="en-US" dirty="0" err="1" smtClean="0"/>
              <a:t>esas</a:t>
            </a:r>
            <a:r>
              <a:rPr lang="en-US" dirty="0" smtClean="0"/>
              <a:t> </a:t>
            </a:r>
            <a:r>
              <a:rPr lang="en-US" dirty="0" err="1" smtClean="0"/>
              <a:t>alınır</a:t>
            </a:r>
            <a:r>
              <a:rPr lang="en-US" dirty="0" smtClean="0"/>
              <a:t>, </a:t>
            </a:r>
          </a:p>
          <a:p>
            <a:pPr lvl="1"/>
            <a:r>
              <a:rPr lang="en-US" dirty="0" err="1" smtClean="0"/>
              <a:t>doktorların</a:t>
            </a:r>
            <a:r>
              <a:rPr lang="en-US" dirty="0" smtClean="0"/>
              <a:t> </a:t>
            </a:r>
            <a:r>
              <a:rPr lang="en-US" dirty="0" err="1" smtClean="0"/>
              <a:t>yaptığı</a:t>
            </a:r>
            <a:r>
              <a:rPr lang="en-US" dirty="0" smtClean="0"/>
              <a:t> </a:t>
            </a:r>
            <a:r>
              <a:rPr lang="en-US" dirty="0" err="1" smtClean="0"/>
              <a:t>prevalans</a:t>
            </a:r>
            <a:r>
              <a:rPr lang="en-US" dirty="0" smtClean="0"/>
              <a:t> </a:t>
            </a:r>
            <a:r>
              <a:rPr lang="en-US" dirty="0" err="1" smtClean="0"/>
              <a:t>çalışmalarında</a:t>
            </a:r>
            <a:r>
              <a:rPr lang="en-US" dirty="0" smtClean="0"/>
              <a:t> bile ne </a:t>
            </a:r>
            <a:r>
              <a:rPr lang="en-US" dirty="0" err="1" smtClean="0"/>
              <a:t>gördüğünü</a:t>
            </a:r>
            <a:r>
              <a:rPr lang="en-US" dirty="0" smtClean="0"/>
              <a:t> </a:t>
            </a:r>
            <a:r>
              <a:rPr lang="en-US" dirty="0" err="1" smtClean="0"/>
              <a:t>tanıyamayan</a:t>
            </a:r>
            <a:r>
              <a:rPr lang="en-US" dirty="0" smtClean="0"/>
              <a:t> </a:t>
            </a:r>
            <a:r>
              <a:rPr lang="en-US" dirty="0" err="1" smtClean="0"/>
              <a:t>veya</a:t>
            </a:r>
            <a:r>
              <a:rPr lang="en-US" dirty="0" smtClean="0"/>
              <a:t> </a:t>
            </a:r>
            <a:r>
              <a:rPr lang="en-US" dirty="0" err="1" smtClean="0"/>
              <a:t>yanlış</a:t>
            </a:r>
            <a:r>
              <a:rPr lang="en-US" dirty="0" smtClean="0"/>
              <a:t> </a:t>
            </a:r>
            <a:r>
              <a:rPr lang="en-US" dirty="0" err="1" smtClean="0"/>
              <a:t>tanıyan</a:t>
            </a:r>
            <a:r>
              <a:rPr lang="en-US" dirty="0" smtClean="0"/>
              <a:t> </a:t>
            </a:r>
            <a:r>
              <a:rPr lang="en-US" dirty="0" err="1" smtClean="0"/>
              <a:t>tecrübesiz</a:t>
            </a:r>
            <a:r>
              <a:rPr lang="en-US" dirty="0" smtClean="0"/>
              <a:t> </a:t>
            </a:r>
            <a:r>
              <a:rPr lang="en-US" dirty="0" err="1" smtClean="0"/>
              <a:t>aile</a:t>
            </a:r>
            <a:r>
              <a:rPr lang="en-US" dirty="0" smtClean="0"/>
              <a:t> </a:t>
            </a:r>
            <a:r>
              <a:rPr lang="en-US" dirty="0" err="1" smtClean="0"/>
              <a:t>doktorlarının</a:t>
            </a:r>
            <a:r>
              <a:rPr lang="en-US" dirty="0" smtClean="0"/>
              <a:t> </a:t>
            </a:r>
            <a:r>
              <a:rPr lang="en-US" dirty="0" err="1" smtClean="0"/>
              <a:t>birçok</a:t>
            </a:r>
            <a:r>
              <a:rPr lang="en-US" dirty="0" smtClean="0"/>
              <a:t> </a:t>
            </a:r>
            <a:r>
              <a:rPr lang="en-US" dirty="0" err="1" smtClean="0"/>
              <a:t>anorektal</a:t>
            </a:r>
            <a:r>
              <a:rPr lang="en-US" dirty="0" smtClean="0"/>
              <a:t> </a:t>
            </a:r>
            <a:r>
              <a:rPr lang="en-US" dirty="0" err="1" smtClean="0"/>
              <a:t>semptomu</a:t>
            </a:r>
            <a:r>
              <a:rPr lang="en-US" dirty="0" smtClean="0"/>
              <a:t> </a:t>
            </a:r>
            <a:r>
              <a:rPr lang="en-US" dirty="0" err="1" smtClean="0"/>
              <a:t>hemoroid</a:t>
            </a:r>
            <a:r>
              <a:rPr lang="en-US" dirty="0" smtClean="0"/>
              <a:t> </a:t>
            </a:r>
            <a:r>
              <a:rPr lang="en-US" dirty="0" err="1" smtClean="0"/>
              <a:t>olarak</a:t>
            </a:r>
            <a:r>
              <a:rPr lang="en-US" dirty="0" smtClean="0"/>
              <a:t> </a:t>
            </a:r>
            <a:r>
              <a:rPr lang="en-US" dirty="0" err="1" smtClean="0"/>
              <a:t>değerlendirmeleri</a:t>
            </a:r>
            <a:r>
              <a:rPr lang="en-US" dirty="0" smtClean="0"/>
              <a:t>, </a:t>
            </a:r>
          </a:p>
          <a:p>
            <a:pPr>
              <a:buNone/>
            </a:pPr>
            <a:endParaRPr lang="en-US" dirty="0"/>
          </a:p>
          <a:p>
            <a:pPr>
              <a:buNone/>
            </a:pPr>
            <a:r>
              <a:rPr lang="en-US" dirty="0" err="1" smtClean="0"/>
              <a:t>hastalık</a:t>
            </a:r>
            <a:r>
              <a:rPr lang="en-US" dirty="0" smtClean="0"/>
              <a:t> </a:t>
            </a:r>
            <a:r>
              <a:rPr lang="en-US" dirty="0" err="1" smtClean="0"/>
              <a:t>prevalansını</a:t>
            </a:r>
            <a:r>
              <a:rPr lang="en-US" dirty="0" smtClean="0"/>
              <a:t> </a:t>
            </a:r>
            <a:r>
              <a:rPr lang="en-US" dirty="0" err="1" smtClean="0"/>
              <a:t>olduğundan</a:t>
            </a:r>
            <a:r>
              <a:rPr lang="en-US" dirty="0" smtClean="0"/>
              <a:t> </a:t>
            </a:r>
            <a:r>
              <a:rPr lang="en-US" dirty="0" err="1" smtClean="0"/>
              <a:t>fazla</a:t>
            </a:r>
            <a:r>
              <a:rPr lang="en-US" dirty="0" smtClean="0"/>
              <a:t> </a:t>
            </a:r>
            <a:r>
              <a:rPr lang="en-US" dirty="0" err="1" smtClean="0"/>
              <a:t>görmemize</a:t>
            </a:r>
            <a:r>
              <a:rPr lang="en-US" dirty="0" smtClean="0"/>
              <a:t> </a:t>
            </a:r>
            <a:r>
              <a:rPr lang="en-US" dirty="0" err="1" smtClean="0"/>
              <a:t>neden</a:t>
            </a:r>
            <a:r>
              <a:rPr lang="en-US" dirty="0" smtClean="0"/>
              <a:t> </a:t>
            </a:r>
            <a:r>
              <a:rPr lang="en-US" dirty="0" err="1" smtClean="0"/>
              <a:t>olabilir</a:t>
            </a:r>
            <a:r>
              <a:rPr lang="en-US" dirty="0" smtClean="0"/>
              <a:t>! </a:t>
            </a:r>
          </a:p>
          <a:p>
            <a:pPr>
              <a:buNone/>
            </a:pPr>
            <a:endParaRPr lang="en-US" dirty="0" smtClean="0"/>
          </a:p>
          <a:p>
            <a:pPr>
              <a:buNone/>
            </a:pPr>
            <a:r>
              <a:rPr lang="en-US" sz="1460" i="1" dirty="0" err="1"/>
              <a:t>Loder</a:t>
            </a:r>
            <a:r>
              <a:rPr lang="en-US" sz="1460" i="1" dirty="0"/>
              <a:t> PB, </a:t>
            </a:r>
            <a:r>
              <a:rPr lang="en-US" sz="1460" i="1" dirty="0" err="1"/>
              <a:t>Kamm</a:t>
            </a:r>
            <a:r>
              <a:rPr lang="en-US" sz="1460" i="1" dirty="0"/>
              <a:t> MA, Nicholls RJ, Phillips RK. </a:t>
            </a:r>
            <a:r>
              <a:rPr lang="en-US" sz="1460" i="1" dirty="0" err="1"/>
              <a:t>Haemorrhoids</a:t>
            </a:r>
            <a:r>
              <a:rPr lang="en-US" sz="1460" i="1" dirty="0"/>
              <a:t>: pathology, </a:t>
            </a:r>
            <a:r>
              <a:rPr lang="en-US" sz="1460" i="1" dirty="0" err="1"/>
              <a:t>pathophysiology</a:t>
            </a:r>
            <a:r>
              <a:rPr lang="en-US" sz="1460" i="1" dirty="0"/>
              <a:t> and </a:t>
            </a:r>
            <a:r>
              <a:rPr lang="en-US" sz="1460" i="1" dirty="0" err="1"/>
              <a:t>aetiology</a:t>
            </a:r>
            <a:r>
              <a:rPr lang="en-US" sz="1460" i="1" dirty="0"/>
              <a:t>. Br J Surg. 1994;81:946–954. </a:t>
            </a:r>
            <a:endParaRPr lang="tr-TR" sz="1460" i="1" dirty="0"/>
          </a:p>
        </p:txBody>
      </p:sp>
    </p:spTree>
    <p:extLst>
      <p:ext uri="{BB962C8B-B14F-4D97-AF65-F5344CB8AC3E}">
        <p14:creationId xmlns:p14="http://schemas.microsoft.com/office/powerpoint/2010/main" xmlns="" val="35060536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Yaş</a:t>
            </a:r>
            <a:endParaRPr lang="tr-TR" dirty="0"/>
          </a:p>
        </p:txBody>
      </p:sp>
      <p:sp>
        <p:nvSpPr>
          <p:cNvPr id="3" name="Content Placeholder 2"/>
          <p:cNvSpPr>
            <a:spLocks noGrp="1"/>
          </p:cNvSpPr>
          <p:nvPr>
            <p:ph idx="1"/>
          </p:nvPr>
        </p:nvSpPr>
        <p:spPr/>
        <p:txBody>
          <a:bodyPr>
            <a:normAutofit/>
          </a:bodyPr>
          <a:lstStyle/>
          <a:p>
            <a:r>
              <a:rPr lang="tr-TR" dirty="0" smtClean="0"/>
              <a:t>En semptomatik yaşlar 45-65 arasıdır</a:t>
            </a:r>
          </a:p>
          <a:p>
            <a:r>
              <a:rPr lang="tr-TR" dirty="0"/>
              <a:t>G</a:t>
            </a:r>
            <a:r>
              <a:rPr lang="tr-TR" dirty="0" smtClean="0"/>
              <a:t>örülme sıklığı her iki cinsiyette de birbirine yakındır.</a:t>
            </a:r>
          </a:p>
          <a:p>
            <a:r>
              <a:rPr lang="tr-TR" dirty="0" smtClean="0"/>
              <a:t>Hanımlarda gebelik dönemi şikayetlerin belirginleşmesine neden olur.</a:t>
            </a:r>
          </a:p>
          <a:p>
            <a:endParaRPr lang="tr-TR" dirty="0" smtClean="0"/>
          </a:p>
          <a:p>
            <a:endParaRPr lang="tr-TR" dirty="0" smtClean="0"/>
          </a:p>
          <a:p>
            <a:pPr>
              <a:buNone/>
            </a:pPr>
            <a:endParaRPr lang="en-US" sz="1379" i="1" dirty="0"/>
          </a:p>
          <a:p>
            <a:pPr>
              <a:buNone/>
            </a:pPr>
            <a:endParaRPr lang="en-US" sz="1379" i="1" dirty="0"/>
          </a:p>
          <a:p>
            <a:pPr>
              <a:buNone/>
            </a:pPr>
            <a:r>
              <a:rPr lang="en-US" sz="1379" i="1" dirty="0" err="1"/>
              <a:t>England.Johanson</a:t>
            </a:r>
            <a:r>
              <a:rPr lang="en-US" sz="1379" i="1" dirty="0"/>
              <a:t>, John F. M.D.; </a:t>
            </a:r>
            <a:r>
              <a:rPr lang="en-US" sz="1379" i="1" dirty="0" err="1"/>
              <a:t>Sonnenberg</a:t>
            </a:r>
            <a:r>
              <a:rPr lang="en-US" sz="1379" i="1" dirty="0"/>
              <a:t>, </a:t>
            </a:r>
            <a:r>
              <a:rPr lang="en-US" sz="1379" i="1" dirty="0" err="1"/>
              <a:t>Amnon</a:t>
            </a:r>
            <a:r>
              <a:rPr lang="en-US" sz="1379" i="1" dirty="0"/>
              <a:t> M.D.Temporal changes in the occurrence of hemorrhoids in the United States and Diseases of the Colon &amp; Rectum,1991,July</a:t>
            </a:r>
            <a:endParaRPr lang="tr-TR" sz="1379" i="1" dirty="0"/>
          </a:p>
        </p:txBody>
      </p:sp>
    </p:spTree>
    <p:extLst>
      <p:ext uri="{BB962C8B-B14F-4D97-AF65-F5344CB8AC3E}">
        <p14:creationId xmlns:p14="http://schemas.microsoft.com/office/powerpoint/2010/main" xmlns="" val="20766417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dirty="0" smtClean="0"/>
              <a:t>Kuzey Amerika’dan hemoroid rakamları</a:t>
            </a:r>
            <a:endParaRPr lang="tr-TR" dirty="0"/>
          </a:p>
        </p:txBody>
      </p:sp>
      <p:sp>
        <p:nvSpPr>
          <p:cNvPr id="3" name="Content Placeholder 2"/>
          <p:cNvSpPr>
            <a:spLocks noGrp="1"/>
          </p:cNvSpPr>
          <p:nvPr>
            <p:ph idx="1"/>
          </p:nvPr>
        </p:nvSpPr>
        <p:spPr/>
        <p:txBody>
          <a:bodyPr>
            <a:normAutofit fontScale="92500" lnSpcReduction="10000"/>
          </a:bodyPr>
          <a:lstStyle/>
          <a:p>
            <a:r>
              <a:rPr lang="tr-TR" dirty="0" smtClean="0"/>
              <a:t>Etkilenen nüfus 40-50/100.000</a:t>
            </a:r>
          </a:p>
          <a:p>
            <a:r>
              <a:rPr lang="tr-TR" dirty="0" smtClean="0"/>
              <a:t>1.200.000/300.000.000</a:t>
            </a:r>
          </a:p>
          <a:p>
            <a:r>
              <a:rPr lang="tr-TR" dirty="0" smtClean="0"/>
              <a:t>Yılda rapor edilen ameliyat sayısı 32 000+</a:t>
            </a:r>
          </a:p>
          <a:p>
            <a:r>
              <a:rPr lang="en-US" dirty="0" err="1" smtClean="0"/>
              <a:t>Yılda</a:t>
            </a:r>
            <a:r>
              <a:rPr lang="en-US" dirty="0" smtClean="0"/>
              <a:t> </a:t>
            </a:r>
            <a:r>
              <a:rPr lang="en-US" dirty="0" err="1" smtClean="0"/>
              <a:t>hemoroidal</a:t>
            </a:r>
            <a:r>
              <a:rPr lang="en-US" dirty="0" smtClean="0"/>
              <a:t> </a:t>
            </a:r>
            <a:r>
              <a:rPr lang="en-US" dirty="0" err="1" smtClean="0"/>
              <a:t>hastalık</a:t>
            </a:r>
            <a:r>
              <a:rPr lang="en-US" dirty="0" smtClean="0"/>
              <a:t> </a:t>
            </a:r>
            <a:r>
              <a:rPr lang="en-US" dirty="0" err="1" smtClean="0"/>
              <a:t>şikayetleri</a:t>
            </a:r>
            <a:r>
              <a:rPr lang="en-US" dirty="0" smtClean="0"/>
              <a:t> </a:t>
            </a:r>
            <a:r>
              <a:rPr lang="en-US" dirty="0" err="1" smtClean="0"/>
              <a:t>için</a:t>
            </a:r>
            <a:r>
              <a:rPr lang="en-US" dirty="0" smtClean="0"/>
              <a:t> </a:t>
            </a:r>
            <a:r>
              <a:rPr lang="en-US" dirty="0" err="1" smtClean="0"/>
              <a:t>hekim</a:t>
            </a:r>
            <a:r>
              <a:rPr lang="en-US" dirty="0" smtClean="0"/>
              <a:t> </a:t>
            </a:r>
            <a:r>
              <a:rPr lang="en-US" dirty="0" err="1" smtClean="0"/>
              <a:t>imzası</a:t>
            </a:r>
            <a:r>
              <a:rPr lang="en-US" dirty="0" smtClean="0"/>
              <a:t> </a:t>
            </a:r>
            <a:r>
              <a:rPr lang="en-US" dirty="0" err="1" smtClean="0"/>
              <a:t>ile</a:t>
            </a:r>
            <a:r>
              <a:rPr lang="en-US" dirty="0" smtClean="0"/>
              <a:t> 1.5 </a:t>
            </a:r>
            <a:r>
              <a:rPr lang="en-US" dirty="0" err="1" smtClean="0"/>
              <a:t>milyondan</a:t>
            </a:r>
            <a:r>
              <a:rPr lang="en-US" dirty="0" smtClean="0"/>
              <a:t> </a:t>
            </a:r>
            <a:r>
              <a:rPr lang="en-US" dirty="0" err="1" smtClean="0"/>
              <a:t>fazla</a:t>
            </a:r>
            <a:r>
              <a:rPr lang="en-US" dirty="0" smtClean="0"/>
              <a:t> </a:t>
            </a:r>
            <a:r>
              <a:rPr lang="en-US" dirty="0" err="1" smtClean="0"/>
              <a:t>reçete</a:t>
            </a:r>
            <a:r>
              <a:rPr lang="en-US" dirty="0" smtClean="0"/>
              <a:t> </a:t>
            </a:r>
            <a:r>
              <a:rPr lang="en-US" dirty="0" err="1" smtClean="0"/>
              <a:t>yazılır</a:t>
            </a:r>
            <a:endParaRPr lang="en-US" dirty="0" smtClean="0"/>
          </a:p>
          <a:p>
            <a:r>
              <a:rPr lang="en-US" dirty="0" err="1" smtClean="0"/>
              <a:t>Ayrıca</a:t>
            </a:r>
            <a:r>
              <a:rPr lang="en-US" dirty="0" smtClean="0"/>
              <a:t> </a:t>
            </a:r>
            <a:r>
              <a:rPr lang="en-US" dirty="0" err="1" smtClean="0"/>
              <a:t>milyonlarca</a:t>
            </a:r>
            <a:r>
              <a:rPr lang="en-US" dirty="0" smtClean="0"/>
              <a:t> </a:t>
            </a:r>
            <a:r>
              <a:rPr lang="en-US" dirty="0" err="1" smtClean="0"/>
              <a:t>insan</a:t>
            </a:r>
            <a:r>
              <a:rPr lang="en-US" dirty="0" smtClean="0"/>
              <a:t> </a:t>
            </a:r>
            <a:r>
              <a:rPr lang="en-US" dirty="0" err="1" smtClean="0"/>
              <a:t>tezgah</a:t>
            </a:r>
            <a:r>
              <a:rPr lang="en-US" dirty="0" smtClean="0"/>
              <a:t> </a:t>
            </a:r>
            <a:r>
              <a:rPr lang="en-US" dirty="0" err="1" smtClean="0"/>
              <a:t>üstü</a:t>
            </a:r>
            <a:r>
              <a:rPr lang="en-US" dirty="0" smtClean="0"/>
              <a:t> </a:t>
            </a:r>
            <a:r>
              <a:rPr lang="en-US" dirty="0" err="1" smtClean="0"/>
              <a:t>formüller</a:t>
            </a:r>
            <a:r>
              <a:rPr lang="en-US" dirty="0" smtClean="0"/>
              <a:t>, </a:t>
            </a:r>
            <a:r>
              <a:rPr lang="en-US" dirty="0" err="1" smtClean="0"/>
              <a:t>otlar</a:t>
            </a:r>
            <a:r>
              <a:rPr lang="en-US" dirty="0" smtClean="0"/>
              <a:t>, </a:t>
            </a:r>
            <a:r>
              <a:rPr lang="en-US" dirty="0" err="1" smtClean="0"/>
              <a:t>yalanlar</a:t>
            </a:r>
            <a:r>
              <a:rPr lang="en-US" dirty="0" smtClean="0"/>
              <a:t> </a:t>
            </a:r>
            <a:r>
              <a:rPr lang="en-US" dirty="0" err="1" smtClean="0"/>
              <a:t>ve</a:t>
            </a:r>
            <a:r>
              <a:rPr lang="en-US" dirty="0" smtClean="0"/>
              <a:t> </a:t>
            </a:r>
            <a:r>
              <a:rPr lang="en-US" dirty="0" err="1" smtClean="0"/>
              <a:t>alternatif</a:t>
            </a:r>
            <a:r>
              <a:rPr lang="en-US" dirty="0" smtClean="0"/>
              <a:t> </a:t>
            </a:r>
            <a:r>
              <a:rPr lang="en-US" dirty="0" err="1" smtClean="0"/>
              <a:t>tıp</a:t>
            </a:r>
            <a:r>
              <a:rPr lang="en-US" dirty="0" smtClean="0"/>
              <a:t> </a:t>
            </a:r>
            <a:r>
              <a:rPr lang="en-US" dirty="0" err="1" smtClean="0"/>
              <a:t>önerileri</a:t>
            </a:r>
            <a:r>
              <a:rPr lang="en-US" dirty="0" smtClean="0"/>
              <a:t>  </a:t>
            </a:r>
            <a:r>
              <a:rPr lang="en-US" dirty="0" err="1" smtClean="0"/>
              <a:t>uygular</a:t>
            </a:r>
            <a:r>
              <a:rPr lang="en-US" dirty="0" smtClean="0"/>
              <a:t>.. </a:t>
            </a:r>
            <a:endParaRPr lang="en-US" b="1" dirty="0" smtClean="0"/>
          </a:p>
          <a:p>
            <a:pPr>
              <a:buNone/>
            </a:pPr>
            <a:r>
              <a:rPr lang="en-US" sz="1645" i="1" dirty="0" err="1"/>
              <a:t>Johanson</a:t>
            </a:r>
            <a:r>
              <a:rPr lang="en-US" sz="1645" i="1" dirty="0"/>
              <a:t> JF, </a:t>
            </a:r>
            <a:r>
              <a:rPr lang="en-US" sz="1645" i="1" dirty="0" err="1"/>
              <a:t>Sonnenberg</a:t>
            </a:r>
            <a:r>
              <a:rPr lang="en-US" sz="1645" i="1" dirty="0"/>
              <a:t> A. The prevalence of hemorrhoids and chronic constipation. An epidemiologic study. Gastroenterology. 1990;98:380–386.</a:t>
            </a:r>
            <a:endParaRPr lang="en-US" sz="1645" b="1" i="1" dirty="0"/>
          </a:p>
          <a:p>
            <a:pPr>
              <a:buNone/>
            </a:pPr>
            <a:endParaRPr lang="en-US" sz="1589" i="1" dirty="0"/>
          </a:p>
          <a:p>
            <a:pPr>
              <a:buNone/>
            </a:pPr>
            <a:r>
              <a:rPr lang="en-US" sz="1589" i="1" dirty="0"/>
              <a:t>Morris, Arden; Bailey, Randolph; </a:t>
            </a:r>
            <a:r>
              <a:rPr lang="en-US" sz="1589" i="1" dirty="0" err="1"/>
              <a:t>Woolfson</a:t>
            </a:r>
            <a:r>
              <a:rPr lang="en-US" sz="1589" i="1" dirty="0"/>
              <a:t>, </a:t>
            </a:r>
            <a:r>
              <a:rPr lang="en-US" sz="1589" i="1" dirty="0" err="1"/>
              <a:t>Ken;et</a:t>
            </a:r>
            <a:r>
              <a:rPr lang="en-US" sz="1589" i="1" dirty="0"/>
              <a:t> al. Canadian Association of General Surgeons and the American College of Surgeons. Diseases of the Colon &amp; Rectum. 53(6):953-955, June 2010.</a:t>
            </a:r>
            <a:endParaRPr lang="tr-TR" sz="1589" i="1" dirty="0"/>
          </a:p>
          <a:p>
            <a:endParaRPr lang="tr-TR" dirty="0"/>
          </a:p>
        </p:txBody>
      </p:sp>
    </p:spTree>
    <p:extLst>
      <p:ext uri="{BB962C8B-B14F-4D97-AF65-F5344CB8AC3E}">
        <p14:creationId xmlns:p14="http://schemas.microsoft.com/office/powerpoint/2010/main" xmlns="" val="12144847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dirty="0" smtClean="0"/>
              <a:t>Hemorrhoidal Hastalıkda Spekülatif Risk Faktörleri</a:t>
            </a:r>
            <a:endParaRPr lang="tr-TR" dirty="0"/>
          </a:p>
        </p:txBody>
      </p:sp>
      <p:sp>
        <p:nvSpPr>
          <p:cNvPr id="3" name="Content Placeholder 2"/>
          <p:cNvSpPr>
            <a:spLocks noGrp="1"/>
          </p:cNvSpPr>
          <p:nvPr>
            <p:ph idx="1"/>
          </p:nvPr>
        </p:nvSpPr>
        <p:spPr/>
        <p:txBody>
          <a:bodyPr>
            <a:normAutofit fontScale="92500" lnSpcReduction="20000"/>
          </a:bodyPr>
          <a:lstStyle/>
          <a:p>
            <a:pPr algn="just">
              <a:lnSpc>
                <a:spcPct val="90000"/>
              </a:lnSpc>
            </a:pPr>
            <a:r>
              <a:rPr lang="tr-TR" dirty="0" smtClean="0">
                <a:latin typeface="Arial" charset="0"/>
              </a:rPr>
              <a:t>Mevsim</a:t>
            </a:r>
          </a:p>
          <a:p>
            <a:pPr algn="just">
              <a:lnSpc>
                <a:spcPct val="90000"/>
              </a:lnSpc>
            </a:pPr>
            <a:r>
              <a:rPr lang="tr-TR" dirty="0" smtClean="0">
                <a:latin typeface="Arial" charset="0"/>
              </a:rPr>
              <a:t>Meslek</a:t>
            </a:r>
          </a:p>
          <a:p>
            <a:pPr algn="just">
              <a:lnSpc>
                <a:spcPct val="90000"/>
              </a:lnSpc>
            </a:pPr>
            <a:r>
              <a:rPr lang="tr-TR" dirty="0" smtClean="0">
                <a:latin typeface="Arial" charset="0"/>
              </a:rPr>
              <a:t>Mental Durum</a:t>
            </a:r>
          </a:p>
          <a:p>
            <a:pPr algn="just">
              <a:lnSpc>
                <a:spcPct val="90000"/>
              </a:lnSpc>
            </a:pPr>
            <a:r>
              <a:rPr lang="tr-TR" dirty="0" smtClean="0">
                <a:latin typeface="Arial" charset="0"/>
              </a:rPr>
              <a:t>Gelenekler</a:t>
            </a:r>
          </a:p>
          <a:p>
            <a:pPr algn="just">
              <a:lnSpc>
                <a:spcPct val="90000"/>
              </a:lnSpc>
            </a:pPr>
            <a:r>
              <a:rPr lang="tr-TR" dirty="0" smtClean="0">
                <a:latin typeface="Arial" charset="0"/>
              </a:rPr>
              <a:t>Giyim tarzı</a:t>
            </a:r>
          </a:p>
          <a:p>
            <a:pPr algn="just">
              <a:lnSpc>
                <a:spcPct val="90000"/>
              </a:lnSpc>
            </a:pPr>
            <a:r>
              <a:rPr lang="tr-TR" dirty="0" smtClean="0">
                <a:latin typeface="Arial" charset="0"/>
              </a:rPr>
              <a:t>Beslenme alışkanlıkları</a:t>
            </a:r>
          </a:p>
          <a:p>
            <a:pPr algn="just">
              <a:lnSpc>
                <a:spcPct val="90000"/>
              </a:lnSpc>
            </a:pPr>
            <a:r>
              <a:rPr lang="tr-TR" dirty="0" smtClean="0">
                <a:latin typeface="Arial" charset="0"/>
              </a:rPr>
              <a:t>Ayakta çalışmak</a:t>
            </a:r>
          </a:p>
          <a:p>
            <a:pPr algn="just">
              <a:lnSpc>
                <a:spcPct val="90000"/>
              </a:lnSpc>
            </a:pPr>
            <a:r>
              <a:rPr lang="tr-TR" dirty="0" smtClean="0">
                <a:latin typeface="Arial" charset="0"/>
              </a:rPr>
              <a:t>Kalıtım</a:t>
            </a:r>
          </a:p>
          <a:p>
            <a:pPr algn="just">
              <a:lnSpc>
                <a:spcPct val="90000"/>
              </a:lnSpc>
            </a:pPr>
            <a:r>
              <a:rPr lang="tr-TR" dirty="0" smtClean="0">
                <a:latin typeface="Arial" charset="0"/>
              </a:rPr>
              <a:t>Irrıtable Barsak</a:t>
            </a:r>
          </a:p>
          <a:p>
            <a:pPr algn="just">
              <a:lnSpc>
                <a:spcPct val="90000"/>
              </a:lnSpc>
            </a:pPr>
            <a:r>
              <a:rPr lang="tr-TR" dirty="0" smtClean="0">
                <a:latin typeface="Arial" charset="0"/>
                <a:ea typeface="Arial" charset="0"/>
                <a:cs typeface="Arial" charset="0"/>
              </a:rPr>
              <a:t>Sfinkter Tonus Bozuklukları</a:t>
            </a:r>
            <a:endParaRPr lang="tr-TR" dirty="0" smtClean="0">
              <a:latin typeface="Arial" charset="0"/>
            </a:endParaRPr>
          </a:p>
        </p:txBody>
      </p:sp>
    </p:spTree>
    <p:extLst>
      <p:ext uri="{BB962C8B-B14F-4D97-AF65-F5344CB8AC3E}">
        <p14:creationId xmlns:p14="http://schemas.microsoft.com/office/powerpoint/2010/main" xmlns="" val="131117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0825" y="1063229"/>
            <a:ext cx="6572250" cy="857250"/>
          </a:xfrm>
        </p:spPr>
        <p:txBody>
          <a:bodyPr>
            <a:normAutofit fontScale="90000"/>
          </a:bodyPr>
          <a:lstStyle/>
          <a:p>
            <a:r>
              <a:rPr lang="en-US" dirty="0" err="1" smtClean="0"/>
              <a:t>Klinik</a:t>
            </a:r>
            <a:r>
              <a:rPr lang="en-US" dirty="0" smtClean="0"/>
              <a:t> </a:t>
            </a:r>
            <a:r>
              <a:rPr lang="en-US" dirty="0" err="1" smtClean="0"/>
              <a:t>Kanıtı</a:t>
            </a:r>
            <a:r>
              <a:rPr lang="en-US" dirty="0" smtClean="0"/>
              <a:t> </a:t>
            </a:r>
            <a:r>
              <a:rPr lang="en-US" dirty="0" err="1" smtClean="0"/>
              <a:t>olan</a:t>
            </a:r>
            <a:r>
              <a:rPr lang="en-US" dirty="0" smtClean="0"/>
              <a:t> Risk </a:t>
            </a:r>
            <a:r>
              <a:rPr lang="en-US" dirty="0" err="1" smtClean="0"/>
              <a:t>Faktörleri</a:t>
            </a:r>
            <a:endParaRPr lang="tr-TR" dirty="0"/>
          </a:p>
        </p:txBody>
      </p:sp>
      <p:sp>
        <p:nvSpPr>
          <p:cNvPr id="3" name="Content Placeholder 2"/>
          <p:cNvSpPr>
            <a:spLocks noGrp="1"/>
          </p:cNvSpPr>
          <p:nvPr>
            <p:ph idx="1"/>
          </p:nvPr>
        </p:nvSpPr>
        <p:spPr/>
        <p:txBody>
          <a:bodyPr>
            <a:normAutofit/>
          </a:bodyPr>
          <a:lstStyle/>
          <a:p>
            <a:r>
              <a:rPr lang="en-US" sz="1800" dirty="0" err="1"/>
              <a:t>Gebelik</a:t>
            </a:r>
            <a:r>
              <a:rPr lang="en-US" sz="1800" dirty="0"/>
              <a:t> </a:t>
            </a:r>
            <a:r>
              <a:rPr lang="en-US" sz="1800" dirty="0" err="1"/>
              <a:t>ve</a:t>
            </a:r>
            <a:r>
              <a:rPr lang="en-US" sz="1800" dirty="0"/>
              <a:t> </a:t>
            </a:r>
            <a:r>
              <a:rPr lang="en-US" sz="1800" dirty="0" err="1"/>
              <a:t>doğumla</a:t>
            </a:r>
            <a:r>
              <a:rPr lang="en-US" sz="1800" dirty="0"/>
              <a:t> </a:t>
            </a:r>
            <a:r>
              <a:rPr lang="en-US" sz="1800" dirty="0" err="1"/>
              <a:t>ilgili</a:t>
            </a:r>
            <a:r>
              <a:rPr lang="en-US" sz="1800" dirty="0"/>
              <a:t> hormonal </a:t>
            </a:r>
            <a:r>
              <a:rPr lang="en-US" sz="1800" dirty="0" err="1"/>
              <a:t>değişiklikler</a:t>
            </a:r>
            <a:endParaRPr lang="en-US" sz="1800" dirty="0"/>
          </a:p>
          <a:p>
            <a:r>
              <a:rPr lang="en-US" sz="1800" dirty="0" err="1"/>
              <a:t>Yaşlanma</a:t>
            </a:r>
            <a:endParaRPr lang="en-US" sz="1800" dirty="0"/>
          </a:p>
          <a:p>
            <a:r>
              <a:rPr lang="en-US" sz="1800" dirty="0" err="1"/>
              <a:t>Yeterince</a:t>
            </a:r>
            <a:r>
              <a:rPr lang="en-US" sz="1800" dirty="0"/>
              <a:t> </a:t>
            </a:r>
            <a:r>
              <a:rPr lang="en-US" sz="1800" dirty="0" err="1"/>
              <a:t>lifli</a:t>
            </a:r>
            <a:r>
              <a:rPr lang="en-US" sz="1800" dirty="0"/>
              <a:t> </a:t>
            </a:r>
            <a:r>
              <a:rPr lang="en-US" sz="1800" dirty="0" err="1"/>
              <a:t>gıda</a:t>
            </a:r>
            <a:r>
              <a:rPr lang="en-US" sz="1800" dirty="0"/>
              <a:t> </a:t>
            </a:r>
            <a:r>
              <a:rPr lang="en-US" sz="1800" dirty="0" err="1"/>
              <a:t>almama</a:t>
            </a:r>
            <a:endParaRPr lang="en-US" sz="1800" dirty="0"/>
          </a:p>
          <a:p>
            <a:pPr lvl="1"/>
            <a:r>
              <a:rPr lang="en-US" sz="1500" dirty="0" err="1"/>
              <a:t>Sert</a:t>
            </a:r>
            <a:r>
              <a:rPr lang="en-US" sz="1500" dirty="0"/>
              <a:t> </a:t>
            </a:r>
            <a:r>
              <a:rPr lang="en-US" sz="1500" dirty="0" err="1"/>
              <a:t>ve</a:t>
            </a:r>
            <a:r>
              <a:rPr lang="en-US" sz="1500" dirty="0"/>
              <a:t> </a:t>
            </a:r>
            <a:r>
              <a:rPr lang="en-US" sz="1500" dirty="0" err="1"/>
              <a:t>kalın</a:t>
            </a:r>
            <a:r>
              <a:rPr lang="en-US" sz="1500" dirty="0"/>
              <a:t> </a:t>
            </a:r>
            <a:r>
              <a:rPr lang="en-US" sz="1500" dirty="0" err="1"/>
              <a:t>dışkıları</a:t>
            </a:r>
            <a:r>
              <a:rPr lang="en-US" sz="1500" dirty="0"/>
              <a:t> </a:t>
            </a:r>
            <a:r>
              <a:rPr lang="en-US" sz="1500" dirty="0" err="1"/>
              <a:t>çıkarırken</a:t>
            </a:r>
            <a:r>
              <a:rPr lang="en-US" sz="1500" dirty="0"/>
              <a:t> anal </a:t>
            </a:r>
            <a:r>
              <a:rPr lang="en-US" sz="1500" dirty="0" err="1"/>
              <a:t>kanal</a:t>
            </a:r>
            <a:r>
              <a:rPr lang="en-US" sz="1500" dirty="0"/>
              <a:t> </a:t>
            </a:r>
            <a:r>
              <a:rPr lang="en-US" sz="1500" dirty="0" err="1"/>
              <a:t>yüzeyi</a:t>
            </a:r>
            <a:r>
              <a:rPr lang="en-US" sz="1500" dirty="0"/>
              <a:t> </a:t>
            </a:r>
            <a:r>
              <a:rPr lang="en-US" sz="1500" dirty="0" err="1"/>
              <a:t>çekşlerek</a:t>
            </a:r>
            <a:r>
              <a:rPr lang="en-US" sz="1500" dirty="0"/>
              <a:t> </a:t>
            </a:r>
            <a:r>
              <a:rPr lang="en-US" sz="1500" dirty="0" err="1"/>
              <a:t>yerinden</a:t>
            </a:r>
            <a:r>
              <a:rPr lang="en-US" sz="1500" dirty="0"/>
              <a:t> </a:t>
            </a:r>
            <a:r>
              <a:rPr lang="en-US" sz="1500" dirty="0" err="1"/>
              <a:t>ayrılmaya</a:t>
            </a:r>
            <a:r>
              <a:rPr lang="en-US" sz="1500" dirty="0"/>
              <a:t> </a:t>
            </a:r>
            <a:r>
              <a:rPr lang="en-US" sz="1500" dirty="0" err="1"/>
              <a:t>zorlanır</a:t>
            </a:r>
            <a:r>
              <a:rPr lang="en-US" sz="1500" dirty="0"/>
              <a:t>. </a:t>
            </a:r>
          </a:p>
          <a:p>
            <a:r>
              <a:rPr lang="en-US" sz="1800" dirty="0" err="1"/>
              <a:t>Kronik</a:t>
            </a:r>
            <a:r>
              <a:rPr lang="en-US" sz="1800" dirty="0"/>
              <a:t> </a:t>
            </a:r>
            <a:r>
              <a:rPr lang="en-US" sz="1800" dirty="0" err="1"/>
              <a:t>diyare</a:t>
            </a:r>
            <a:endParaRPr lang="en-US" sz="1800" dirty="0"/>
          </a:p>
          <a:p>
            <a:r>
              <a:rPr lang="en-US" sz="1800" dirty="0"/>
              <a:t>Anal </a:t>
            </a:r>
            <a:r>
              <a:rPr lang="en-US" sz="1800" dirty="0" err="1"/>
              <a:t>ilişki</a:t>
            </a:r>
            <a:endParaRPr lang="en-US" sz="1800" dirty="0"/>
          </a:p>
          <a:p>
            <a:r>
              <a:rPr lang="en-US" sz="1800" dirty="0" err="1"/>
              <a:t>Herhangibir</a:t>
            </a:r>
            <a:r>
              <a:rPr lang="en-US" sz="1800" dirty="0"/>
              <a:t> </a:t>
            </a:r>
            <a:r>
              <a:rPr lang="en-US" sz="1800" dirty="0" err="1"/>
              <a:t>nedenle</a:t>
            </a:r>
            <a:r>
              <a:rPr lang="en-US" sz="1800" dirty="0"/>
              <a:t> </a:t>
            </a:r>
            <a:r>
              <a:rPr lang="en-US" sz="1800" dirty="0" err="1"/>
              <a:t>oluşan</a:t>
            </a:r>
            <a:r>
              <a:rPr lang="en-US" sz="1800" dirty="0"/>
              <a:t> </a:t>
            </a:r>
            <a:r>
              <a:rPr lang="en-US" sz="1800" dirty="0" err="1"/>
              <a:t>kabızlık</a:t>
            </a:r>
            <a:r>
              <a:rPr lang="en-US" sz="1800" dirty="0"/>
              <a:t> </a:t>
            </a:r>
            <a:r>
              <a:rPr lang="en-US" sz="1800" dirty="0" err="1"/>
              <a:t>ve</a:t>
            </a:r>
            <a:r>
              <a:rPr lang="en-US" sz="1800" dirty="0"/>
              <a:t> </a:t>
            </a:r>
            <a:r>
              <a:rPr lang="en-US" sz="1800" dirty="0" err="1"/>
              <a:t>ıkınma</a:t>
            </a:r>
            <a:endParaRPr lang="en-US" sz="1800" dirty="0"/>
          </a:p>
          <a:p>
            <a:pPr lvl="1"/>
            <a:r>
              <a:rPr lang="en-US" sz="1575" dirty="0" err="1"/>
              <a:t>Karın</a:t>
            </a:r>
            <a:r>
              <a:rPr lang="en-US" sz="1575" dirty="0"/>
              <a:t> </a:t>
            </a:r>
            <a:r>
              <a:rPr lang="en-US" sz="1575" dirty="0" err="1"/>
              <a:t>içi</a:t>
            </a:r>
            <a:r>
              <a:rPr lang="en-US" sz="1575" dirty="0"/>
              <a:t> </a:t>
            </a:r>
            <a:r>
              <a:rPr lang="en-US" sz="1575" dirty="0" err="1"/>
              <a:t>basıncın</a:t>
            </a:r>
            <a:r>
              <a:rPr lang="en-US" sz="1575" dirty="0"/>
              <a:t> </a:t>
            </a:r>
            <a:r>
              <a:rPr lang="en-US" sz="1575" dirty="0" err="1"/>
              <a:t>artışı</a:t>
            </a:r>
            <a:r>
              <a:rPr lang="en-US" sz="1575" dirty="0"/>
              <a:t> portal </a:t>
            </a:r>
            <a:r>
              <a:rPr lang="en-US" sz="1575" dirty="0" err="1"/>
              <a:t>venöz</a:t>
            </a:r>
            <a:r>
              <a:rPr lang="en-US" sz="1575" dirty="0"/>
              <a:t> </a:t>
            </a:r>
            <a:r>
              <a:rPr lang="en-US" sz="1575" dirty="0" err="1"/>
              <a:t>dönüşü</a:t>
            </a:r>
            <a:r>
              <a:rPr lang="en-US" sz="1575" dirty="0"/>
              <a:t> </a:t>
            </a:r>
            <a:r>
              <a:rPr lang="en-US" sz="1575" dirty="0" err="1"/>
              <a:t>azaltır</a:t>
            </a:r>
            <a:r>
              <a:rPr lang="en-US" sz="1575" dirty="0"/>
              <a:t>. </a:t>
            </a:r>
            <a:r>
              <a:rPr lang="en-US" sz="1575" dirty="0" err="1"/>
              <a:t>Sonuçta</a:t>
            </a:r>
            <a:r>
              <a:rPr lang="en-US" sz="1575" dirty="0"/>
              <a:t> </a:t>
            </a:r>
            <a:r>
              <a:rPr lang="en-US" sz="1575" dirty="0" err="1"/>
              <a:t>hemorodal</a:t>
            </a:r>
            <a:r>
              <a:rPr lang="en-US" sz="1575" dirty="0"/>
              <a:t> </a:t>
            </a:r>
            <a:r>
              <a:rPr lang="en-US" sz="1575" dirty="0" err="1"/>
              <a:t>ven</a:t>
            </a:r>
            <a:r>
              <a:rPr lang="en-US" sz="1575" dirty="0"/>
              <a:t> </a:t>
            </a:r>
            <a:r>
              <a:rPr lang="en-US" sz="1575" dirty="0" err="1"/>
              <a:t>pleksusunda</a:t>
            </a:r>
            <a:r>
              <a:rPr lang="en-US" sz="1575" dirty="0"/>
              <a:t> </a:t>
            </a:r>
            <a:r>
              <a:rPr lang="en-US" sz="1575" dirty="0" err="1"/>
              <a:t>dogunluk</a:t>
            </a:r>
            <a:r>
              <a:rPr lang="en-US" sz="1575" dirty="0"/>
              <a:t> </a:t>
            </a:r>
            <a:r>
              <a:rPr lang="en-US" sz="1575" dirty="0" err="1"/>
              <a:t>ortaya</a:t>
            </a:r>
            <a:r>
              <a:rPr lang="en-US" sz="1575" dirty="0"/>
              <a:t> </a:t>
            </a:r>
            <a:r>
              <a:rPr lang="en-US" sz="1575" dirty="0" err="1"/>
              <a:t>çıkar</a:t>
            </a:r>
            <a:r>
              <a:rPr lang="en-US" sz="1575" dirty="0"/>
              <a:t>. </a:t>
            </a:r>
          </a:p>
          <a:p>
            <a:pPr lvl="1"/>
            <a:r>
              <a:rPr lang="en-US" dirty="0" err="1"/>
              <a:t>Tuvalette</a:t>
            </a:r>
            <a:r>
              <a:rPr lang="en-US" dirty="0"/>
              <a:t> </a:t>
            </a:r>
            <a:r>
              <a:rPr lang="en-US" dirty="0" err="1"/>
              <a:t>uzun</a:t>
            </a:r>
            <a:r>
              <a:rPr lang="en-US" dirty="0"/>
              <a:t> </a:t>
            </a:r>
            <a:r>
              <a:rPr lang="en-US" dirty="0" err="1"/>
              <a:t>süre</a:t>
            </a:r>
            <a:r>
              <a:rPr lang="en-US" dirty="0"/>
              <a:t> </a:t>
            </a:r>
            <a:r>
              <a:rPr lang="en-US" dirty="0" err="1"/>
              <a:t>kalmak</a:t>
            </a:r>
            <a:endParaRPr lang="en-US" dirty="0"/>
          </a:p>
        </p:txBody>
      </p:sp>
    </p:spTree>
    <p:extLst>
      <p:ext uri="{BB962C8B-B14F-4D97-AF65-F5344CB8AC3E}">
        <p14:creationId xmlns:p14="http://schemas.microsoft.com/office/powerpoint/2010/main" xmlns="" val="13251443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100" dirty="0" err="1"/>
              <a:t>Prolabe</a:t>
            </a:r>
            <a:r>
              <a:rPr lang="en-US" sz="2100" dirty="0"/>
              <a:t> </a:t>
            </a:r>
            <a:r>
              <a:rPr lang="en-US" sz="2100" dirty="0" err="1"/>
              <a:t>Hemoroidi</a:t>
            </a:r>
            <a:r>
              <a:rPr lang="en-US" sz="2100" dirty="0"/>
              <a:t> Olan </a:t>
            </a:r>
            <a:r>
              <a:rPr lang="en-US" sz="2100" dirty="0" err="1"/>
              <a:t>Hastalarda</a:t>
            </a:r>
            <a:r>
              <a:rPr lang="en-US" sz="2100" dirty="0"/>
              <a:t> </a:t>
            </a:r>
            <a:r>
              <a:rPr lang="en-US" sz="2100" dirty="0" err="1"/>
              <a:t>Uzun</a:t>
            </a:r>
            <a:r>
              <a:rPr lang="en-US" sz="2100" dirty="0"/>
              <a:t> </a:t>
            </a:r>
            <a:r>
              <a:rPr lang="en-US" sz="2100" dirty="0" err="1"/>
              <a:t>Süreli</a:t>
            </a:r>
            <a:r>
              <a:rPr lang="en-US" sz="2100" dirty="0"/>
              <a:t>, </a:t>
            </a:r>
            <a:r>
              <a:rPr lang="en-US" sz="2100" dirty="0" err="1"/>
              <a:t>Ambulatuar</a:t>
            </a:r>
            <a:r>
              <a:rPr lang="en-US" sz="2100" dirty="0"/>
              <a:t> </a:t>
            </a:r>
            <a:r>
              <a:rPr lang="en-US" sz="2100" dirty="0" err="1"/>
              <a:t>Anorektal</a:t>
            </a:r>
            <a:r>
              <a:rPr lang="en-US" sz="2100" dirty="0"/>
              <a:t> </a:t>
            </a:r>
            <a:r>
              <a:rPr lang="en-US" sz="2100" dirty="0" err="1"/>
              <a:t>Fonksiyon</a:t>
            </a:r>
            <a:r>
              <a:rPr lang="en-US" sz="2100" dirty="0"/>
              <a:t> </a:t>
            </a:r>
            <a:r>
              <a:rPr lang="en-US" sz="2100" dirty="0" err="1"/>
              <a:t>Değerlendirmeleri</a:t>
            </a:r>
            <a:endParaRPr lang="tr-TR" sz="2100" dirty="0"/>
          </a:p>
        </p:txBody>
      </p:sp>
      <p:sp>
        <p:nvSpPr>
          <p:cNvPr id="3" name="Content Placeholder 2"/>
          <p:cNvSpPr>
            <a:spLocks noGrp="1"/>
          </p:cNvSpPr>
          <p:nvPr>
            <p:ph idx="1"/>
          </p:nvPr>
        </p:nvSpPr>
        <p:spPr/>
        <p:txBody>
          <a:bodyPr>
            <a:normAutofit lnSpcReduction="10000"/>
          </a:bodyPr>
          <a:lstStyle/>
          <a:p>
            <a:endParaRPr lang="tr-TR" dirty="0" smtClean="0"/>
          </a:p>
          <a:p>
            <a:r>
              <a:rPr lang="tr-TR" dirty="0" smtClean="0"/>
              <a:t>Hemorrhoid Hastalığı Olanlarda anorektal fizyolojik test sonuçları normal kişilere göre farklılıklar arz eder</a:t>
            </a:r>
          </a:p>
          <a:p>
            <a:r>
              <a:rPr lang="tr-TR" dirty="0" smtClean="0"/>
              <a:t>Testlerdeki farklar hemoroidektomi sonrası düzeldiği için bunların sebep değil daha ziyade sonuç oldukları akla</a:t>
            </a:r>
          </a:p>
          <a:p>
            <a:endParaRPr lang="tr-TR" dirty="0" smtClean="0"/>
          </a:p>
          <a:p>
            <a:endParaRPr lang="tr-TR" dirty="0" smtClean="0"/>
          </a:p>
          <a:p>
            <a:endParaRPr lang="tr-TR" dirty="0" smtClean="0"/>
          </a:p>
          <a:p>
            <a:pPr>
              <a:buNone/>
            </a:pPr>
            <a:r>
              <a:rPr lang="en-US" sz="1676" i="1" dirty="0"/>
              <a:t>Waldron, D. J.; Kumar, D.; </a:t>
            </a:r>
            <a:r>
              <a:rPr lang="en-US" sz="1676" i="1" dirty="0" err="1"/>
              <a:t>Hallan</a:t>
            </a:r>
            <a:r>
              <a:rPr lang="en-US" sz="1676" i="1" dirty="0"/>
              <a:t>, R. I. et al. Prolonged ambulant assessment of anorectal function in patients with prolapsing hemorrhoids. Diseases of the Colon &amp; Rectum. 32(11):968-974, November 1989.</a:t>
            </a:r>
            <a:endParaRPr lang="tr-TR" sz="1676" i="1" dirty="0"/>
          </a:p>
        </p:txBody>
      </p:sp>
    </p:spTree>
    <p:extLst>
      <p:ext uri="{BB962C8B-B14F-4D97-AF65-F5344CB8AC3E}">
        <p14:creationId xmlns:p14="http://schemas.microsoft.com/office/powerpoint/2010/main" xmlns="" val="1483890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Fonksiyon Test Bozuklukları</a:t>
            </a:r>
            <a:endParaRPr lang="tr-TR" dirty="0"/>
          </a:p>
        </p:txBody>
      </p:sp>
      <p:sp>
        <p:nvSpPr>
          <p:cNvPr id="3" name="Content Placeholder 2"/>
          <p:cNvSpPr>
            <a:spLocks noGrp="1"/>
          </p:cNvSpPr>
          <p:nvPr>
            <p:ph idx="1"/>
          </p:nvPr>
        </p:nvSpPr>
        <p:spPr/>
        <p:txBody>
          <a:bodyPr>
            <a:normAutofit/>
          </a:bodyPr>
          <a:lstStyle/>
          <a:p>
            <a:r>
              <a:rPr lang="en-US" dirty="0" err="1" smtClean="0"/>
              <a:t>Kontrol</a:t>
            </a:r>
            <a:r>
              <a:rPr lang="en-US" dirty="0" smtClean="0"/>
              <a:t> </a:t>
            </a:r>
            <a:r>
              <a:rPr lang="en-US" dirty="0" err="1" smtClean="0"/>
              <a:t>vakalarına</a:t>
            </a:r>
            <a:r>
              <a:rPr lang="en-US" dirty="0" smtClean="0"/>
              <a:t> </a:t>
            </a:r>
            <a:r>
              <a:rPr lang="en-US" dirty="0" err="1" smtClean="0"/>
              <a:t>göre</a:t>
            </a:r>
            <a:r>
              <a:rPr lang="en-US" dirty="0" smtClean="0"/>
              <a:t> </a:t>
            </a:r>
            <a:r>
              <a:rPr lang="en-US" dirty="0" err="1" smtClean="0"/>
              <a:t>hemoroidal</a:t>
            </a:r>
            <a:r>
              <a:rPr lang="en-US" dirty="0" smtClean="0"/>
              <a:t> </a:t>
            </a:r>
            <a:r>
              <a:rPr lang="en-US" dirty="0" err="1" smtClean="0"/>
              <a:t>hastalığı</a:t>
            </a:r>
            <a:r>
              <a:rPr lang="en-US" dirty="0" smtClean="0"/>
              <a:t> </a:t>
            </a:r>
            <a:r>
              <a:rPr lang="en-US" dirty="0" err="1" smtClean="0"/>
              <a:t>olan</a:t>
            </a:r>
            <a:r>
              <a:rPr lang="en-US" dirty="0" smtClean="0"/>
              <a:t> </a:t>
            </a:r>
            <a:r>
              <a:rPr lang="en-US" dirty="0" err="1" smtClean="0"/>
              <a:t>kişilerde</a:t>
            </a:r>
            <a:r>
              <a:rPr lang="en-US" dirty="0" smtClean="0"/>
              <a:t> internal </a:t>
            </a:r>
            <a:r>
              <a:rPr lang="en-US" dirty="0" err="1" smtClean="0"/>
              <a:t>sfinkter</a:t>
            </a:r>
            <a:r>
              <a:rPr lang="en-US" dirty="0" smtClean="0"/>
              <a:t> </a:t>
            </a:r>
            <a:r>
              <a:rPr lang="en-US" dirty="0" err="1" smtClean="0"/>
              <a:t>kalınlığı</a:t>
            </a:r>
            <a:r>
              <a:rPr lang="en-US" dirty="0" smtClean="0"/>
              <a:t> </a:t>
            </a:r>
            <a:r>
              <a:rPr lang="en-US" dirty="0" err="1" smtClean="0"/>
              <a:t>değişmediği</a:t>
            </a:r>
            <a:r>
              <a:rPr lang="en-US" dirty="0" smtClean="0"/>
              <a:t> </a:t>
            </a:r>
            <a:r>
              <a:rPr lang="en-US" dirty="0" err="1" smtClean="0"/>
              <a:t>halde</a:t>
            </a:r>
            <a:r>
              <a:rPr lang="en-US" dirty="0" smtClean="0"/>
              <a:t>, anal </a:t>
            </a:r>
            <a:r>
              <a:rPr lang="en-US" dirty="0" err="1" smtClean="0"/>
              <a:t>kanal</a:t>
            </a:r>
            <a:r>
              <a:rPr lang="en-US" dirty="0" smtClean="0"/>
              <a:t> </a:t>
            </a:r>
            <a:r>
              <a:rPr lang="en-US" dirty="0" err="1" smtClean="0"/>
              <a:t>dinlenim</a:t>
            </a:r>
            <a:r>
              <a:rPr lang="en-US" dirty="0" smtClean="0"/>
              <a:t> </a:t>
            </a:r>
            <a:r>
              <a:rPr lang="en-US" dirty="0" err="1" smtClean="0"/>
              <a:t>basıncı</a:t>
            </a:r>
            <a:r>
              <a:rPr lang="en-US" dirty="0" smtClean="0"/>
              <a:t> </a:t>
            </a:r>
            <a:r>
              <a:rPr lang="en-US" dirty="0" err="1" smtClean="0"/>
              <a:t>daha</a:t>
            </a:r>
            <a:r>
              <a:rPr lang="en-US" dirty="0" smtClean="0"/>
              <a:t> </a:t>
            </a:r>
            <a:r>
              <a:rPr lang="en-US" dirty="0" err="1" smtClean="0"/>
              <a:t>yüksektir</a:t>
            </a:r>
            <a:r>
              <a:rPr lang="en-US" dirty="0"/>
              <a:t>.</a:t>
            </a:r>
            <a:r>
              <a:rPr lang="en-US" dirty="0" smtClean="0"/>
              <a:t> </a:t>
            </a:r>
          </a:p>
          <a:p>
            <a:pPr>
              <a:buNone/>
            </a:pPr>
            <a:endParaRPr lang="en-US" sz="1275" i="1" dirty="0"/>
          </a:p>
          <a:p>
            <a:pPr>
              <a:buNone/>
            </a:pPr>
            <a:r>
              <a:rPr lang="en-US" sz="1275" i="1" dirty="0"/>
              <a:t>Sun WM, Peck RJ, </a:t>
            </a:r>
            <a:r>
              <a:rPr lang="en-US" sz="1275" i="1" dirty="0" err="1"/>
              <a:t>Shorthouse</a:t>
            </a:r>
            <a:r>
              <a:rPr lang="en-US" sz="1275" i="1" dirty="0"/>
              <a:t> AJ, Read NW. </a:t>
            </a:r>
            <a:r>
              <a:rPr lang="en-US" sz="1275" i="1" dirty="0" err="1"/>
              <a:t>Haemorrhoids</a:t>
            </a:r>
            <a:r>
              <a:rPr lang="en-US" sz="1275" i="1" dirty="0"/>
              <a:t> are associated not with hypertrophy of the internal anal sphincter, but with hypertension of the anal cushions. Br J Surg. 1992;79:592–594.</a:t>
            </a:r>
            <a:endParaRPr lang="tr-TR" sz="1275" i="1" dirty="0"/>
          </a:p>
        </p:txBody>
      </p:sp>
    </p:spTree>
    <p:extLst>
      <p:ext uri="{BB962C8B-B14F-4D97-AF65-F5344CB8AC3E}">
        <p14:creationId xmlns:p14="http://schemas.microsoft.com/office/powerpoint/2010/main" xmlns="" val="7470391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9901" y="685277"/>
            <a:ext cx="6372225" cy="565547"/>
          </a:xfrm>
        </p:spPr>
        <p:txBody>
          <a:bodyPr>
            <a:normAutofit fontScale="90000"/>
          </a:bodyPr>
          <a:lstStyle/>
          <a:p>
            <a:r>
              <a:rPr lang="tr-TR" dirty="0" smtClean="0"/>
              <a:t>Hemorrhoidal Hastalığın Hemodinamisi </a:t>
            </a:r>
            <a:br>
              <a:rPr lang="tr-TR" dirty="0" smtClean="0"/>
            </a:br>
            <a:r>
              <a:rPr lang="tr-TR" dirty="0" smtClean="0"/>
              <a:t>Hipervaskülarizasyon Eğilimi</a:t>
            </a:r>
            <a:endParaRPr lang="tr-TR" dirty="0"/>
          </a:p>
        </p:txBody>
      </p:sp>
      <p:sp>
        <p:nvSpPr>
          <p:cNvPr id="3" name="Content Placeholder 2"/>
          <p:cNvSpPr>
            <a:spLocks noGrp="1"/>
          </p:cNvSpPr>
          <p:nvPr>
            <p:ph idx="1"/>
          </p:nvPr>
        </p:nvSpPr>
        <p:spPr>
          <a:xfrm>
            <a:off x="2781301" y="1790701"/>
            <a:ext cx="6600825" cy="4067175"/>
          </a:xfrm>
        </p:spPr>
        <p:txBody>
          <a:bodyPr>
            <a:normAutofit fontScale="47500" lnSpcReduction="20000"/>
          </a:bodyPr>
          <a:lstStyle/>
          <a:p>
            <a:r>
              <a:rPr lang="en-US" sz="3632" dirty="0" err="1"/>
              <a:t>Sağlıklı</a:t>
            </a:r>
            <a:r>
              <a:rPr lang="en-US" sz="3632" dirty="0"/>
              <a:t> </a:t>
            </a:r>
            <a:r>
              <a:rPr lang="en-US" sz="3632" dirty="0" err="1"/>
              <a:t>gönüllülerle</a:t>
            </a:r>
            <a:r>
              <a:rPr lang="en-US" sz="3632" dirty="0"/>
              <a:t> </a:t>
            </a:r>
            <a:r>
              <a:rPr lang="en-US" sz="3632" dirty="0" err="1"/>
              <a:t>kıyaslandığında</a:t>
            </a:r>
            <a:r>
              <a:rPr lang="en-US" sz="3632" dirty="0"/>
              <a:t> </a:t>
            </a:r>
            <a:r>
              <a:rPr lang="en-US" sz="3632" dirty="0" err="1"/>
              <a:t>hemoroidli</a:t>
            </a:r>
            <a:r>
              <a:rPr lang="en-US" sz="3632" dirty="0"/>
              <a:t> </a:t>
            </a:r>
            <a:r>
              <a:rPr lang="en-US" sz="3632" dirty="0" err="1"/>
              <a:t>hastaların</a:t>
            </a:r>
            <a:r>
              <a:rPr lang="en-US" sz="3632" dirty="0"/>
              <a:t> anal </a:t>
            </a:r>
            <a:r>
              <a:rPr lang="en-US" sz="3632" dirty="0" err="1"/>
              <a:t>yastıkçıklara</a:t>
            </a:r>
            <a:r>
              <a:rPr lang="en-US" sz="3632" dirty="0"/>
              <a:t> </a:t>
            </a:r>
            <a:r>
              <a:rPr lang="en-US" sz="3632" dirty="0" err="1"/>
              <a:t>giden</a:t>
            </a:r>
            <a:r>
              <a:rPr lang="en-US" sz="3632" dirty="0"/>
              <a:t> superior </a:t>
            </a:r>
            <a:r>
              <a:rPr lang="en-US" sz="3632" dirty="0" err="1"/>
              <a:t>rektal</a:t>
            </a:r>
            <a:r>
              <a:rPr lang="en-US" sz="3632" dirty="0"/>
              <a:t> </a:t>
            </a:r>
            <a:r>
              <a:rPr lang="en-US" sz="3632" dirty="0" err="1"/>
              <a:t>arter</a:t>
            </a:r>
            <a:r>
              <a:rPr lang="en-US" sz="3632" dirty="0"/>
              <a:t> terminal </a:t>
            </a:r>
            <a:r>
              <a:rPr lang="en-US" sz="3632" dirty="0" err="1"/>
              <a:t>dallarının</a:t>
            </a:r>
            <a:endParaRPr lang="en-US" sz="3632" dirty="0"/>
          </a:p>
          <a:p>
            <a:pPr lvl="1"/>
            <a:r>
              <a:rPr lang="en-US" sz="3632" b="1" dirty="0" err="1">
                <a:solidFill>
                  <a:srgbClr val="0000FF"/>
                </a:solidFill>
              </a:rPr>
              <a:t>Çapları</a:t>
            </a:r>
            <a:r>
              <a:rPr lang="en-US" sz="3632" b="1" dirty="0">
                <a:solidFill>
                  <a:srgbClr val="0000FF"/>
                </a:solidFill>
              </a:rPr>
              <a:t> </a:t>
            </a:r>
            <a:r>
              <a:rPr lang="en-US" sz="3632" b="1" dirty="0" err="1">
                <a:solidFill>
                  <a:srgbClr val="0000FF"/>
                </a:solidFill>
              </a:rPr>
              <a:t>daha</a:t>
            </a:r>
            <a:r>
              <a:rPr lang="en-US" sz="3632" b="1" dirty="0">
                <a:solidFill>
                  <a:srgbClr val="0000FF"/>
                </a:solidFill>
              </a:rPr>
              <a:t> </a:t>
            </a:r>
            <a:r>
              <a:rPr lang="en-US" sz="3632" b="1" dirty="0" err="1">
                <a:solidFill>
                  <a:srgbClr val="0000FF"/>
                </a:solidFill>
              </a:rPr>
              <a:t>büyük</a:t>
            </a:r>
            <a:r>
              <a:rPr lang="en-US" sz="3632" b="1" dirty="0">
                <a:solidFill>
                  <a:srgbClr val="0000FF"/>
                </a:solidFill>
              </a:rPr>
              <a:t>, </a:t>
            </a:r>
          </a:p>
          <a:p>
            <a:pPr lvl="1"/>
            <a:r>
              <a:rPr lang="en-US" sz="3632" b="1" dirty="0">
                <a:solidFill>
                  <a:srgbClr val="0000FF"/>
                </a:solidFill>
              </a:rPr>
              <a:t>Kan </a:t>
            </a:r>
            <a:r>
              <a:rPr lang="en-US" sz="3632" b="1" dirty="0" err="1">
                <a:solidFill>
                  <a:srgbClr val="0000FF"/>
                </a:solidFill>
              </a:rPr>
              <a:t>akımları</a:t>
            </a:r>
            <a:r>
              <a:rPr lang="en-US" sz="3632" b="1" dirty="0">
                <a:solidFill>
                  <a:srgbClr val="0000FF"/>
                </a:solidFill>
              </a:rPr>
              <a:t> </a:t>
            </a:r>
            <a:r>
              <a:rPr lang="en-US" sz="3632" b="1" dirty="0" err="1">
                <a:solidFill>
                  <a:srgbClr val="0000FF"/>
                </a:solidFill>
              </a:rPr>
              <a:t>daha</a:t>
            </a:r>
            <a:r>
              <a:rPr lang="en-US" sz="3632" b="1" dirty="0">
                <a:solidFill>
                  <a:srgbClr val="0000FF"/>
                </a:solidFill>
              </a:rPr>
              <a:t> </a:t>
            </a:r>
            <a:r>
              <a:rPr lang="en-US" sz="3632" b="1" dirty="0" err="1">
                <a:solidFill>
                  <a:srgbClr val="0000FF"/>
                </a:solidFill>
              </a:rPr>
              <a:t>fazla</a:t>
            </a:r>
            <a:r>
              <a:rPr lang="en-US" sz="3632" b="1" dirty="0">
                <a:solidFill>
                  <a:srgbClr val="0000FF"/>
                </a:solidFill>
              </a:rPr>
              <a:t>, </a:t>
            </a:r>
          </a:p>
          <a:p>
            <a:pPr lvl="1"/>
            <a:r>
              <a:rPr lang="en-US" sz="3632" b="1" dirty="0" err="1">
                <a:solidFill>
                  <a:srgbClr val="0000FF"/>
                </a:solidFill>
              </a:rPr>
              <a:t>Maksimum</a:t>
            </a:r>
            <a:r>
              <a:rPr lang="en-US" sz="3632" b="1" dirty="0">
                <a:solidFill>
                  <a:srgbClr val="0000FF"/>
                </a:solidFill>
              </a:rPr>
              <a:t> </a:t>
            </a:r>
            <a:r>
              <a:rPr lang="en-US" sz="3632" b="1" dirty="0" err="1">
                <a:solidFill>
                  <a:srgbClr val="0000FF"/>
                </a:solidFill>
              </a:rPr>
              <a:t>akış</a:t>
            </a:r>
            <a:r>
              <a:rPr lang="en-US" sz="3632" b="1" dirty="0">
                <a:solidFill>
                  <a:srgbClr val="0000FF"/>
                </a:solidFill>
              </a:rPr>
              <a:t> </a:t>
            </a:r>
            <a:r>
              <a:rPr lang="en-US" sz="3632" b="1" dirty="0" err="1">
                <a:solidFill>
                  <a:srgbClr val="0000FF"/>
                </a:solidFill>
              </a:rPr>
              <a:t>hızı</a:t>
            </a:r>
            <a:r>
              <a:rPr lang="en-US" sz="3632" b="1" dirty="0">
                <a:solidFill>
                  <a:srgbClr val="0000FF"/>
                </a:solidFill>
              </a:rPr>
              <a:t> </a:t>
            </a:r>
            <a:r>
              <a:rPr lang="en-US" sz="3632" b="1" dirty="0" err="1">
                <a:solidFill>
                  <a:srgbClr val="0000FF"/>
                </a:solidFill>
              </a:rPr>
              <a:t>ve</a:t>
            </a:r>
            <a:r>
              <a:rPr lang="en-US" sz="3632" b="1" dirty="0">
                <a:solidFill>
                  <a:srgbClr val="0000FF"/>
                </a:solidFill>
              </a:rPr>
              <a:t> </a:t>
            </a:r>
            <a:r>
              <a:rPr lang="en-US" sz="3632" b="1" dirty="0" err="1">
                <a:solidFill>
                  <a:srgbClr val="0000FF"/>
                </a:solidFill>
              </a:rPr>
              <a:t>ivmeleri</a:t>
            </a:r>
            <a:r>
              <a:rPr lang="en-US" sz="3632" b="1" dirty="0">
                <a:solidFill>
                  <a:srgbClr val="0000FF"/>
                </a:solidFill>
              </a:rPr>
              <a:t> </a:t>
            </a:r>
            <a:r>
              <a:rPr lang="en-US" sz="3632" b="1" dirty="0" err="1">
                <a:solidFill>
                  <a:srgbClr val="0000FF"/>
                </a:solidFill>
              </a:rPr>
              <a:t>daha</a:t>
            </a:r>
            <a:r>
              <a:rPr lang="en-US" sz="3632" b="1" dirty="0">
                <a:solidFill>
                  <a:srgbClr val="0000FF"/>
                </a:solidFill>
              </a:rPr>
              <a:t> </a:t>
            </a:r>
            <a:r>
              <a:rPr lang="en-US" sz="3632" b="1" dirty="0" err="1">
                <a:solidFill>
                  <a:srgbClr val="0000FF"/>
                </a:solidFill>
              </a:rPr>
              <a:t>yüksektir</a:t>
            </a:r>
            <a:r>
              <a:rPr lang="en-US" sz="3632" b="1" dirty="0">
                <a:solidFill>
                  <a:srgbClr val="0000FF"/>
                </a:solidFill>
              </a:rPr>
              <a:t> (peak velocity) </a:t>
            </a:r>
            <a:r>
              <a:rPr lang="en-US" sz="3632" b="1" dirty="0" err="1">
                <a:solidFill>
                  <a:srgbClr val="0000FF"/>
                </a:solidFill>
              </a:rPr>
              <a:t>ve</a:t>
            </a:r>
            <a:r>
              <a:rPr lang="en-US" sz="3632" b="1" dirty="0">
                <a:solidFill>
                  <a:srgbClr val="0000FF"/>
                </a:solidFill>
              </a:rPr>
              <a:t> (acceleration velocity), </a:t>
            </a:r>
          </a:p>
          <a:p>
            <a:pPr lvl="1"/>
            <a:r>
              <a:rPr lang="en-US" sz="3632" b="1" dirty="0">
                <a:solidFill>
                  <a:srgbClr val="0000FF"/>
                </a:solidFill>
              </a:rPr>
              <a:t>Bu </a:t>
            </a:r>
            <a:r>
              <a:rPr lang="en-US" sz="3632" b="1" dirty="0" err="1">
                <a:solidFill>
                  <a:srgbClr val="0000FF"/>
                </a:solidFill>
              </a:rPr>
              <a:t>farklılıklar</a:t>
            </a:r>
            <a:r>
              <a:rPr lang="en-US" sz="3632" b="1" dirty="0">
                <a:solidFill>
                  <a:srgbClr val="0000FF"/>
                </a:solidFill>
              </a:rPr>
              <a:t> </a:t>
            </a:r>
            <a:r>
              <a:rPr lang="en-US" sz="3632" b="1" dirty="0" err="1">
                <a:solidFill>
                  <a:srgbClr val="0000FF"/>
                </a:solidFill>
              </a:rPr>
              <a:t>hemoroidektomi</a:t>
            </a:r>
            <a:r>
              <a:rPr lang="en-US" sz="3632" b="1" dirty="0">
                <a:solidFill>
                  <a:srgbClr val="0000FF"/>
                </a:solidFill>
              </a:rPr>
              <a:t> </a:t>
            </a:r>
            <a:r>
              <a:rPr lang="en-US" sz="3632" b="1" dirty="0" err="1">
                <a:solidFill>
                  <a:srgbClr val="0000FF"/>
                </a:solidFill>
              </a:rPr>
              <a:t>sonrasında</a:t>
            </a:r>
            <a:r>
              <a:rPr lang="en-US" sz="3632" b="1" dirty="0">
                <a:solidFill>
                  <a:srgbClr val="0000FF"/>
                </a:solidFill>
              </a:rPr>
              <a:t> </a:t>
            </a:r>
            <a:r>
              <a:rPr lang="en-US" sz="3632" b="1" dirty="0" err="1">
                <a:solidFill>
                  <a:srgbClr val="0000FF"/>
                </a:solidFill>
              </a:rPr>
              <a:t>da</a:t>
            </a:r>
            <a:r>
              <a:rPr lang="en-US" sz="3632" b="1" dirty="0">
                <a:solidFill>
                  <a:srgbClr val="0000FF"/>
                </a:solidFill>
              </a:rPr>
              <a:t> </a:t>
            </a:r>
            <a:r>
              <a:rPr lang="en-US" sz="3632" b="1" dirty="0" err="1">
                <a:solidFill>
                  <a:srgbClr val="0000FF"/>
                </a:solidFill>
              </a:rPr>
              <a:t>sebat</a:t>
            </a:r>
            <a:r>
              <a:rPr lang="en-US" sz="3632" b="1" dirty="0">
                <a:solidFill>
                  <a:srgbClr val="0000FF"/>
                </a:solidFill>
              </a:rPr>
              <a:t> </a:t>
            </a:r>
            <a:r>
              <a:rPr lang="en-US" sz="3632" b="1" dirty="0" err="1">
                <a:solidFill>
                  <a:srgbClr val="0000FF"/>
                </a:solidFill>
              </a:rPr>
              <a:t>ederler</a:t>
            </a:r>
            <a:endParaRPr lang="en-US" sz="3632" b="1" dirty="0">
              <a:solidFill>
                <a:srgbClr val="0000FF"/>
              </a:solidFill>
            </a:endParaRPr>
          </a:p>
          <a:p>
            <a:r>
              <a:rPr lang="en-US" sz="3632" dirty="0" err="1"/>
              <a:t>Daha</a:t>
            </a:r>
            <a:r>
              <a:rPr lang="en-US" sz="3632" dirty="0"/>
              <a:t> </a:t>
            </a:r>
            <a:r>
              <a:rPr lang="en-US" sz="3632" dirty="0" err="1"/>
              <a:t>önemlisi</a:t>
            </a:r>
            <a:r>
              <a:rPr lang="en-US" sz="3632" dirty="0"/>
              <a:t>: </a:t>
            </a:r>
            <a:r>
              <a:rPr lang="en-US" sz="3632" dirty="0" err="1"/>
              <a:t>Arter</a:t>
            </a:r>
            <a:r>
              <a:rPr lang="en-US" sz="3632" dirty="0"/>
              <a:t> </a:t>
            </a:r>
            <a:r>
              <a:rPr lang="en-US" sz="3632" dirty="0" err="1"/>
              <a:t>çapındaki</a:t>
            </a:r>
            <a:r>
              <a:rPr lang="en-US" sz="3632" dirty="0"/>
              <a:t> </a:t>
            </a:r>
            <a:r>
              <a:rPr lang="en-US" sz="3632" dirty="0" err="1"/>
              <a:t>büyüklük</a:t>
            </a:r>
            <a:r>
              <a:rPr lang="en-US" sz="3632" dirty="0"/>
              <a:t> </a:t>
            </a:r>
            <a:r>
              <a:rPr lang="en-US" sz="3632" dirty="0" err="1"/>
              <a:t>ve</a:t>
            </a:r>
            <a:r>
              <a:rPr lang="en-US" sz="3632" dirty="0"/>
              <a:t> </a:t>
            </a:r>
            <a:r>
              <a:rPr lang="en-US" sz="3632" dirty="0" err="1"/>
              <a:t>akıştaki</a:t>
            </a:r>
            <a:r>
              <a:rPr lang="en-US" sz="3632" dirty="0"/>
              <a:t> </a:t>
            </a:r>
            <a:r>
              <a:rPr lang="en-US" sz="3632" dirty="0" err="1"/>
              <a:t>artış</a:t>
            </a:r>
            <a:r>
              <a:rPr lang="en-US" sz="3632" dirty="0"/>
              <a:t> </a:t>
            </a:r>
            <a:r>
              <a:rPr lang="en-US" sz="3632" dirty="0" err="1"/>
              <a:t>hemoroid</a:t>
            </a:r>
            <a:r>
              <a:rPr lang="en-US" sz="3632" dirty="0"/>
              <a:t> </a:t>
            </a:r>
            <a:r>
              <a:rPr lang="en-US" sz="3632" dirty="0" err="1"/>
              <a:t>evreleri</a:t>
            </a:r>
            <a:r>
              <a:rPr lang="en-US" sz="3632" dirty="0"/>
              <a:t> </a:t>
            </a:r>
            <a:r>
              <a:rPr lang="en-US" sz="3632" dirty="0" err="1"/>
              <a:t>ile</a:t>
            </a:r>
            <a:r>
              <a:rPr lang="en-US" sz="3632" dirty="0"/>
              <a:t> </a:t>
            </a:r>
            <a:r>
              <a:rPr lang="en-US" sz="3632" dirty="0" err="1"/>
              <a:t>korelasyon</a:t>
            </a:r>
            <a:r>
              <a:rPr lang="en-US" sz="3632" dirty="0"/>
              <a:t> </a:t>
            </a:r>
            <a:r>
              <a:rPr lang="en-US" sz="3632" dirty="0" err="1"/>
              <a:t>gösterir</a:t>
            </a:r>
            <a:r>
              <a:rPr lang="en-US" sz="3632" dirty="0"/>
              <a:t>, </a:t>
            </a:r>
          </a:p>
          <a:p>
            <a:r>
              <a:rPr lang="en-US" sz="3632" dirty="0" err="1"/>
              <a:t>İmmunohistochemical</a:t>
            </a:r>
            <a:r>
              <a:rPr lang="en-US" sz="3632" dirty="0"/>
              <a:t> </a:t>
            </a:r>
            <a:r>
              <a:rPr lang="en-US" sz="3632" dirty="0" err="1"/>
              <a:t>teknikle</a:t>
            </a:r>
            <a:r>
              <a:rPr lang="en-US" sz="3632" dirty="0"/>
              <a:t> </a:t>
            </a:r>
            <a:r>
              <a:rPr lang="en-US" sz="3632" dirty="0" err="1"/>
              <a:t>incelendiğinde</a:t>
            </a:r>
            <a:r>
              <a:rPr lang="en-US" sz="3632" dirty="0"/>
              <a:t>: </a:t>
            </a:r>
            <a:r>
              <a:rPr lang="en-US" sz="3632" dirty="0" err="1"/>
              <a:t>Hemoroidal</a:t>
            </a:r>
            <a:r>
              <a:rPr lang="en-US" sz="3632" dirty="0"/>
              <a:t> </a:t>
            </a:r>
            <a:r>
              <a:rPr lang="en-US" sz="3632" dirty="0" err="1"/>
              <a:t>hastalığı</a:t>
            </a:r>
            <a:r>
              <a:rPr lang="en-US" sz="3632" dirty="0"/>
              <a:t> </a:t>
            </a:r>
            <a:r>
              <a:rPr lang="en-US" sz="3632" dirty="0" err="1"/>
              <a:t>olmayan</a:t>
            </a:r>
            <a:r>
              <a:rPr lang="en-US" sz="3632" dirty="0"/>
              <a:t> </a:t>
            </a:r>
            <a:r>
              <a:rPr lang="en-US" sz="3632" dirty="0" err="1"/>
              <a:t>anorektal</a:t>
            </a:r>
            <a:r>
              <a:rPr lang="en-US" sz="3632" dirty="0"/>
              <a:t> </a:t>
            </a:r>
            <a:r>
              <a:rPr lang="en-US" sz="3632" dirty="0" err="1"/>
              <a:t>specimenlerin</a:t>
            </a:r>
            <a:r>
              <a:rPr lang="en-US" sz="3632" dirty="0"/>
              <a:t> , </a:t>
            </a:r>
            <a:r>
              <a:rPr lang="en-US" sz="3632" dirty="0" err="1"/>
              <a:t>vasküler</a:t>
            </a:r>
            <a:r>
              <a:rPr lang="en-US" sz="3632" dirty="0"/>
              <a:t> </a:t>
            </a:r>
            <a:r>
              <a:rPr lang="en-US" sz="3632" dirty="0" err="1"/>
              <a:t>pleksus</a:t>
            </a:r>
            <a:r>
              <a:rPr lang="en-US" sz="3632" dirty="0"/>
              <a:t> </a:t>
            </a:r>
            <a:r>
              <a:rPr lang="en-US" sz="3632" dirty="0" err="1"/>
              <a:t>ile</a:t>
            </a:r>
            <a:r>
              <a:rPr lang="en-US" sz="3632" dirty="0"/>
              <a:t> anal </a:t>
            </a:r>
            <a:r>
              <a:rPr lang="en-US" sz="3632" dirty="0" err="1"/>
              <a:t>transisyonel</a:t>
            </a:r>
            <a:r>
              <a:rPr lang="en-US" sz="3632" dirty="0"/>
              <a:t> </a:t>
            </a:r>
            <a:r>
              <a:rPr lang="en-US" sz="3632" dirty="0" err="1"/>
              <a:t>bölgenin</a:t>
            </a:r>
            <a:r>
              <a:rPr lang="en-US" sz="3632" dirty="0"/>
              <a:t>  </a:t>
            </a:r>
            <a:r>
              <a:rPr lang="en-US" sz="3632" dirty="0" err="1"/>
              <a:t>subepitelyal</a:t>
            </a:r>
            <a:r>
              <a:rPr lang="en-US" sz="3632" dirty="0"/>
              <a:t> </a:t>
            </a:r>
            <a:r>
              <a:rPr lang="en-US" sz="3632" dirty="0" err="1"/>
              <a:t>aralığı</a:t>
            </a:r>
            <a:r>
              <a:rPr lang="en-US" sz="3632" dirty="0"/>
              <a:t> </a:t>
            </a:r>
            <a:r>
              <a:rPr lang="en-US" sz="3632" dirty="0" err="1"/>
              <a:t>içinde</a:t>
            </a:r>
            <a:r>
              <a:rPr lang="en-US" sz="3632" dirty="0"/>
              <a:t>, tunica </a:t>
            </a:r>
            <a:r>
              <a:rPr lang="en-US" sz="3632" dirty="0" err="1"/>
              <a:t>medianın</a:t>
            </a:r>
            <a:r>
              <a:rPr lang="en-US" sz="3632" dirty="0"/>
              <a:t> 5-15 </a:t>
            </a:r>
            <a:r>
              <a:rPr lang="en-US" sz="3632" dirty="0" err="1"/>
              <a:t>kat</a:t>
            </a:r>
            <a:r>
              <a:rPr lang="en-US" sz="3632" dirty="0"/>
              <a:t> </a:t>
            </a:r>
            <a:r>
              <a:rPr lang="en-US" sz="3632" dirty="0" err="1"/>
              <a:t>düz</a:t>
            </a:r>
            <a:r>
              <a:rPr lang="en-US" sz="3632" dirty="0"/>
              <a:t> </a:t>
            </a:r>
            <a:r>
              <a:rPr lang="en-US" sz="3632" dirty="0" err="1"/>
              <a:t>kas</a:t>
            </a:r>
            <a:r>
              <a:rPr lang="en-US" sz="3632" dirty="0"/>
              <a:t> </a:t>
            </a:r>
            <a:r>
              <a:rPr lang="en-US" sz="3632" dirty="0" err="1"/>
              <a:t>hücre</a:t>
            </a:r>
            <a:r>
              <a:rPr lang="en-US" sz="3632" dirty="0"/>
              <a:t> </a:t>
            </a:r>
            <a:r>
              <a:rPr lang="en-US" sz="3632" dirty="0" err="1"/>
              <a:t>dizimiyle</a:t>
            </a:r>
            <a:r>
              <a:rPr lang="en-US" sz="3632" dirty="0"/>
              <a:t> </a:t>
            </a:r>
            <a:r>
              <a:rPr lang="en-US" sz="3632" dirty="0" err="1"/>
              <a:t>kalınlaşmasından</a:t>
            </a:r>
            <a:r>
              <a:rPr lang="en-US" sz="3632" dirty="0"/>
              <a:t> </a:t>
            </a:r>
            <a:r>
              <a:rPr lang="en-US" sz="3632" dirty="0" err="1"/>
              <a:t>oluşan</a:t>
            </a:r>
            <a:r>
              <a:rPr lang="en-US" sz="3632" dirty="0"/>
              <a:t> </a:t>
            </a:r>
            <a:r>
              <a:rPr lang="en-US" sz="3632" dirty="0" err="1"/>
              <a:t>sfinkter</a:t>
            </a:r>
            <a:r>
              <a:rPr lang="en-US" sz="3632" dirty="0"/>
              <a:t> </a:t>
            </a:r>
            <a:r>
              <a:rPr lang="en-US" sz="3632" dirty="0" err="1"/>
              <a:t>benzeri</a:t>
            </a:r>
            <a:r>
              <a:rPr lang="en-US" sz="3632" dirty="0"/>
              <a:t> </a:t>
            </a:r>
            <a:r>
              <a:rPr lang="en-US" sz="3632" dirty="0" err="1"/>
              <a:t>bir</a:t>
            </a:r>
            <a:r>
              <a:rPr lang="en-US" sz="3632" dirty="0"/>
              <a:t> </a:t>
            </a:r>
            <a:r>
              <a:rPr lang="en-US" sz="3632" dirty="0" err="1"/>
              <a:t>oluşum</a:t>
            </a:r>
            <a:r>
              <a:rPr lang="en-US" sz="3632" dirty="0"/>
              <a:t> </a:t>
            </a:r>
            <a:r>
              <a:rPr lang="en-US" sz="3632" dirty="0" err="1"/>
              <a:t>içerdikleri</a:t>
            </a:r>
            <a:r>
              <a:rPr lang="en-US" sz="3632" dirty="0"/>
              <a:t>, </a:t>
            </a:r>
            <a:r>
              <a:rPr lang="en-US" sz="3632" dirty="0" err="1"/>
              <a:t>hemoroidal</a:t>
            </a:r>
            <a:r>
              <a:rPr lang="en-US" sz="3632" dirty="0"/>
              <a:t> </a:t>
            </a:r>
            <a:r>
              <a:rPr lang="en-US" sz="3632" dirty="0" err="1"/>
              <a:t>hastalıkları</a:t>
            </a:r>
            <a:r>
              <a:rPr lang="en-US" sz="3632" dirty="0"/>
              <a:t> </a:t>
            </a:r>
            <a:r>
              <a:rPr lang="en-US" sz="3632" dirty="0" err="1"/>
              <a:t>olanlarda</a:t>
            </a:r>
            <a:r>
              <a:rPr lang="en-US" sz="3632" dirty="0"/>
              <a:t> </a:t>
            </a:r>
            <a:r>
              <a:rPr lang="en-US" sz="3632" dirty="0" err="1"/>
              <a:t>bu</a:t>
            </a:r>
            <a:r>
              <a:rPr lang="en-US" sz="3632" dirty="0"/>
              <a:t> </a:t>
            </a:r>
            <a:r>
              <a:rPr lang="en-US" sz="3632" dirty="0" err="1"/>
              <a:t>yapının</a:t>
            </a:r>
            <a:r>
              <a:rPr lang="en-US" sz="3632" dirty="0"/>
              <a:t> </a:t>
            </a:r>
            <a:r>
              <a:rPr lang="en-US" sz="3632" dirty="0" err="1"/>
              <a:t>görülmediği</a:t>
            </a:r>
            <a:r>
              <a:rPr lang="en-US" sz="3632" dirty="0"/>
              <a:t> </a:t>
            </a:r>
            <a:r>
              <a:rPr lang="en-US" sz="3632" dirty="0" err="1"/>
              <a:t>ortaya</a:t>
            </a:r>
            <a:r>
              <a:rPr lang="en-US" sz="3632" dirty="0"/>
              <a:t> </a:t>
            </a:r>
            <a:r>
              <a:rPr lang="en-US" sz="3632" dirty="0" err="1"/>
              <a:t>çıkmıştır</a:t>
            </a:r>
            <a:r>
              <a:rPr lang="en-US" sz="3632" dirty="0"/>
              <a:t>.  </a:t>
            </a:r>
            <a:r>
              <a:rPr lang="en-US" sz="3632" b="1" dirty="0"/>
              <a:t> </a:t>
            </a:r>
            <a:endParaRPr lang="en-US" sz="3632" b="1" u="sng" dirty="0"/>
          </a:p>
          <a:p>
            <a:pPr>
              <a:buNone/>
            </a:pPr>
            <a:endParaRPr lang="en-US" dirty="0" smtClean="0"/>
          </a:p>
          <a:p>
            <a:r>
              <a:rPr lang="en-US" sz="1920" i="1" dirty="0" err="1"/>
              <a:t>Aigner</a:t>
            </a:r>
            <a:r>
              <a:rPr lang="en-US" sz="1920" i="1" dirty="0"/>
              <a:t> F, Gruber H, Conrad F, Eder J, </a:t>
            </a:r>
            <a:r>
              <a:rPr lang="en-US" sz="1920" i="1" dirty="0" err="1"/>
              <a:t>Wedel</a:t>
            </a:r>
            <a:r>
              <a:rPr lang="en-US" sz="1920" i="1" dirty="0"/>
              <a:t> T, </a:t>
            </a:r>
            <a:r>
              <a:rPr lang="en-US" sz="1920" i="1" dirty="0" err="1"/>
              <a:t>Zelger</a:t>
            </a:r>
            <a:r>
              <a:rPr lang="en-US" sz="1920" i="1" dirty="0"/>
              <a:t> B, </a:t>
            </a:r>
            <a:r>
              <a:rPr lang="en-US" sz="1920" i="1" dirty="0" err="1"/>
              <a:t>Engelhardt</a:t>
            </a:r>
            <a:r>
              <a:rPr lang="en-US" sz="1920" i="1" dirty="0"/>
              <a:t> V, </a:t>
            </a:r>
            <a:r>
              <a:rPr lang="en-US" sz="1920" i="1" dirty="0" err="1"/>
              <a:t>Lametschwandtner</a:t>
            </a:r>
            <a:r>
              <a:rPr lang="en-US" sz="1920" i="1" dirty="0"/>
              <a:t> A, </a:t>
            </a:r>
            <a:r>
              <a:rPr lang="en-US" sz="1920" i="1" dirty="0" err="1"/>
              <a:t>Wienert</a:t>
            </a:r>
            <a:r>
              <a:rPr lang="en-US" sz="1920" i="1" dirty="0"/>
              <a:t> V, </a:t>
            </a:r>
            <a:r>
              <a:rPr lang="en-US" sz="1920" i="1" dirty="0" err="1"/>
              <a:t>Böhler</a:t>
            </a:r>
            <a:r>
              <a:rPr lang="en-US" sz="1920" i="1" dirty="0"/>
              <a:t> U, et al. Revised morphology and </a:t>
            </a:r>
            <a:r>
              <a:rPr lang="en-US" sz="1920" i="1" dirty="0" err="1"/>
              <a:t>hemodynamics</a:t>
            </a:r>
            <a:r>
              <a:rPr lang="en-US" sz="1920" i="1" dirty="0"/>
              <a:t> of the </a:t>
            </a:r>
            <a:r>
              <a:rPr lang="en-US" sz="1920" i="1" dirty="0" err="1"/>
              <a:t>anorectal</a:t>
            </a:r>
            <a:r>
              <a:rPr lang="en-US" sz="1920" i="1" dirty="0"/>
              <a:t> vascular plexus: impact on the course of </a:t>
            </a:r>
            <a:r>
              <a:rPr lang="en-US" sz="1920" i="1" dirty="0" err="1"/>
              <a:t>hemorrhoidal</a:t>
            </a:r>
            <a:r>
              <a:rPr lang="en-US" sz="1920" i="1" dirty="0"/>
              <a:t> disease. </a:t>
            </a:r>
            <a:r>
              <a:rPr lang="en-US" sz="1920" i="1" dirty="0" err="1"/>
              <a:t>Int</a:t>
            </a:r>
            <a:r>
              <a:rPr lang="en-US" sz="1920" i="1" dirty="0"/>
              <a:t> J Colorectal Dis. 2009;24:105–113.</a:t>
            </a:r>
            <a:endParaRPr lang="tr-TR" sz="1920" i="1" dirty="0"/>
          </a:p>
        </p:txBody>
      </p:sp>
    </p:spTree>
    <p:extLst>
      <p:ext uri="{BB962C8B-B14F-4D97-AF65-F5344CB8AC3E}">
        <p14:creationId xmlns:p14="http://schemas.microsoft.com/office/powerpoint/2010/main" xmlns="" val="12969550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Submukozal A-V Pleksus</a:t>
            </a:r>
            <a:endParaRPr lang="tr-TR" dirty="0"/>
          </a:p>
        </p:txBody>
      </p:sp>
      <p:sp>
        <p:nvSpPr>
          <p:cNvPr id="3" name="Content Placeholder 2"/>
          <p:cNvSpPr>
            <a:spLocks noGrp="1"/>
          </p:cNvSpPr>
          <p:nvPr>
            <p:ph idx="1"/>
          </p:nvPr>
        </p:nvSpPr>
        <p:spPr/>
        <p:txBody>
          <a:bodyPr>
            <a:normAutofit fontScale="92500"/>
          </a:bodyPr>
          <a:lstStyle/>
          <a:p>
            <a:r>
              <a:rPr lang="en-US" dirty="0" smtClean="0"/>
              <a:t>Normal </a:t>
            </a:r>
            <a:r>
              <a:rPr lang="en-US" dirty="0" err="1" smtClean="0"/>
              <a:t>spesimenlerden</a:t>
            </a:r>
            <a:r>
              <a:rPr lang="en-US" dirty="0" smtClean="0"/>
              <a:t> </a:t>
            </a:r>
            <a:r>
              <a:rPr lang="en-US" dirty="0" err="1" smtClean="0"/>
              <a:t>farklı</a:t>
            </a:r>
            <a:r>
              <a:rPr lang="en-US" dirty="0" smtClean="0"/>
              <a:t> </a:t>
            </a:r>
            <a:r>
              <a:rPr lang="en-US" dirty="0" err="1" smtClean="0"/>
              <a:t>olarak</a:t>
            </a:r>
            <a:r>
              <a:rPr lang="en-US" dirty="0" smtClean="0"/>
              <a:t> , </a:t>
            </a:r>
            <a:r>
              <a:rPr lang="en-US" dirty="0" smtClean="0">
                <a:solidFill>
                  <a:srgbClr val="FF0000"/>
                </a:solidFill>
              </a:rPr>
              <a:t>hemorrhoid </a:t>
            </a:r>
            <a:r>
              <a:rPr lang="en-US" dirty="0" err="1" smtClean="0">
                <a:solidFill>
                  <a:srgbClr val="FF0000"/>
                </a:solidFill>
              </a:rPr>
              <a:t>spesimenleri</a:t>
            </a:r>
            <a:r>
              <a:rPr lang="en-US" dirty="0" smtClean="0"/>
              <a:t> </a:t>
            </a:r>
            <a:r>
              <a:rPr lang="en-US" dirty="0" err="1" smtClean="0"/>
              <a:t>submukozal</a:t>
            </a:r>
            <a:r>
              <a:rPr lang="en-US" dirty="0" smtClean="0"/>
              <a:t> </a:t>
            </a:r>
            <a:r>
              <a:rPr lang="en-US" dirty="0" err="1" smtClean="0"/>
              <a:t>arteriovenöz</a:t>
            </a:r>
            <a:r>
              <a:rPr lang="en-US" dirty="0" smtClean="0"/>
              <a:t> </a:t>
            </a:r>
            <a:r>
              <a:rPr lang="en-US" dirty="0" err="1" smtClean="0"/>
              <a:t>pleksus</a:t>
            </a:r>
            <a:r>
              <a:rPr lang="en-US" dirty="0" smtClean="0"/>
              <a:t> </a:t>
            </a:r>
            <a:r>
              <a:rPr lang="en-US" dirty="0" err="1" smtClean="0"/>
              <a:t>içinde</a:t>
            </a:r>
            <a:r>
              <a:rPr lang="en-US" dirty="0" smtClean="0"/>
              <a:t> </a:t>
            </a:r>
            <a:r>
              <a:rPr lang="en-US" dirty="0" err="1" smtClean="0"/>
              <a:t>belirgin</a:t>
            </a:r>
            <a:r>
              <a:rPr lang="en-US" dirty="0" smtClean="0"/>
              <a:t> </a:t>
            </a:r>
            <a:r>
              <a:rPr lang="en-US" dirty="0" err="1" smtClean="0"/>
              <a:t>derecede</a:t>
            </a:r>
            <a:r>
              <a:rPr lang="en-US" dirty="0" smtClean="0"/>
              <a:t> dilate, </a:t>
            </a:r>
            <a:r>
              <a:rPr lang="en-US" dirty="0" err="1" smtClean="0"/>
              <a:t>ince</a:t>
            </a:r>
            <a:r>
              <a:rPr lang="en-US" dirty="0" smtClean="0"/>
              <a:t> </a:t>
            </a:r>
            <a:r>
              <a:rPr lang="en-US" dirty="0" err="1" smtClean="0"/>
              <a:t>duvarlı</a:t>
            </a:r>
            <a:r>
              <a:rPr lang="en-US" dirty="0" smtClean="0"/>
              <a:t> </a:t>
            </a:r>
            <a:r>
              <a:rPr lang="en-US" dirty="0" err="1" smtClean="0"/>
              <a:t>ve</a:t>
            </a:r>
            <a:r>
              <a:rPr lang="en-US" dirty="0" smtClean="0"/>
              <a:t> </a:t>
            </a:r>
            <a:r>
              <a:rPr lang="en-US" dirty="0" err="1" smtClean="0"/>
              <a:t>sfinkter</a:t>
            </a:r>
            <a:r>
              <a:rPr lang="en-US" dirty="0" smtClean="0"/>
              <a:t> </a:t>
            </a:r>
            <a:r>
              <a:rPr lang="en-US" dirty="0" err="1" smtClean="0"/>
              <a:t>benzeri</a:t>
            </a:r>
            <a:r>
              <a:rPr lang="en-US" dirty="0" smtClean="0"/>
              <a:t> </a:t>
            </a:r>
            <a:r>
              <a:rPr lang="en-US" dirty="0" err="1" smtClean="0"/>
              <a:t>bir</a:t>
            </a:r>
            <a:r>
              <a:rPr lang="en-US" dirty="0" smtClean="0"/>
              <a:t> </a:t>
            </a:r>
            <a:r>
              <a:rPr lang="en-US" dirty="0" err="1" smtClean="0"/>
              <a:t>oluşum</a:t>
            </a:r>
            <a:r>
              <a:rPr lang="en-US" dirty="0" smtClean="0"/>
              <a:t> </a:t>
            </a:r>
            <a:r>
              <a:rPr lang="en-US" dirty="0" err="1" smtClean="0"/>
              <a:t>içermeyen</a:t>
            </a:r>
            <a:r>
              <a:rPr lang="en-US" dirty="0" smtClean="0"/>
              <a:t> </a:t>
            </a:r>
            <a:r>
              <a:rPr lang="en-US" dirty="0" err="1" smtClean="0"/>
              <a:t>damar</a:t>
            </a:r>
            <a:r>
              <a:rPr lang="en-US" dirty="0" smtClean="0"/>
              <a:t> </a:t>
            </a:r>
            <a:r>
              <a:rPr lang="en-US" dirty="0" err="1" smtClean="0"/>
              <a:t>yapıları</a:t>
            </a:r>
            <a:r>
              <a:rPr lang="en-US" dirty="0" smtClean="0"/>
              <a:t> </a:t>
            </a:r>
            <a:r>
              <a:rPr lang="en-US" dirty="0" err="1" smtClean="0"/>
              <a:t>bulundururlar</a:t>
            </a:r>
            <a:r>
              <a:rPr lang="en-US" dirty="0" smtClean="0"/>
              <a:t>.</a:t>
            </a:r>
          </a:p>
          <a:p>
            <a:r>
              <a:rPr lang="en-US" b="1" u="sng" dirty="0" err="1" smtClean="0"/>
              <a:t>Sonuç</a:t>
            </a:r>
            <a:r>
              <a:rPr lang="en-US" dirty="0" smtClean="0"/>
              <a:t>:  </a:t>
            </a:r>
            <a:r>
              <a:rPr lang="en-US" dirty="0" err="1"/>
              <a:t>A</a:t>
            </a:r>
            <a:r>
              <a:rPr lang="en-US" dirty="0" err="1" smtClean="0"/>
              <a:t>rteriovenöz</a:t>
            </a:r>
            <a:r>
              <a:rPr lang="en-US" dirty="0" smtClean="0"/>
              <a:t> </a:t>
            </a:r>
            <a:r>
              <a:rPr lang="en-US" dirty="0" err="1" smtClean="0"/>
              <a:t>pleksus</a:t>
            </a:r>
            <a:r>
              <a:rPr lang="en-US" dirty="0" smtClean="0"/>
              <a:t> </a:t>
            </a:r>
            <a:r>
              <a:rPr lang="en-US" dirty="0" err="1" smtClean="0"/>
              <a:t>içinde</a:t>
            </a:r>
            <a:r>
              <a:rPr lang="en-US" dirty="0" smtClean="0"/>
              <a:t> </a:t>
            </a:r>
            <a:r>
              <a:rPr lang="en-US" dirty="0" err="1" smtClean="0"/>
              <a:t>bulunan</a:t>
            </a:r>
            <a:r>
              <a:rPr lang="en-US" dirty="0" smtClean="0"/>
              <a:t> </a:t>
            </a:r>
            <a:r>
              <a:rPr lang="en-US" dirty="0" err="1" smtClean="0"/>
              <a:t>sfinkter</a:t>
            </a:r>
            <a:r>
              <a:rPr lang="en-US" dirty="0" smtClean="0"/>
              <a:t> </a:t>
            </a:r>
            <a:r>
              <a:rPr lang="en-US" dirty="0" err="1" smtClean="0"/>
              <a:t>benzeri</a:t>
            </a:r>
            <a:r>
              <a:rPr lang="en-US" dirty="0" smtClean="0"/>
              <a:t> </a:t>
            </a:r>
            <a:r>
              <a:rPr lang="en-US" dirty="0" err="1" smtClean="0"/>
              <a:t>düz</a:t>
            </a:r>
            <a:r>
              <a:rPr lang="en-US" dirty="0" smtClean="0"/>
              <a:t> </a:t>
            </a:r>
            <a:r>
              <a:rPr lang="en-US" dirty="0" err="1" smtClean="0"/>
              <a:t>kastan</a:t>
            </a:r>
            <a:r>
              <a:rPr lang="en-US" dirty="0" smtClean="0"/>
              <a:t> </a:t>
            </a:r>
            <a:r>
              <a:rPr lang="en-US" dirty="0" err="1" smtClean="0"/>
              <a:t>yapılı</a:t>
            </a:r>
            <a:r>
              <a:rPr lang="en-US" dirty="0" smtClean="0"/>
              <a:t> </a:t>
            </a:r>
            <a:r>
              <a:rPr lang="en-US" dirty="0" err="1" smtClean="0"/>
              <a:t>bir</a:t>
            </a:r>
            <a:r>
              <a:rPr lang="en-US" dirty="0" smtClean="0"/>
              <a:t> </a:t>
            </a:r>
            <a:r>
              <a:rPr lang="en-US" dirty="0" err="1" smtClean="0"/>
              <a:t>oluşum</a:t>
            </a:r>
            <a:r>
              <a:rPr lang="en-US" dirty="0" smtClean="0"/>
              <a:t>, </a:t>
            </a:r>
            <a:r>
              <a:rPr lang="en-US" dirty="0" err="1" smtClean="0"/>
              <a:t>arteriyel</a:t>
            </a:r>
            <a:r>
              <a:rPr lang="en-US" dirty="0" smtClean="0"/>
              <a:t> </a:t>
            </a:r>
            <a:r>
              <a:rPr lang="en-US" dirty="0" err="1" smtClean="0"/>
              <a:t>kan</a:t>
            </a:r>
            <a:r>
              <a:rPr lang="en-US" dirty="0" smtClean="0"/>
              <a:t> </a:t>
            </a:r>
            <a:r>
              <a:rPr lang="en-US" dirty="0" err="1" smtClean="0"/>
              <a:t>akımını</a:t>
            </a:r>
            <a:r>
              <a:rPr lang="en-US" dirty="0" smtClean="0"/>
              <a:t> </a:t>
            </a:r>
            <a:r>
              <a:rPr lang="en-US" dirty="0" err="1" smtClean="0"/>
              <a:t>azaltmayı</a:t>
            </a:r>
            <a:r>
              <a:rPr lang="en-US" dirty="0" smtClean="0"/>
              <a:t> </a:t>
            </a:r>
            <a:r>
              <a:rPr lang="en-US" dirty="0" err="1" smtClean="0"/>
              <a:t>sağlarve</a:t>
            </a:r>
            <a:r>
              <a:rPr lang="en-US" dirty="0" smtClean="0"/>
              <a:t> </a:t>
            </a:r>
            <a:r>
              <a:rPr lang="en-US" dirty="0" err="1" smtClean="0"/>
              <a:t>bu</a:t>
            </a:r>
            <a:r>
              <a:rPr lang="en-US" dirty="0" smtClean="0"/>
              <a:t> </a:t>
            </a:r>
            <a:r>
              <a:rPr lang="en-US" dirty="0" err="1" smtClean="0"/>
              <a:t>sayede</a:t>
            </a:r>
            <a:r>
              <a:rPr lang="en-US" dirty="0" smtClean="0"/>
              <a:t> </a:t>
            </a:r>
            <a:r>
              <a:rPr lang="en-US" dirty="0" err="1" smtClean="0"/>
              <a:t>venöz</a:t>
            </a:r>
            <a:r>
              <a:rPr lang="en-US" dirty="0" smtClean="0"/>
              <a:t> </a:t>
            </a:r>
            <a:r>
              <a:rPr lang="en-US" dirty="0" err="1" smtClean="0"/>
              <a:t>dolgunluk</a:t>
            </a:r>
            <a:r>
              <a:rPr lang="en-US" dirty="0" smtClean="0"/>
              <a:t> </a:t>
            </a:r>
            <a:r>
              <a:rPr lang="en-US" dirty="0" err="1" smtClean="0"/>
              <a:t>azalabilir</a:t>
            </a:r>
            <a:r>
              <a:rPr lang="en-US" dirty="0" smtClean="0"/>
              <a:t>. </a:t>
            </a:r>
            <a:r>
              <a:rPr lang="en-US" dirty="0" err="1" smtClean="0"/>
              <a:t>Eğer</a:t>
            </a:r>
            <a:r>
              <a:rPr lang="en-US" dirty="0" smtClean="0"/>
              <a:t> </a:t>
            </a:r>
            <a:r>
              <a:rPr lang="en-US" dirty="0" err="1" smtClean="0"/>
              <a:t>bu</a:t>
            </a:r>
            <a:r>
              <a:rPr lang="en-US" dirty="0" smtClean="0"/>
              <a:t> </a:t>
            </a:r>
            <a:r>
              <a:rPr lang="en-US" dirty="0" err="1" smtClean="0"/>
              <a:t>mekanizma</a:t>
            </a:r>
            <a:r>
              <a:rPr lang="en-US" dirty="0" smtClean="0"/>
              <a:t> </a:t>
            </a:r>
            <a:r>
              <a:rPr lang="en-US" dirty="0" err="1" smtClean="0"/>
              <a:t>bozulursa</a:t>
            </a:r>
            <a:r>
              <a:rPr lang="en-US" dirty="0" smtClean="0"/>
              <a:t> </a:t>
            </a:r>
            <a:r>
              <a:rPr lang="en-US" dirty="0" err="1"/>
              <a:t>a</a:t>
            </a:r>
            <a:r>
              <a:rPr lang="en-US" dirty="0" err="1" smtClean="0"/>
              <a:t>rteriovenöz</a:t>
            </a:r>
            <a:r>
              <a:rPr lang="en-US" dirty="0" smtClean="0"/>
              <a:t> </a:t>
            </a:r>
            <a:r>
              <a:rPr lang="en-US" dirty="0" err="1" smtClean="0"/>
              <a:t>pleksusa</a:t>
            </a:r>
            <a:r>
              <a:rPr lang="en-US" dirty="0" smtClean="0"/>
              <a:t> </a:t>
            </a:r>
            <a:r>
              <a:rPr lang="en-US" dirty="0" err="1" smtClean="0"/>
              <a:t>olan</a:t>
            </a:r>
            <a:r>
              <a:rPr lang="en-US" dirty="0" smtClean="0"/>
              <a:t> </a:t>
            </a:r>
            <a:r>
              <a:rPr lang="en-US" dirty="0" err="1" smtClean="0"/>
              <a:t>hiperperfüzyon</a:t>
            </a:r>
            <a:r>
              <a:rPr lang="en-US" dirty="0" smtClean="0"/>
              <a:t>, </a:t>
            </a:r>
            <a:r>
              <a:rPr lang="en-US" dirty="0" err="1" smtClean="0"/>
              <a:t>hemorod</a:t>
            </a:r>
            <a:r>
              <a:rPr lang="en-US" dirty="0" smtClean="0"/>
              <a:t> </a:t>
            </a:r>
            <a:r>
              <a:rPr lang="en-US" dirty="0" err="1" smtClean="0"/>
              <a:t>oluşumuna</a:t>
            </a:r>
            <a:r>
              <a:rPr lang="en-US" dirty="0" smtClean="0"/>
              <a:t> </a:t>
            </a:r>
            <a:r>
              <a:rPr lang="en-US" dirty="0" err="1" smtClean="0"/>
              <a:t>neden</a:t>
            </a:r>
            <a:r>
              <a:rPr lang="en-US" dirty="0" smtClean="0"/>
              <a:t> </a:t>
            </a:r>
            <a:r>
              <a:rPr lang="en-US" dirty="0" err="1" smtClean="0"/>
              <a:t>olabilir</a:t>
            </a:r>
            <a:r>
              <a:rPr lang="en-US" dirty="0" smtClean="0"/>
              <a:t>.</a:t>
            </a:r>
          </a:p>
          <a:p>
            <a:endParaRPr lang="en-US" dirty="0" smtClean="0"/>
          </a:p>
          <a:p>
            <a:pPr>
              <a:buNone/>
            </a:pPr>
            <a:r>
              <a:rPr lang="en-US" sz="1500" i="1" dirty="0" err="1"/>
              <a:t>Aigner</a:t>
            </a:r>
            <a:r>
              <a:rPr lang="en-US" sz="1500" i="1" dirty="0"/>
              <a:t> F, Gruber H, Conrad F, Eder J, </a:t>
            </a:r>
            <a:r>
              <a:rPr lang="en-US" sz="1500" i="1" dirty="0" err="1"/>
              <a:t>Wedel</a:t>
            </a:r>
            <a:r>
              <a:rPr lang="en-US" sz="1500" i="1" dirty="0"/>
              <a:t> T, </a:t>
            </a:r>
            <a:r>
              <a:rPr lang="en-US" sz="1500" i="1" dirty="0" err="1"/>
              <a:t>Zelger</a:t>
            </a:r>
            <a:r>
              <a:rPr lang="en-US" sz="1500" i="1" dirty="0"/>
              <a:t> B, </a:t>
            </a:r>
            <a:r>
              <a:rPr lang="en-US" sz="1500" i="1" dirty="0" err="1"/>
              <a:t>Engelhardt</a:t>
            </a:r>
            <a:r>
              <a:rPr lang="en-US" sz="1500" i="1" dirty="0"/>
              <a:t> V, </a:t>
            </a:r>
            <a:r>
              <a:rPr lang="en-US" sz="1500" i="1" dirty="0" err="1"/>
              <a:t>Lametschwandtner</a:t>
            </a:r>
            <a:r>
              <a:rPr lang="en-US" sz="1500" i="1" dirty="0"/>
              <a:t> A, </a:t>
            </a:r>
            <a:r>
              <a:rPr lang="en-US" sz="1500" i="1" dirty="0" err="1"/>
              <a:t>Wienert</a:t>
            </a:r>
            <a:r>
              <a:rPr lang="en-US" sz="1500" i="1" dirty="0"/>
              <a:t> V, </a:t>
            </a:r>
            <a:r>
              <a:rPr lang="en-US" sz="1500" i="1" dirty="0" err="1"/>
              <a:t>Böhler</a:t>
            </a:r>
            <a:r>
              <a:rPr lang="en-US" sz="1500" i="1" dirty="0"/>
              <a:t> U, et al. Revised morphology and </a:t>
            </a:r>
            <a:r>
              <a:rPr lang="en-US" sz="1500" i="1" dirty="0" err="1"/>
              <a:t>hemodynamics</a:t>
            </a:r>
            <a:r>
              <a:rPr lang="en-US" sz="1500" i="1" dirty="0"/>
              <a:t> of the </a:t>
            </a:r>
            <a:r>
              <a:rPr lang="en-US" sz="1500" i="1" dirty="0" err="1"/>
              <a:t>anorectal</a:t>
            </a:r>
            <a:r>
              <a:rPr lang="en-US" sz="1500" i="1" dirty="0"/>
              <a:t> vascular plexus: impact on the course of </a:t>
            </a:r>
            <a:r>
              <a:rPr lang="en-US" sz="1500" i="1" dirty="0" err="1"/>
              <a:t>hemorrhoidal</a:t>
            </a:r>
            <a:r>
              <a:rPr lang="en-US" sz="1500" i="1" dirty="0"/>
              <a:t> disease. </a:t>
            </a:r>
            <a:r>
              <a:rPr lang="en-US" sz="1500" i="1" dirty="0" err="1"/>
              <a:t>Int</a:t>
            </a:r>
            <a:r>
              <a:rPr lang="en-US" sz="1500" i="1" dirty="0"/>
              <a:t> J Colorectal Dis. 2009;24:105–113.</a:t>
            </a:r>
            <a:endParaRPr lang="tr-TR" sz="1500" i="1" dirty="0"/>
          </a:p>
          <a:p>
            <a:endParaRPr lang="tr-TR" dirty="0"/>
          </a:p>
        </p:txBody>
      </p:sp>
    </p:spTree>
    <p:extLst>
      <p:ext uri="{BB962C8B-B14F-4D97-AF65-F5344CB8AC3E}">
        <p14:creationId xmlns:p14="http://schemas.microsoft.com/office/powerpoint/2010/main" xmlns="" val="9640377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Vasküler</a:t>
            </a:r>
            <a:r>
              <a:rPr lang="en-US" dirty="0" smtClean="0"/>
              <a:t> </a:t>
            </a:r>
            <a:r>
              <a:rPr lang="en-US" dirty="0" err="1" smtClean="0"/>
              <a:t>Tonusun</a:t>
            </a:r>
            <a:r>
              <a:rPr lang="en-US" dirty="0" smtClean="0"/>
              <a:t> </a:t>
            </a:r>
            <a:r>
              <a:rPr lang="en-US" dirty="0" err="1" smtClean="0"/>
              <a:t>Disregülasyonu</a:t>
            </a:r>
            <a:endParaRPr lang="tr-TR" dirty="0"/>
          </a:p>
        </p:txBody>
      </p:sp>
      <p:sp>
        <p:nvSpPr>
          <p:cNvPr id="3" name="Content Placeholder 2"/>
          <p:cNvSpPr>
            <a:spLocks noGrp="1"/>
          </p:cNvSpPr>
          <p:nvPr>
            <p:ph idx="1"/>
          </p:nvPr>
        </p:nvSpPr>
        <p:spPr/>
        <p:txBody>
          <a:bodyPr>
            <a:normAutofit fontScale="77500" lnSpcReduction="20000"/>
          </a:bodyPr>
          <a:lstStyle/>
          <a:p>
            <a:r>
              <a:rPr lang="en-US" dirty="0" err="1" smtClean="0"/>
              <a:t>Hemoroidal</a:t>
            </a:r>
            <a:r>
              <a:rPr lang="en-US" dirty="0" smtClean="0"/>
              <a:t> </a:t>
            </a:r>
            <a:r>
              <a:rPr lang="en-US" dirty="0" err="1" smtClean="0"/>
              <a:t>hastalık</a:t>
            </a:r>
            <a:r>
              <a:rPr lang="en-US" dirty="0" smtClean="0"/>
              <a:t> </a:t>
            </a:r>
            <a:r>
              <a:rPr lang="en-US" dirty="0" err="1" smtClean="0"/>
              <a:t>spesimenlerinin</a:t>
            </a:r>
            <a:r>
              <a:rPr lang="en-US" dirty="0" smtClean="0"/>
              <a:t> </a:t>
            </a:r>
            <a:r>
              <a:rPr lang="en-US" dirty="0" err="1" smtClean="0"/>
              <a:t>histolojik</a:t>
            </a:r>
            <a:r>
              <a:rPr lang="en-US" dirty="0" smtClean="0"/>
              <a:t> </a:t>
            </a:r>
            <a:r>
              <a:rPr lang="en-US" dirty="0" err="1" smtClean="0"/>
              <a:t>bulguları</a:t>
            </a:r>
            <a:r>
              <a:rPr lang="en-US" dirty="0" smtClean="0"/>
              <a:t>, </a:t>
            </a:r>
            <a:r>
              <a:rPr lang="en-US" dirty="0" err="1" smtClean="0"/>
              <a:t>venlerde</a:t>
            </a:r>
            <a:r>
              <a:rPr lang="en-US" dirty="0" smtClean="0"/>
              <a:t> </a:t>
            </a:r>
            <a:r>
              <a:rPr lang="en-US" dirty="0" err="1" smtClean="0"/>
              <a:t>anormal</a:t>
            </a:r>
            <a:r>
              <a:rPr lang="en-US" dirty="0" smtClean="0"/>
              <a:t> </a:t>
            </a:r>
            <a:r>
              <a:rPr lang="en-US" dirty="0" err="1" smtClean="0"/>
              <a:t>dilatasyonlar</a:t>
            </a:r>
            <a:r>
              <a:rPr lang="en-US" dirty="0" smtClean="0"/>
              <a:t> </a:t>
            </a:r>
            <a:r>
              <a:rPr lang="en-US" dirty="0" err="1" smtClean="0"/>
              <a:t>ve</a:t>
            </a:r>
            <a:r>
              <a:rPr lang="en-US" dirty="0" smtClean="0"/>
              <a:t> </a:t>
            </a:r>
            <a:r>
              <a:rPr lang="en-US" dirty="0" err="1" smtClean="0"/>
              <a:t>kıvrılantılanma</a:t>
            </a:r>
            <a:r>
              <a:rPr lang="en-US" dirty="0" smtClean="0"/>
              <a:t> </a:t>
            </a:r>
            <a:r>
              <a:rPr lang="en-US" dirty="0" err="1" smtClean="0"/>
              <a:t>gösterirler</a:t>
            </a:r>
            <a:r>
              <a:rPr lang="en-US" dirty="0" smtClean="0"/>
              <a:t>. </a:t>
            </a:r>
          </a:p>
          <a:p>
            <a:r>
              <a:rPr lang="en-US" dirty="0" err="1" smtClean="0"/>
              <a:t>Vasküler</a:t>
            </a:r>
            <a:r>
              <a:rPr lang="en-US" dirty="0" smtClean="0"/>
              <a:t> </a:t>
            </a:r>
            <a:r>
              <a:rPr lang="en-US" dirty="0" err="1" smtClean="0"/>
              <a:t>tonusun</a:t>
            </a:r>
            <a:r>
              <a:rPr lang="en-US" dirty="0" smtClean="0"/>
              <a:t> </a:t>
            </a:r>
            <a:r>
              <a:rPr lang="en-US" dirty="0" err="1" smtClean="0"/>
              <a:t>disregülasyonu</a:t>
            </a:r>
            <a:r>
              <a:rPr lang="en-US" dirty="0" smtClean="0"/>
              <a:t>, </a:t>
            </a:r>
            <a:r>
              <a:rPr lang="en-US" dirty="0" err="1" smtClean="0"/>
              <a:t>hemoroid</a:t>
            </a:r>
            <a:r>
              <a:rPr lang="en-US" dirty="0" smtClean="0"/>
              <a:t> </a:t>
            </a:r>
            <a:r>
              <a:rPr lang="en-US" dirty="0" err="1" smtClean="0"/>
              <a:t>gelişiminde</a:t>
            </a:r>
            <a:r>
              <a:rPr lang="en-US" dirty="0" smtClean="0"/>
              <a:t> </a:t>
            </a:r>
            <a:r>
              <a:rPr lang="en-US" dirty="0" err="1" smtClean="0"/>
              <a:t>rol</a:t>
            </a:r>
            <a:r>
              <a:rPr lang="en-US" dirty="0" smtClean="0"/>
              <a:t> </a:t>
            </a:r>
            <a:r>
              <a:rPr lang="en-US" dirty="0" err="1" smtClean="0"/>
              <a:t>oynayabilir</a:t>
            </a:r>
            <a:r>
              <a:rPr lang="en-US" dirty="0" smtClean="0"/>
              <a:t>.  </a:t>
            </a:r>
          </a:p>
          <a:p>
            <a:r>
              <a:rPr lang="en-US" dirty="0" err="1" smtClean="0"/>
              <a:t>Vasküler</a:t>
            </a:r>
            <a:r>
              <a:rPr lang="en-US" dirty="0" smtClean="0"/>
              <a:t> </a:t>
            </a:r>
            <a:r>
              <a:rPr lang="en-US" dirty="0" err="1" smtClean="0"/>
              <a:t>düz</a:t>
            </a:r>
            <a:r>
              <a:rPr lang="en-US" dirty="0" smtClean="0"/>
              <a:t> </a:t>
            </a:r>
            <a:r>
              <a:rPr lang="en-US" dirty="0" err="1" smtClean="0"/>
              <a:t>kasların</a:t>
            </a:r>
            <a:r>
              <a:rPr lang="en-US" dirty="0" smtClean="0"/>
              <a:t> </a:t>
            </a:r>
            <a:r>
              <a:rPr lang="en-US" dirty="0" err="1" smtClean="0"/>
              <a:t>regülasyonu</a:t>
            </a:r>
            <a:endParaRPr lang="en-US" dirty="0" smtClean="0"/>
          </a:p>
          <a:p>
            <a:pPr lvl="1"/>
            <a:r>
              <a:rPr lang="en-US" dirty="0" err="1" smtClean="0"/>
              <a:t>Otonom</a:t>
            </a:r>
            <a:r>
              <a:rPr lang="en-US" dirty="0" smtClean="0"/>
              <a:t> </a:t>
            </a:r>
            <a:r>
              <a:rPr lang="en-US" dirty="0" err="1" smtClean="0"/>
              <a:t>sinir</a:t>
            </a:r>
            <a:r>
              <a:rPr lang="en-US" dirty="0" smtClean="0"/>
              <a:t> </a:t>
            </a:r>
            <a:r>
              <a:rPr lang="en-US" dirty="0" err="1" smtClean="0"/>
              <a:t>sistemi</a:t>
            </a:r>
            <a:r>
              <a:rPr lang="en-US" dirty="0" smtClean="0"/>
              <a:t>, </a:t>
            </a:r>
          </a:p>
          <a:p>
            <a:pPr lvl="1"/>
            <a:r>
              <a:rPr lang="en-US" dirty="0" err="1" smtClean="0"/>
              <a:t>hormonlar</a:t>
            </a:r>
            <a:r>
              <a:rPr lang="en-US" dirty="0" smtClean="0"/>
              <a:t>, </a:t>
            </a:r>
          </a:p>
          <a:p>
            <a:pPr lvl="1"/>
            <a:r>
              <a:rPr lang="en-US" dirty="0" err="1" smtClean="0"/>
              <a:t>Sitokinler</a:t>
            </a:r>
            <a:endParaRPr lang="en-US" dirty="0" smtClean="0"/>
          </a:p>
          <a:p>
            <a:pPr lvl="1"/>
            <a:r>
              <a:rPr lang="en-US" dirty="0" err="1" smtClean="0"/>
              <a:t>yüzey</a:t>
            </a:r>
            <a:r>
              <a:rPr lang="en-US" dirty="0" smtClean="0"/>
              <a:t> </a:t>
            </a:r>
            <a:r>
              <a:rPr lang="en-US" dirty="0" err="1" smtClean="0"/>
              <a:t>endotelinden</a:t>
            </a:r>
            <a:r>
              <a:rPr lang="en-US" dirty="0" smtClean="0"/>
              <a:t> </a:t>
            </a:r>
            <a:r>
              <a:rPr lang="en-US" dirty="0" err="1" smtClean="0"/>
              <a:t>salgılanan</a:t>
            </a:r>
            <a:r>
              <a:rPr lang="en-US" dirty="0" smtClean="0"/>
              <a:t> </a:t>
            </a:r>
          </a:p>
          <a:p>
            <a:pPr lvl="2"/>
            <a:r>
              <a:rPr lang="en-US" dirty="0" err="1" smtClean="0"/>
              <a:t>Damar</a:t>
            </a:r>
            <a:r>
              <a:rPr lang="en-US" dirty="0" smtClean="0"/>
              <a:t> </a:t>
            </a:r>
            <a:r>
              <a:rPr lang="en-US" dirty="0" err="1" smtClean="0"/>
              <a:t>Gevşetici</a:t>
            </a:r>
            <a:r>
              <a:rPr lang="en-US" dirty="0" smtClean="0"/>
              <a:t>: Endothelium-derived relaxing factors (nitric oxide, </a:t>
            </a:r>
            <a:r>
              <a:rPr lang="en-US" dirty="0" err="1" smtClean="0"/>
              <a:t>prostacyclin</a:t>
            </a:r>
            <a:r>
              <a:rPr lang="en-US" dirty="0" smtClean="0"/>
              <a:t>, </a:t>
            </a:r>
            <a:r>
              <a:rPr lang="en-US" dirty="0" err="1" smtClean="0"/>
              <a:t>ve</a:t>
            </a:r>
            <a:r>
              <a:rPr lang="en-US" dirty="0" smtClean="0"/>
              <a:t> endothelium-derived hyperpolarizing factor)  </a:t>
            </a:r>
          </a:p>
          <a:p>
            <a:pPr lvl="2"/>
            <a:r>
              <a:rPr lang="en-US" dirty="0" err="1" smtClean="0"/>
              <a:t>Damar</a:t>
            </a:r>
            <a:r>
              <a:rPr lang="en-US" dirty="0" smtClean="0"/>
              <a:t> </a:t>
            </a:r>
            <a:r>
              <a:rPr lang="en-US" dirty="0" err="1" smtClean="0"/>
              <a:t>daraltıcı:Endothelium</a:t>
            </a:r>
            <a:r>
              <a:rPr lang="en-US" dirty="0" smtClean="0"/>
              <a:t>-derived </a:t>
            </a:r>
            <a:r>
              <a:rPr lang="en-US" dirty="0" err="1" smtClean="0"/>
              <a:t>vasoconstricting</a:t>
            </a:r>
            <a:r>
              <a:rPr lang="en-US" dirty="0" smtClean="0"/>
              <a:t> factors (reactive oxygen radicals </a:t>
            </a:r>
            <a:r>
              <a:rPr lang="en-US" dirty="0" err="1" smtClean="0"/>
              <a:t>ve</a:t>
            </a:r>
            <a:r>
              <a:rPr lang="en-US" dirty="0" smtClean="0"/>
              <a:t> </a:t>
            </a:r>
            <a:r>
              <a:rPr lang="en-US" dirty="0" err="1" smtClean="0"/>
              <a:t>endothelin</a:t>
            </a:r>
            <a:r>
              <a:rPr lang="en-US" dirty="0" smtClean="0"/>
              <a:t>)</a:t>
            </a:r>
          </a:p>
          <a:p>
            <a:r>
              <a:rPr lang="en-US" dirty="0" smtClean="0"/>
              <a:t>Bu </a:t>
            </a:r>
            <a:r>
              <a:rPr lang="en-US" dirty="0" err="1" smtClean="0"/>
              <a:t>regülasyon</a:t>
            </a:r>
            <a:r>
              <a:rPr lang="en-US" dirty="0" smtClean="0"/>
              <a:t> </a:t>
            </a:r>
            <a:r>
              <a:rPr lang="en-US" dirty="0" err="1" smtClean="0"/>
              <a:t>dengesi</a:t>
            </a:r>
            <a:r>
              <a:rPr lang="en-US" dirty="0" smtClean="0"/>
              <a:t> </a:t>
            </a:r>
            <a:r>
              <a:rPr lang="en-US" dirty="0" err="1" smtClean="0"/>
              <a:t>bozulursa</a:t>
            </a:r>
            <a:r>
              <a:rPr lang="en-US" dirty="0" smtClean="0"/>
              <a:t> </a:t>
            </a:r>
            <a:r>
              <a:rPr lang="en-US" dirty="0" err="1" smtClean="0"/>
              <a:t>damarlarda</a:t>
            </a:r>
            <a:r>
              <a:rPr lang="en-US" dirty="0" smtClean="0"/>
              <a:t> </a:t>
            </a:r>
            <a:r>
              <a:rPr lang="en-US" dirty="0" err="1" smtClean="0"/>
              <a:t>variközite</a:t>
            </a:r>
            <a:r>
              <a:rPr lang="en-US" dirty="0" smtClean="0"/>
              <a:t> </a:t>
            </a:r>
            <a:r>
              <a:rPr lang="en-US" dirty="0" err="1" smtClean="0"/>
              <a:t>dahil</a:t>
            </a:r>
            <a:r>
              <a:rPr lang="en-US" dirty="0" smtClean="0"/>
              <a:t> </a:t>
            </a:r>
            <a:r>
              <a:rPr lang="en-US" dirty="0" err="1" smtClean="0"/>
              <a:t>birçok</a:t>
            </a:r>
            <a:r>
              <a:rPr lang="en-US" dirty="0" smtClean="0"/>
              <a:t> </a:t>
            </a:r>
            <a:r>
              <a:rPr lang="en-US" dirty="0" err="1" smtClean="0"/>
              <a:t>sorun</a:t>
            </a:r>
            <a:r>
              <a:rPr lang="en-US" dirty="0" smtClean="0"/>
              <a:t> </a:t>
            </a:r>
            <a:r>
              <a:rPr lang="en-US" dirty="0" err="1" smtClean="0"/>
              <a:t>ortaya</a:t>
            </a:r>
            <a:r>
              <a:rPr lang="en-US" dirty="0" smtClean="0"/>
              <a:t> </a:t>
            </a:r>
            <a:r>
              <a:rPr lang="en-US" dirty="0" err="1" smtClean="0"/>
              <a:t>çıkar</a:t>
            </a:r>
            <a:r>
              <a:rPr lang="en-US" dirty="0" smtClean="0"/>
              <a:t>.</a:t>
            </a:r>
          </a:p>
          <a:p>
            <a:pPr>
              <a:buNone/>
            </a:pPr>
            <a:endParaRPr lang="en-US" sz="1839" i="1" dirty="0"/>
          </a:p>
          <a:p>
            <a:pPr>
              <a:buNone/>
            </a:pPr>
            <a:r>
              <a:rPr lang="en-US" sz="1839" i="1" dirty="0" err="1"/>
              <a:t>Stankevicius</a:t>
            </a:r>
            <a:r>
              <a:rPr lang="en-US" sz="1839" i="1" dirty="0"/>
              <a:t> E, </a:t>
            </a:r>
            <a:r>
              <a:rPr lang="en-US" sz="1839" i="1" dirty="0" err="1"/>
              <a:t>Kevelaitis</a:t>
            </a:r>
            <a:r>
              <a:rPr lang="en-US" sz="1839" i="1" dirty="0"/>
              <a:t> E, </a:t>
            </a:r>
            <a:r>
              <a:rPr lang="en-US" sz="1839" i="1" dirty="0" err="1"/>
              <a:t>Vainorius</a:t>
            </a:r>
            <a:r>
              <a:rPr lang="en-US" sz="1839" i="1" dirty="0"/>
              <a:t> E, </a:t>
            </a:r>
            <a:r>
              <a:rPr lang="en-US" sz="1839" i="1" dirty="0" err="1"/>
              <a:t>Simonsen</a:t>
            </a:r>
            <a:r>
              <a:rPr lang="en-US" sz="1839" i="1" dirty="0"/>
              <a:t> U. [Role of nitric oxide and other endothelium-derived factors] </a:t>
            </a:r>
            <a:r>
              <a:rPr lang="en-US" sz="1839" i="1" dirty="0" err="1"/>
              <a:t>Medicina</a:t>
            </a:r>
            <a:r>
              <a:rPr lang="en-US" sz="1839" i="1" dirty="0"/>
              <a:t> (Kaunas) 2003;39:333–341.</a:t>
            </a:r>
            <a:endParaRPr lang="tr-TR" sz="1839" i="1" dirty="0"/>
          </a:p>
        </p:txBody>
      </p:sp>
    </p:spTree>
    <p:extLst>
      <p:ext uri="{BB962C8B-B14F-4D97-AF65-F5344CB8AC3E}">
        <p14:creationId xmlns:p14="http://schemas.microsoft.com/office/powerpoint/2010/main" xmlns="" val="19650581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6676" y="261128"/>
            <a:ext cx="8941325" cy="1143000"/>
          </a:xfrm>
        </p:spPr>
        <p:txBody>
          <a:bodyPr>
            <a:normAutofit fontScale="90000"/>
          </a:bodyPr>
          <a:lstStyle/>
          <a:p>
            <a:r>
              <a:rPr lang="en-US" sz="2000" dirty="0"/>
              <a:t/>
            </a:r>
            <a:br>
              <a:rPr lang="en-US" sz="2000" dirty="0"/>
            </a:br>
            <a:r>
              <a:rPr lang="en-US" sz="2000" dirty="0" err="1"/>
              <a:t>Adamo</a:t>
            </a:r>
            <a:r>
              <a:rPr lang="en-US" sz="2000" dirty="0"/>
              <a:t> K , </a:t>
            </a:r>
            <a:r>
              <a:rPr lang="en-US" sz="2000" dirty="0" err="1"/>
              <a:t>Sandblom</a:t>
            </a:r>
            <a:r>
              <a:rPr lang="en-US" sz="2000" dirty="0"/>
              <a:t>, </a:t>
            </a:r>
            <a:r>
              <a:rPr lang="en-US" sz="2000" dirty="0" err="1"/>
              <a:t>G</a:t>
            </a:r>
            <a:r>
              <a:rPr lang="en-US" sz="2000" baseline="30000" dirty="0" err="1"/>
              <a:t>,</a:t>
            </a:r>
            <a:r>
              <a:rPr lang="en-US" sz="2000" dirty="0" err="1"/>
              <a:t>Brännström</a:t>
            </a:r>
            <a:r>
              <a:rPr lang="en-US" sz="2000" dirty="0"/>
              <a:t>, </a:t>
            </a:r>
            <a:r>
              <a:rPr lang="en-US" sz="2000" dirty="0" err="1"/>
              <a:t>F</a:t>
            </a:r>
            <a:r>
              <a:rPr lang="en-US" sz="2000" baseline="30000" dirty="0" err="1"/>
              <a:t>,</a:t>
            </a:r>
            <a:r>
              <a:rPr lang="en-US" sz="2000" dirty="0" err="1"/>
              <a:t>Strigård</a:t>
            </a:r>
            <a:r>
              <a:rPr lang="en-US" sz="2000" dirty="0"/>
              <a:t> K</a:t>
            </a:r>
            <a:br>
              <a:rPr lang="en-US" sz="2000" dirty="0"/>
            </a:br>
            <a:r>
              <a:rPr lang="tr-TR" sz="2000" b="1" dirty="0"/>
              <a:t>Prevalence and recurrence rate of perianal abscess--a population-based study, </a:t>
            </a:r>
            <a:br>
              <a:rPr lang="tr-TR" sz="2000" b="1" dirty="0"/>
            </a:br>
            <a:r>
              <a:rPr lang="tr-TR" sz="2000" b="1" dirty="0"/>
              <a:t>Sweden 1997-2009.</a:t>
            </a:r>
            <a:br>
              <a:rPr lang="tr-TR" sz="2000" b="1" dirty="0"/>
            </a:br>
            <a:r>
              <a:rPr lang="en-US" sz="2000" dirty="0"/>
              <a:t> </a:t>
            </a:r>
            <a:r>
              <a:rPr lang="en-US" sz="2000" dirty="0" err="1"/>
              <a:t>Int</a:t>
            </a:r>
            <a:r>
              <a:rPr lang="en-US" sz="2000" dirty="0"/>
              <a:t> J Colorectal Dis. 2016 Mar;31(3):669-73..</a:t>
            </a:r>
            <a:br>
              <a:rPr lang="en-US" sz="2000" dirty="0"/>
            </a:br>
            <a:r>
              <a:rPr lang="en-US" sz="2000" dirty="0"/>
              <a:t/>
            </a:r>
            <a:br>
              <a:rPr lang="en-US" sz="2000" dirty="0"/>
            </a:br>
            <a:endParaRPr lang="en-US" sz="2000" dirty="0"/>
          </a:p>
        </p:txBody>
      </p:sp>
      <p:sp>
        <p:nvSpPr>
          <p:cNvPr id="3" name="Content Placeholder 2"/>
          <p:cNvSpPr>
            <a:spLocks noGrp="1"/>
          </p:cNvSpPr>
          <p:nvPr>
            <p:ph idx="1"/>
          </p:nvPr>
        </p:nvSpPr>
        <p:spPr/>
        <p:txBody>
          <a:bodyPr>
            <a:normAutofit fontScale="70000" lnSpcReduction="20000"/>
          </a:bodyPr>
          <a:lstStyle/>
          <a:p>
            <a:r>
              <a:rPr lang="en-US" dirty="0"/>
              <a:t> </a:t>
            </a:r>
            <a:endParaRPr lang="en-US" dirty="0" smtClean="0"/>
          </a:p>
          <a:p>
            <a:r>
              <a:rPr lang="en-US" dirty="0" smtClean="0"/>
              <a:t>The </a:t>
            </a:r>
            <a:r>
              <a:rPr lang="en-US" dirty="0"/>
              <a:t>aim of this study was to assess the impact of diabetes mellitus, </a:t>
            </a:r>
            <a:r>
              <a:rPr lang="en-US" dirty="0" err="1"/>
              <a:t>Crohn's</a:t>
            </a:r>
            <a:r>
              <a:rPr lang="en-US" dirty="0"/>
              <a:t> disease, HIV/aids, and obesity on the prevalence and readmission rate of </a:t>
            </a:r>
            <a:r>
              <a:rPr lang="en-US" dirty="0" err="1"/>
              <a:t>perianal</a:t>
            </a:r>
            <a:r>
              <a:rPr lang="en-US" dirty="0"/>
              <a:t> abscess.</a:t>
            </a:r>
            <a:endParaRPr lang="en-US" dirty="0" smtClean="0"/>
          </a:p>
          <a:p>
            <a:endParaRPr lang="en-US" dirty="0" smtClean="0"/>
          </a:p>
          <a:p>
            <a:r>
              <a:rPr lang="en-US" dirty="0" smtClean="0"/>
              <a:t>The </a:t>
            </a:r>
            <a:r>
              <a:rPr lang="en-US" dirty="0"/>
              <a:t>study cohort was based on the Swedish National Patient Register and included all patients treated for </a:t>
            </a:r>
            <a:r>
              <a:rPr lang="en-US" dirty="0" err="1"/>
              <a:t>perianal</a:t>
            </a:r>
            <a:r>
              <a:rPr lang="en-US" dirty="0"/>
              <a:t> abscess in Sweden 1997-2009.</a:t>
            </a:r>
            <a:r>
              <a:rPr lang="en-US" dirty="0" smtClean="0"/>
              <a:t> </a:t>
            </a:r>
          </a:p>
          <a:p>
            <a:r>
              <a:rPr lang="en-US" b="1" cap="all" dirty="0"/>
              <a:t>RESULTS:</a:t>
            </a:r>
            <a:endParaRPr lang="en-US" dirty="0"/>
          </a:p>
          <a:p>
            <a:r>
              <a:rPr lang="en-US" dirty="0"/>
              <a:t>A total of 18,877 patients were admitted during the study period including 11,138 men and 4557 women (2.4:1).</a:t>
            </a:r>
            <a:r>
              <a:rPr lang="en-US" dirty="0" smtClean="0"/>
              <a:t> </a:t>
            </a:r>
          </a:p>
          <a:p>
            <a:r>
              <a:rPr lang="en-US" dirty="0" err="1" smtClean="0"/>
              <a:t>Crohn's</a:t>
            </a:r>
            <a:r>
              <a:rPr lang="en-US" dirty="0" smtClean="0"/>
              <a:t> </a:t>
            </a:r>
            <a:r>
              <a:rPr lang="en-US" dirty="0"/>
              <a:t>disease, diabetes, and obesity were associated with a significantly higher prevalence of </a:t>
            </a:r>
            <a:r>
              <a:rPr lang="en-US" dirty="0" err="1"/>
              <a:t>perianal</a:t>
            </a:r>
            <a:r>
              <a:rPr lang="en-US" dirty="0"/>
              <a:t> abscess</a:t>
            </a:r>
            <a:r>
              <a:rPr lang="en-US" dirty="0" smtClean="0"/>
              <a:t>  (</a:t>
            </a:r>
            <a:r>
              <a:rPr lang="en-US" dirty="0" err="1"/>
              <a:t>p</a:t>
            </a:r>
            <a:r>
              <a:rPr lang="en-US" dirty="0"/>
              <a:t> &lt; 0.05</a:t>
            </a:r>
            <a:r>
              <a:rPr lang="en-US" dirty="0" smtClean="0"/>
              <a:t>)</a:t>
            </a:r>
          </a:p>
          <a:p>
            <a:r>
              <a:rPr lang="en-US" b="1" cap="all" dirty="0"/>
              <a:t>CONCLUSION:</a:t>
            </a:r>
            <a:endParaRPr lang="en-US" dirty="0"/>
          </a:p>
          <a:p>
            <a:r>
              <a:rPr lang="en-US" dirty="0" err="1"/>
              <a:t>Crohn's</a:t>
            </a:r>
            <a:r>
              <a:rPr lang="en-US" dirty="0"/>
              <a:t> disease, diabetes, and obesity increase the risk for </a:t>
            </a:r>
            <a:r>
              <a:rPr lang="en-US" dirty="0" err="1"/>
              <a:t>perianal</a:t>
            </a:r>
            <a:r>
              <a:rPr lang="en-US" dirty="0"/>
              <a:t> abscess. Of these, </a:t>
            </a:r>
            <a:r>
              <a:rPr lang="en-US" dirty="0" err="1"/>
              <a:t>Crohn's</a:t>
            </a:r>
            <a:r>
              <a:rPr lang="en-US" dirty="0"/>
              <a:t> and HIV has an impact on readmission.</a:t>
            </a:r>
            <a:r>
              <a:rPr lang="en-US" dirty="0" smtClean="0"/>
              <a:t> </a:t>
            </a:r>
          </a:p>
        </p:txBody>
      </p:sp>
    </p:spTree>
    <p:extLst>
      <p:ext uri="{BB962C8B-B14F-4D97-AF65-F5344CB8AC3E}">
        <p14:creationId xmlns:p14="http://schemas.microsoft.com/office/powerpoint/2010/main" xmlns="" val="3357685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dirty="0" smtClean="0"/>
              <a:t>Bu oluşum mekanizmalarının varis hastalığı ile ilişkisi var mıdır? </a:t>
            </a:r>
            <a:endParaRPr lang="tr-TR" dirty="0"/>
          </a:p>
        </p:txBody>
      </p:sp>
      <p:sp>
        <p:nvSpPr>
          <p:cNvPr id="3" name="Content Placeholder 2"/>
          <p:cNvSpPr>
            <a:spLocks noGrp="1"/>
          </p:cNvSpPr>
          <p:nvPr>
            <p:ph idx="1"/>
          </p:nvPr>
        </p:nvSpPr>
        <p:spPr/>
        <p:txBody>
          <a:bodyPr>
            <a:normAutofit fontScale="92500"/>
          </a:bodyPr>
          <a:lstStyle/>
          <a:p>
            <a:endParaRPr lang="tr-TR" dirty="0" smtClean="0"/>
          </a:p>
          <a:p>
            <a:r>
              <a:rPr lang="en-US" dirty="0" err="1" smtClean="0"/>
              <a:t>Eskiden</a:t>
            </a:r>
            <a:r>
              <a:rPr lang="en-US" dirty="0" smtClean="0"/>
              <a:t> </a:t>
            </a:r>
            <a:r>
              <a:rPr lang="en-US" dirty="0" err="1" smtClean="0"/>
              <a:t>hemoroidlerin</a:t>
            </a:r>
            <a:r>
              <a:rPr lang="en-US" dirty="0" smtClean="0"/>
              <a:t> anal </a:t>
            </a:r>
            <a:r>
              <a:rPr lang="en-US" dirty="0" err="1" smtClean="0"/>
              <a:t>varisler</a:t>
            </a:r>
            <a:r>
              <a:rPr lang="en-US" dirty="0" smtClean="0"/>
              <a:t> </a:t>
            </a:r>
            <a:r>
              <a:rPr lang="en-US" dirty="0" err="1" smtClean="0"/>
              <a:t>olduklarına</a:t>
            </a:r>
            <a:r>
              <a:rPr lang="en-US" dirty="0" smtClean="0"/>
              <a:t> </a:t>
            </a:r>
            <a:r>
              <a:rPr lang="en-US" dirty="0" err="1" smtClean="0"/>
              <a:t>inanılırdı</a:t>
            </a:r>
            <a:r>
              <a:rPr lang="en-US" dirty="0" smtClean="0"/>
              <a:t>. </a:t>
            </a:r>
          </a:p>
          <a:p>
            <a:r>
              <a:rPr lang="en-US" dirty="0" err="1" smtClean="0"/>
              <a:t>Varisler</a:t>
            </a:r>
            <a:r>
              <a:rPr lang="en-US" dirty="0" smtClean="0"/>
              <a:t> </a:t>
            </a:r>
            <a:r>
              <a:rPr lang="en-US" dirty="0" err="1" smtClean="0"/>
              <a:t>ve</a:t>
            </a:r>
            <a:r>
              <a:rPr lang="en-US" dirty="0" smtClean="0"/>
              <a:t> </a:t>
            </a:r>
            <a:r>
              <a:rPr lang="en-US" dirty="0" err="1" smtClean="0"/>
              <a:t>hemoroidler</a:t>
            </a:r>
            <a:r>
              <a:rPr lang="en-US" dirty="0" smtClean="0"/>
              <a:t> </a:t>
            </a:r>
            <a:r>
              <a:rPr lang="en-US" dirty="0" err="1" smtClean="0"/>
              <a:t>benzer</a:t>
            </a:r>
            <a:r>
              <a:rPr lang="en-US" dirty="0" smtClean="0"/>
              <a:t> </a:t>
            </a:r>
            <a:r>
              <a:rPr lang="en-US" dirty="0" err="1" smtClean="0"/>
              <a:t>komponentler</a:t>
            </a:r>
            <a:r>
              <a:rPr lang="en-US" dirty="0" smtClean="0"/>
              <a:t> </a:t>
            </a:r>
            <a:r>
              <a:rPr lang="en-US" dirty="0" err="1" smtClean="0"/>
              <a:t>içeren</a:t>
            </a:r>
            <a:r>
              <a:rPr lang="en-US" dirty="0" smtClean="0"/>
              <a:t> </a:t>
            </a:r>
            <a:r>
              <a:rPr lang="en-US" dirty="0" err="1" smtClean="0"/>
              <a:t>farklı</a:t>
            </a:r>
            <a:r>
              <a:rPr lang="en-US" dirty="0" smtClean="0"/>
              <a:t> </a:t>
            </a:r>
            <a:r>
              <a:rPr lang="en-US" dirty="0" err="1" smtClean="0"/>
              <a:t>hastalıklardır</a:t>
            </a:r>
            <a:endParaRPr lang="en-US" dirty="0" smtClean="0"/>
          </a:p>
          <a:p>
            <a:r>
              <a:rPr lang="en-US" dirty="0" err="1" smtClean="0"/>
              <a:t>Gerçekte</a:t>
            </a:r>
            <a:r>
              <a:rPr lang="en-US" dirty="0" smtClean="0"/>
              <a:t> ne </a:t>
            </a:r>
            <a:r>
              <a:rPr lang="en-US" dirty="0" err="1" smtClean="0"/>
              <a:t>varis</a:t>
            </a:r>
            <a:r>
              <a:rPr lang="en-US" dirty="0" smtClean="0"/>
              <a:t> </a:t>
            </a:r>
            <a:r>
              <a:rPr lang="en-US" dirty="0" err="1" smtClean="0"/>
              <a:t>hastalarının</a:t>
            </a:r>
            <a:r>
              <a:rPr lang="en-US" dirty="0" smtClean="0"/>
              <a:t> ne de </a:t>
            </a:r>
            <a:r>
              <a:rPr lang="en-US" dirty="0" err="1" smtClean="0"/>
              <a:t>örneğin</a:t>
            </a:r>
            <a:r>
              <a:rPr lang="en-US" dirty="0" smtClean="0"/>
              <a:t> portal </a:t>
            </a:r>
            <a:r>
              <a:rPr lang="en-US" dirty="0" err="1" smtClean="0"/>
              <a:t>hipertansiyonluların</a:t>
            </a:r>
            <a:r>
              <a:rPr lang="en-US" dirty="0" smtClean="0"/>
              <a:t> </a:t>
            </a:r>
            <a:r>
              <a:rPr lang="en-US" dirty="0" err="1" smtClean="0"/>
              <a:t>hemoroidal</a:t>
            </a:r>
            <a:r>
              <a:rPr lang="en-US" dirty="0" smtClean="0"/>
              <a:t> </a:t>
            </a:r>
            <a:r>
              <a:rPr lang="en-US" dirty="0" err="1" smtClean="0"/>
              <a:t>hastalık</a:t>
            </a:r>
            <a:r>
              <a:rPr lang="en-US" dirty="0" smtClean="0"/>
              <a:t> </a:t>
            </a:r>
            <a:r>
              <a:rPr lang="en-US" dirty="0" err="1" smtClean="0"/>
              <a:t>görülme</a:t>
            </a:r>
            <a:r>
              <a:rPr lang="en-US" dirty="0" smtClean="0"/>
              <a:t> </a:t>
            </a:r>
            <a:r>
              <a:rPr lang="en-US" dirty="0" err="1" smtClean="0"/>
              <a:t>sıklıklarında</a:t>
            </a:r>
            <a:r>
              <a:rPr lang="en-US" dirty="0" smtClean="0"/>
              <a:t> </a:t>
            </a:r>
            <a:r>
              <a:rPr lang="en-US" dirty="0" err="1" smtClean="0"/>
              <a:t>artış</a:t>
            </a:r>
            <a:r>
              <a:rPr lang="en-US" dirty="0" smtClean="0"/>
              <a:t> </a:t>
            </a:r>
            <a:r>
              <a:rPr lang="en-US" dirty="0" err="1" smtClean="0"/>
              <a:t>yoktur</a:t>
            </a:r>
            <a:r>
              <a:rPr lang="en-US" dirty="0" smtClean="0"/>
              <a:t>! </a:t>
            </a:r>
            <a:endParaRPr lang="tr-TR" dirty="0" smtClean="0"/>
          </a:p>
          <a:p>
            <a:endParaRPr lang="tr-TR" dirty="0" smtClean="0"/>
          </a:p>
          <a:p>
            <a:endParaRPr lang="tr-TR" dirty="0" smtClean="0"/>
          </a:p>
          <a:p>
            <a:endParaRPr lang="tr-TR" dirty="0" smtClean="0"/>
          </a:p>
          <a:p>
            <a:pPr>
              <a:buNone/>
            </a:pPr>
            <a:r>
              <a:rPr lang="en-US" sz="1541" i="1" dirty="0" err="1"/>
              <a:t>Goenka</a:t>
            </a:r>
            <a:r>
              <a:rPr lang="en-US" sz="1541" i="1" dirty="0"/>
              <a:t> MK, </a:t>
            </a:r>
            <a:r>
              <a:rPr lang="en-US" sz="1541" i="1" dirty="0" err="1"/>
              <a:t>Kochhar</a:t>
            </a:r>
            <a:r>
              <a:rPr lang="en-US" sz="1541" i="1" dirty="0"/>
              <a:t> R, </a:t>
            </a:r>
            <a:r>
              <a:rPr lang="en-US" sz="1541" i="1" dirty="0" err="1"/>
              <a:t>Nagi</a:t>
            </a:r>
            <a:r>
              <a:rPr lang="en-US" sz="1541" i="1" dirty="0"/>
              <a:t> B, Mehta SK. </a:t>
            </a:r>
            <a:r>
              <a:rPr lang="en-US" sz="1541" i="1" dirty="0" err="1"/>
              <a:t>Rectosigmoid</a:t>
            </a:r>
            <a:r>
              <a:rPr lang="en-US" sz="1541" i="1" dirty="0"/>
              <a:t> </a:t>
            </a:r>
            <a:r>
              <a:rPr lang="en-US" sz="1541" i="1" dirty="0" err="1"/>
              <a:t>varices</a:t>
            </a:r>
            <a:r>
              <a:rPr lang="en-US" sz="1541" i="1" dirty="0"/>
              <a:t> and other mucosal changes in patients with portal hypertension. Am J </a:t>
            </a:r>
            <a:r>
              <a:rPr lang="en-US" sz="1541" i="1" dirty="0" err="1"/>
              <a:t>Gastroenterol</a:t>
            </a:r>
            <a:r>
              <a:rPr lang="en-US" sz="1541" i="1" dirty="0"/>
              <a:t>. 1991;86:1185–1189. </a:t>
            </a:r>
            <a:endParaRPr lang="tr-TR" sz="1541" i="1" dirty="0"/>
          </a:p>
        </p:txBody>
      </p:sp>
    </p:spTree>
    <p:extLst>
      <p:ext uri="{BB962C8B-B14F-4D97-AF65-F5344CB8AC3E}">
        <p14:creationId xmlns:p14="http://schemas.microsoft.com/office/powerpoint/2010/main" xmlns="" val="5814879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9900" y="1063229"/>
            <a:ext cx="6515100" cy="857250"/>
          </a:xfrm>
        </p:spPr>
        <p:txBody>
          <a:bodyPr>
            <a:normAutofit/>
          </a:bodyPr>
          <a:lstStyle/>
          <a:p>
            <a:r>
              <a:rPr lang="tr-TR" dirty="0" smtClean="0"/>
              <a:t>O halde?</a:t>
            </a:r>
            <a:endParaRPr lang="tr-TR" dirty="0"/>
          </a:p>
        </p:txBody>
      </p:sp>
      <p:sp>
        <p:nvSpPr>
          <p:cNvPr id="3" name="Content Placeholder 2"/>
          <p:cNvSpPr>
            <a:spLocks noGrp="1"/>
          </p:cNvSpPr>
          <p:nvPr>
            <p:ph idx="1"/>
          </p:nvPr>
        </p:nvSpPr>
        <p:spPr/>
        <p:txBody>
          <a:bodyPr>
            <a:normAutofit fontScale="85000" lnSpcReduction="10000"/>
          </a:bodyPr>
          <a:lstStyle/>
          <a:p>
            <a:r>
              <a:rPr lang="en-US" dirty="0" err="1" smtClean="0"/>
              <a:t>Hemorrhoidler</a:t>
            </a:r>
            <a:r>
              <a:rPr lang="en-US" dirty="0" smtClean="0"/>
              <a:t> </a:t>
            </a:r>
            <a:r>
              <a:rPr lang="en-US" dirty="0" err="1" smtClean="0"/>
              <a:t>arteriovenöz</a:t>
            </a:r>
            <a:r>
              <a:rPr lang="en-US" dirty="0" smtClean="0"/>
              <a:t> </a:t>
            </a:r>
            <a:r>
              <a:rPr lang="en-US" dirty="0" err="1" smtClean="0"/>
              <a:t>bir</a:t>
            </a:r>
            <a:r>
              <a:rPr lang="en-US" dirty="0" smtClean="0"/>
              <a:t> </a:t>
            </a:r>
            <a:r>
              <a:rPr lang="en-US" dirty="0" err="1" smtClean="0"/>
              <a:t>pleksus</a:t>
            </a:r>
            <a:r>
              <a:rPr lang="en-US" dirty="0" smtClean="0"/>
              <a:t> </a:t>
            </a:r>
            <a:r>
              <a:rPr lang="en-US" dirty="0" err="1" smtClean="0"/>
              <a:t>içeren</a:t>
            </a:r>
            <a:r>
              <a:rPr lang="en-US" dirty="0" smtClean="0"/>
              <a:t>, </a:t>
            </a:r>
            <a:r>
              <a:rPr lang="en-US" dirty="0" err="1" smtClean="0"/>
              <a:t>mekanik</a:t>
            </a:r>
            <a:r>
              <a:rPr lang="en-US" dirty="0" smtClean="0"/>
              <a:t> </a:t>
            </a:r>
            <a:r>
              <a:rPr lang="en-US" dirty="0" err="1" smtClean="0"/>
              <a:t>ve</a:t>
            </a:r>
            <a:r>
              <a:rPr lang="en-US" dirty="0" smtClean="0"/>
              <a:t> </a:t>
            </a:r>
            <a:r>
              <a:rPr lang="en-US" dirty="0" err="1" smtClean="0"/>
              <a:t>fizyolojik</a:t>
            </a:r>
            <a:r>
              <a:rPr lang="en-US" dirty="0" smtClean="0"/>
              <a:t> </a:t>
            </a:r>
            <a:r>
              <a:rPr lang="en-US" dirty="0" err="1" smtClean="0"/>
              <a:t>nedenlerle</a:t>
            </a:r>
            <a:r>
              <a:rPr lang="en-US" dirty="0" smtClean="0"/>
              <a:t> </a:t>
            </a:r>
            <a:r>
              <a:rPr lang="en-US" dirty="0" err="1" smtClean="0"/>
              <a:t>konjesyona</a:t>
            </a:r>
            <a:r>
              <a:rPr lang="en-US" dirty="0" smtClean="0"/>
              <a:t> </a:t>
            </a:r>
            <a:r>
              <a:rPr lang="en-US" dirty="0" err="1" smtClean="0"/>
              <a:t>uğrayıp</a:t>
            </a:r>
            <a:r>
              <a:rPr lang="en-US" dirty="0" smtClean="0"/>
              <a:t> </a:t>
            </a:r>
            <a:r>
              <a:rPr lang="en-US" dirty="0" err="1" smtClean="0"/>
              <a:t>büyüyen</a:t>
            </a:r>
            <a:r>
              <a:rPr lang="en-US" dirty="0" smtClean="0"/>
              <a:t> </a:t>
            </a:r>
            <a:r>
              <a:rPr lang="en-US" dirty="0" err="1" smtClean="0"/>
              <a:t>ve</a:t>
            </a:r>
            <a:r>
              <a:rPr lang="en-US" dirty="0" smtClean="0"/>
              <a:t> </a:t>
            </a:r>
            <a:r>
              <a:rPr lang="en-US" dirty="0" err="1" smtClean="0"/>
              <a:t>yırtıcı-ayırıcı</a:t>
            </a:r>
            <a:r>
              <a:rPr lang="en-US" dirty="0" smtClean="0"/>
              <a:t> </a:t>
            </a:r>
            <a:r>
              <a:rPr lang="en-US" dirty="0" err="1" smtClean="0"/>
              <a:t>kuvvetler</a:t>
            </a:r>
            <a:r>
              <a:rPr lang="en-US" dirty="0" smtClean="0"/>
              <a:t> </a:t>
            </a:r>
            <a:r>
              <a:rPr lang="en-US" dirty="0" err="1" smtClean="0"/>
              <a:t>nedeniyle</a:t>
            </a:r>
            <a:r>
              <a:rPr lang="en-US" dirty="0" smtClean="0"/>
              <a:t>  </a:t>
            </a:r>
            <a:r>
              <a:rPr lang="en-US" dirty="0" err="1" smtClean="0"/>
              <a:t>tutundukları</a:t>
            </a:r>
            <a:r>
              <a:rPr lang="en-US" dirty="0" smtClean="0"/>
              <a:t> </a:t>
            </a:r>
            <a:r>
              <a:rPr lang="en-US" dirty="0" err="1" smtClean="0"/>
              <a:t>iç</a:t>
            </a:r>
            <a:r>
              <a:rPr lang="en-US" dirty="0" smtClean="0"/>
              <a:t> </a:t>
            </a:r>
            <a:r>
              <a:rPr lang="en-US" dirty="0" err="1" smtClean="0"/>
              <a:t>sfinkterden</a:t>
            </a:r>
            <a:r>
              <a:rPr lang="en-US" dirty="0" smtClean="0"/>
              <a:t> </a:t>
            </a:r>
            <a:r>
              <a:rPr lang="en-US" dirty="0" err="1" smtClean="0"/>
              <a:t>ayrılıp</a:t>
            </a:r>
            <a:r>
              <a:rPr lang="en-US" dirty="0" smtClean="0"/>
              <a:t> </a:t>
            </a:r>
            <a:r>
              <a:rPr lang="en-US" dirty="0" err="1" smtClean="0"/>
              <a:t>aşağı</a:t>
            </a:r>
            <a:r>
              <a:rPr lang="en-US" dirty="0" smtClean="0"/>
              <a:t> </a:t>
            </a:r>
            <a:r>
              <a:rPr lang="en-US" dirty="0" err="1" smtClean="0"/>
              <a:t>sarkan</a:t>
            </a:r>
            <a:r>
              <a:rPr lang="en-US" dirty="0" smtClean="0"/>
              <a:t> </a:t>
            </a:r>
            <a:r>
              <a:rPr lang="en-US" dirty="0" err="1" smtClean="0"/>
              <a:t>ve</a:t>
            </a:r>
            <a:r>
              <a:rPr lang="en-US" dirty="0" smtClean="0"/>
              <a:t> </a:t>
            </a:r>
            <a:r>
              <a:rPr lang="en-US" dirty="0" err="1" smtClean="0"/>
              <a:t>kanayan</a:t>
            </a:r>
            <a:r>
              <a:rPr lang="en-US" dirty="0" smtClean="0"/>
              <a:t> </a:t>
            </a:r>
            <a:r>
              <a:rPr lang="en-US" dirty="0" err="1" smtClean="0"/>
              <a:t>yapılardır</a:t>
            </a:r>
            <a:r>
              <a:rPr lang="en-US" dirty="0" smtClean="0"/>
              <a:t>.  </a:t>
            </a:r>
          </a:p>
          <a:p>
            <a:r>
              <a:rPr lang="en-US" dirty="0" err="1" smtClean="0"/>
              <a:t>Hastalığın</a:t>
            </a:r>
            <a:r>
              <a:rPr lang="en-US" dirty="0" smtClean="0"/>
              <a:t> </a:t>
            </a:r>
            <a:r>
              <a:rPr lang="en-US" dirty="0" err="1" smtClean="0"/>
              <a:t>pathogenezi</a:t>
            </a:r>
            <a:r>
              <a:rPr lang="en-US" dirty="0" smtClean="0"/>
              <a:t> </a:t>
            </a:r>
            <a:r>
              <a:rPr lang="en-US" dirty="0" err="1" smtClean="0"/>
              <a:t>submukozada</a:t>
            </a:r>
            <a:r>
              <a:rPr lang="en-US" dirty="0" smtClean="0"/>
              <a:t> </a:t>
            </a:r>
            <a:r>
              <a:rPr lang="en-US" dirty="0" err="1" smtClean="0"/>
              <a:t>bulunan</a:t>
            </a:r>
            <a:r>
              <a:rPr lang="en-US" dirty="0" smtClean="0"/>
              <a:t> </a:t>
            </a:r>
            <a:r>
              <a:rPr lang="en-US" dirty="0" err="1" smtClean="0"/>
              <a:t>fibromuscular</a:t>
            </a:r>
            <a:r>
              <a:rPr lang="en-US" dirty="0" smtClean="0"/>
              <a:t> </a:t>
            </a:r>
            <a:r>
              <a:rPr lang="en-US" dirty="0" err="1" smtClean="0"/>
              <a:t>destek</a:t>
            </a:r>
            <a:r>
              <a:rPr lang="en-US" dirty="0" smtClean="0"/>
              <a:t> </a:t>
            </a:r>
            <a:r>
              <a:rPr lang="en-US" dirty="0" err="1" smtClean="0"/>
              <a:t>tabakasında</a:t>
            </a:r>
            <a:r>
              <a:rPr lang="en-US" dirty="0" smtClean="0"/>
              <a:t> </a:t>
            </a:r>
            <a:r>
              <a:rPr lang="en-US" dirty="0" err="1" smtClean="0"/>
              <a:t>kopmalar</a:t>
            </a:r>
            <a:r>
              <a:rPr lang="en-US" dirty="0" smtClean="0"/>
              <a:t> </a:t>
            </a:r>
            <a:r>
              <a:rPr lang="en-US" dirty="0" err="1" smtClean="0"/>
              <a:t>ve</a:t>
            </a:r>
            <a:r>
              <a:rPr lang="en-US" dirty="0" smtClean="0"/>
              <a:t> </a:t>
            </a:r>
            <a:r>
              <a:rPr lang="en-US" dirty="0" err="1" smtClean="0"/>
              <a:t>mekanik</a:t>
            </a:r>
            <a:r>
              <a:rPr lang="en-US" dirty="0" smtClean="0"/>
              <a:t> </a:t>
            </a:r>
            <a:r>
              <a:rPr lang="en-US" dirty="0" err="1" smtClean="0"/>
              <a:t>dejenerasyon</a:t>
            </a:r>
            <a:r>
              <a:rPr lang="en-US" dirty="0" smtClean="0"/>
              <a:t> </a:t>
            </a:r>
            <a:r>
              <a:rPr lang="en-US" dirty="0" err="1" smtClean="0"/>
              <a:t>ile</a:t>
            </a:r>
            <a:r>
              <a:rPr lang="en-US" dirty="0" smtClean="0"/>
              <a:t> </a:t>
            </a:r>
            <a:r>
              <a:rPr lang="en-US" dirty="0" err="1" smtClean="0"/>
              <a:t>başlar</a:t>
            </a:r>
            <a:endParaRPr lang="en-US" dirty="0" smtClean="0"/>
          </a:p>
          <a:p>
            <a:r>
              <a:rPr lang="en-US" dirty="0" err="1" smtClean="0"/>
              <a:t>Hemoroid</a:t>
            </a:r>
            <a:r>
              <a:rPr lang="en-US" dirty="0" smtClean="0"/>
              <a:t> </a:t>
            </a:r>
            <a:r>
              <a:rPr lang="en-US" dirty="0" err="1" smtClean="0"/>
              <a:t>hastalığının</a:t>
            </a:r>
            <a:r>
              <a:rPr lang="en-US" dirty="0" smtClean="0"/>
              <a:t> </a:t>
            </a:r>
            <a:r>
              <a:rPr lang="en-US" dirty="0" err="1" smtClean="0"/>
              <a:t>tipik</a:t>
            </a:r>
            <a:r>
              <a:rPr lang="en-US" dirty="0" smtClean="0"/>
              <a:t> </a:t>
            </a:r>
            <a:r>
              <a:rPr lang="en-US" dirty="0" err="1" smtClean="0"/>
              <a:t>özelliği</a:t>
            </a:r>
            <a:r>
              <a:rPr lang="en-US" dirty="0" smtClean="0"/>
              <a:t> </a:t>
            </a:r>
            <a:r>
              <a:rPr lang="en-US" dirty="0" err="1" smtClean="0"/>
              <a:t>olan</a:t>
            </a:r>
            <a:r>
              <a:rPr lang="en-US" dirty="0" smtClean="0"/>
              <a:t> </a:t>
            </a:r>
            <a:r>
              <a:rPr lang="en-US" dirty="0" err="1" smtClean="0"/>
              <a:t>taze</a:t>
            </a:r>
            <a:r>
              <a:rPr lang="en-US" dirty="0" smtClean="0"/>
              <a:t> </a:t>
            </a:r>
            <a:r>
              <a:rPr lang="en-US" dirty="0" err="1" smtClean="0"/>
              <a:t>kırmızı</a:t>
            </a:r>
            <a:r>
              <a:rPr lang="en-US" dirty="0" smtClean="0"/>
              <a:t> </a:t>
            </a:r>
            <a:r>
              <a:rPr lang="en-US" dirty="0" err="1" smtClean="0"/>
              <a:t>kan</a:t>
            </a:r>
            <a:r>
              <a:rPr lang="en-US" dirty="0" smtClean="0"/>
              <a:t> </a:t>
            </a:r>
            <a:r>
              <a:rPr lang="en-US" dirty="0" err="1" smtClean="0"/>
              <a:t>arter</a:t>
            </a:r>
            <a:r>
              <a:rPr lang="en-US" dirty="0" smtClean="0"/>
              <a:t> </a:t>
            </a:r>
            <a:r>
              <a:rPr lang="en-US" dirty="0" err="1" smtClean="0"/>
              <a:t>ve</a:t>
            </a:r>
            <a:r>
              <a:rPr lang="en-US" dirty="0" smtClean="0"/>
              <a:t> </a:t>
            </a:r>
            <a:r>
              <a:rPr lang="en-US" dirty="0" err="1" smtClean="0"/>
              <a:t>bunun</a:t>
            </a:r>
            <a:r>
              <a:rPr lang="en-US" dirty="0" smtClean="0"/>
              <a:t> </a:t>
            </a:r>
            <a:r>
              <a:rPr lang="en-US" dirty="0" err="1" smtClean="0"/>
              <a:t>da</a:t>
            </a:r>
            <a:r>
              <a:rPr lang="en-US" dirty="0" smtClean="0"/>
              <a:t> % 80 I superior </a:t>
            </a:r>
            <a:r>
              <a:rPr lang="en-US" dirty="0" err="1" smtClean="0"/>
              <a:t>arter</a:t>
            </a:r>
            <a:r>
              <a:rPr lang="en-US" dirty="0" smtClean="0"/>
              <a:t> </a:t>
            </a:r>
            <a:r>
              <a:rPr lang="en-US" dirty="0" err="1" smtClean="0"/>
              <a:t>kökenlidir</a:t>
            </a:r>
            <a:r>
              <a:rPr lang="en-US" dirty="0" smtClean="0"/>
              <a:t>.</a:t>
            </a:r>
          </a:p>
          <a:p>
            <a:r>
              <a:rPr lang="en-US" dirty="0" smtClean="0"/>
              <a:t>Portal </a:t>
            </a:r>
            <a:r>
              <a:rPr lang="en-US" dirty="0" err="1" smtClean="0"/>
              <a:t>venöz</a:t>
            </a:r>
            <a:r>
              <a:rPr lang="en-US" dirty="0" smtClean="0"/>
              <a:t> </a:t>
            </a:r>
            <a:r>
              <a:rPr lang="en-US" dirty="0" err="1" smtClean="0"/>
              <a:t>sistemde</a:t>
            </a:r>
            <a:r>
              <a:rPr lang="en-US" dirty="0" smtClean="0"/>
              <a:t> </a:t>
            </a:r>
            <a:r>
              <a:rPr lang="en-US" dirty="0" err="1" smtClean="0"/>
              <a:t>basınç</a:t>
            </a:r>
            <a:r>
              <a:rPr lang="en-US" dirty="0" smtClean="0"/>
              <a:t> </a:t>
            </a:r>
            <a:r>
              <a:rPr lang="en-US" dirty="0" err="1" smtClean="0"/>
              <a:t>artışı</a:t>
            </a:r>
            <a:r>
              <a:rPr lang="en-US" dirty="0" smtClean="0"/>
              <a:t> </a:t>
            </a:r>
            <a:r>
              <a:rPr lang="en-US" dirty="0" err="1" smtClean="0"/>
              <a:t>tek</a:t>
            </a:r>
            <a:r>
              <a:rPr lang="en-US" dirty="0" smtClean="0"/>
              <a:t> </a:t>
            </a:r>
            <a:r>
              <a:rPr lang="en-US" dirty="0" err="1" smtClean="0"/>
              <a:t>başına</a:t>
            </a:r>
            <a:r>
              <a:rPr lang="en-US" dirty="0" smtClean="0"/>
              <a:t> </a:t>
            </a:r>
            <a:r>
              <a:rPr lang="en-US" dirty="0" err="1" smtClean="0"/>
              <a:t>hemoroidal</a:t>
            </a:r>
            <a:r>
              <a:rPr lang="en-US" dirty="0" smtClean="0"/>
              <a:t> </a:t>
            </a:r>
            <a:r>
              <a:rPr lang="en-US" dirty="0" err="1" smtClean="0"/>
              <a:t>hastalığa</a:t>
            </a:r>
            <a:r>
              <a:rPr lang="en-US" dirty="0" smtClean="0"/>
              <a:t> </a:t>
            </a:r>
            <a:r>
              <a:rPr lang="en-US" dirty="0" err="1" smtClean="0"/>
              <a:t>neden</a:t>
            </a:r>
            <a:r>
              <a:rPr lang="en-US" dirty="0" smtClean="0"/>
              <a:t> </a:t>
            </a:r>
            <a:r>
              <a:rPr lang="en-US" dirty="0" err="1" smtClean="0"/>
              <a:t>olmaz</a:t>
            </a:r>
            <a:r>
              <a:rPr lang="en-US" dirty="0" smtClean="0"/>
              <a:t>. </a:t>
            </a:r>
            <a:r>
              <a:rPr lang="en-US" dirty="0" err="1" smtClean="0"/>
              <a:t>Hemoroid</a:t>
            </a:r>
            <a:r>
              <a:rPr lang="en-US" dirty="0" smtClean="0"/>
              <a:t> </a:t>
            </a:r>
            <a:r>
              <a:rPr lang="en-US" dirty="0" err="1" smtClean="0"/>
              <a:t>hastalığı</a:t>
            </a:r>
            <a:r>
              <a:rPr lang="en-US" dirty="0" smtClean="0"/>
              <a:t> portal </a:t>
            </a:r>
            <a:r>
              <a:rPr lang="en-US" dirty="0" err="1" smtClean="0"/>
              <a:t>hipertansiyonlularda</a:t>
            </a:r>
            <a:r>
              <a:rPr lang="en-US" dirty="0" smtClean="0"/>
              <a:t> </a:t>
            </a:r>
            <a:r>
              <a:rPr lang="en-US" dirty="0" err="1" smtClean="0"/>
              <a:t>da</a:t>
            </a:r>
            <a:r>
              <a:rPr lang="en-US" dirty="0" smtClean="0"/>
              <a:t> </a:t>
            </a:r>
            <a:r>
              <a:rPr lang="en-US" dirty="0" err="1" smtClean="0"/>
              <a:t>herkes</a:t>
            </a:r>
            <a:r>
              <a:rPr lang="en-US" dirty="0" smtClean="0"/>
              <a:t> </a:t>
            </a:r>
            <a:r>
              <a:rPr lang="en-US" dirty="0" err="1" smtClean="0"/>
              <a:t>kadar</a:t>
            </a:r>
            <a:r>
              <a:rPr lang="en-US" dirty="0" smtClean="0"/>
              <a:t> </a:t>
            </a:r>
            <a:r>
              <a:rPr lang="en-US" dirty="0" err="1" smtClean="0"/>
              <a:t>gelişir</a:t>
            </a:r>
            <a:r>
              <a:rPr lang="en-US" dirty="0" smtClean="0"/>
              <a:t>. </a:t>
            </a:r>
            <a:endParaRPr lang="en-US" sz="2129" i="1" dirty="0"/>
          </a:p>
          <a:p>
            <a:pPr>
              <a:buNone/>
            </a:pPr>
            <a:endParaRPr lang="en-US" sz="2129" i="1" dirty="0"/>
          </a:p>
          <a:p>
            <a:pPr>
              <a:buNone/>
            </a:pPr>
            <a:r>
              <a:rPr lang="en-US" sz="2129" i="1" dirty="0"/>
              <a:t>What are hemorrhoids and what is their relationship to the portal venous system?.Bernstein, William C.Diseases of the Colon &amp; Rectum. 26(12):829-834, December 1983.</a:t>
            </a:r>
            <a:endParaRPr lang="tr-TR" sz="2129" i="1" dirty="0"/>
          </a:p>
        </p:txBody>
      </p:sp>
    </p:spTree>
    <p:extLst>
      <p:ext uri="{BB962C8B-B14F-4D97-AF65-F5344CB8AC3E}">
        <p14:creationId xmlns:p14="http://schemas.microsoft.com/office/powerpoint/2010/main" xmlns="" val="20166590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smtClean="0"/>
              <a:t>Sonuçta Ortaya Bu Durum Çıkar!</a:t>
            </a:r>
            <a:endParaRPr lang="tr-TR" dirty="0"/>
          </a:p>
        </p:txBody>
      </p:sp>
      <p:sp>
        <p:nvSpPr>
          <p:cNvPr id="6" name="Content Placeholder 5"/>
          <p:cNvSpPr>
            <a:spLocks noGrp="1"/>
          </p:cNvSpPr>
          <p:nvPr>
            <p:ph idx="1"/>
          </p:nvPr>
        </p:nvSpPr>
        <p:spPr/>
        <p:txBody>
          <a:bodyPr/>
          <a:lstStyle/>
          <a:p>
            <a:endParaRPr lang="tr-TR" dirty="0"/>
          </a:p>
        </p:txBody>
      </p:sp>
      <p:pic>
        <p:nvPicPr>
          <p:cNvPr id="7" name="Picture 6"/>
          <p:cNvPicPr>
            <a:picLocks noChangeAspect="1"/>
          </p:cNvPicPr>
          <p:nvPr/>
        </p:nvPicPr>
        <p:blipFill>
          <a:blip r:embed="rId2"/>
          <a:stretch>
            <a:fillRect/>
          </a:stretch>
        </p:blipFill>
        <p:spPr>
          <a:xfrm>
            <a:off x="3905250" y="2371725"/>
            <a:ext cx="4686300" cy="2286000"/>
          </a:xfrm>
          <a:prstGeom prst="rect">
            <a:avLst/>
          </a:prstGeom>
        </p:spPr>
      </p:pic>
    </p:spTree>
    <p:extLst>
      <p:ext uri="{BB962C8B-B14F-4D97-AF65-F5344CB8AC3E}">
        <p14:creationId xmlns:p14="http://schemas.microsoft.com/office/powerpoint/2010/main" xmlns="" val="2550762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tr-TR" dirty="0" smtClean="0"/>
              <a:t>Hemoroidal pakenin Histopatolojisi</a:t>
            </a:r>
            <a:endParaRPr lang="tr-TR" dirty="0"/>
          </a:p>
        </p:txBody>
      </p:sp>
      <p:sp>
        <p:nvSpPr>
          <p:cNvPr id="5" name="Content Placeholder 4"/>
          <p:cNvSpPr>
            <a:spLocks noGrp="1"/>
          </p:cNvSpPr>
          <p:nvPr>
            <p:ph sz="half" idx="1"/>
          </p:nvPr>
        </p:nvSpPr>
        <p:spPr/>
        <p:txBody>
          <a:bodyPr>
            <a:normAutofit/>
          </a:bodyPr>
          <a:lstStyle/>
          <a:p>
            <a:endParaRPr lang="tr-TR"/>
          </a:p>
        </p:txBody>
      </p:sp>
      <p:sp>
        <p:nvSpPr>
          <p:cNvPr id="6" name="Content Placeholder 5"/>
          <p:cNvSpPr>
            <a:spLocks noGrp="1"/>
          </p:cNvSpPr>
          <p:nvPr>
            <p:ph sz="half" idx="2"/>
          </p:nvPr>
        </p:nvSpPr>
        <p:spPr/>
        <p:txBody>
          <a:bodyPr>
            <a:normAutofit/>
          </a:bodyPr>
          <a:lstStyle/>
          <a:p>
            <a:r>
              <a:rPr lang="en-US" dirty="0" err="1" smtClean="0"/>
              <a:t>Hemorrhoidal</a:t>
            </a:r>
            <a:r>
              <a:rPr lang="en-US" dirty="0" smtClean="0"/>
              <a:t> </a:t>
            </a:r>
            <a:r>
              <a:rPr lang="en-US" dirty="0" err="1" smtClean="0"/>
              <a:t>venöz</a:t>
            </a:r>
            <a:r>
              <a:rPr lang="en-US" dirty="0" smtClean="0"/>
              <a:t> </a:t>
            </a:r>
            <a:r>
              <a:rPr lang="en-US" dirty="0" err="1" smtClean="0"/>
              <a:t>plexusda</a:t>
            </a:r>
            <a:r>
              <a:rPr lang="en-US" dirty="0" smtClean="0"/>
              <a:t> </a:t>
            </a:r>
            <a:r>
              <a:rPr lang="en-US" dirty="0" err="1" smtClean="0"/>
              <a:t>belirgin</a:t>
            </a:r>
            <a:r>
              <a:rPr lang="en-US" dirty="0" smtClean="0"/>
              <a:t> </a:t>
            </a:r>
            <a:r>
              <a:rPr lang="en-US" dirty="0" err="1" smtClean="0"/>
              <a:t>dilatasyon</a:t>
            </a:r>
            <a:r>
              <a:rPr lang="en-US" dirty="0" smtClean="0"/>
              <a:t>; </a:t>
            </a:r>
            <a:endParaRPr lang="en-US" dirty="0"/>
          </a:p>
          <a:p>
            <a:r>
              <a:rPr lang="en-US" dirty="0" smtClean="0"/>
              <a:t> Anal </a:t>
            </a:r>
            <a:r>
              <a:rPr lang="en-US" dirty="0" err="1"/>
              <a:t>subepithelial</a:t>
            </a:r>
            <a:r>
              <a:rPr lang="en-US" dirty="0" smtClean="0"/>
              <a:t> </a:t>
            </a:r>
            <a:r>
              <a:rPr lang="en-US" dirty="0" err="1" smtClean="0"/>
              <a:t>kas</a:t>
            </a:r>
            <a:r>
              <a:rPr lang="en-US" dirty="0" smtClean="0"/>
              <a:t> </a:t>
            </a:r>
            <a:r>
              <a:rPr lang="en-US" dirty="0" err="1" smtClean="0"/>
              <a:t>ve</a:t>
            </a:r>
            <a:r>
              <a:rPr lang="en-US" dirty="0" smtClean="0"/>
              <a:t> </a:t>
            </a:r>
            <a:r>
              <a:rPr lang="en-US" dirty="0" err="1" smtClean="0"/>
              <a:t>ligamentlerde</a:t>
            </a:r>
            <a:r>
              <a:rPr lang="en-US" dirty="0" smtClean="0"/>
              <a:t> ( </a:t>
            </a:r>
            <a:r>
              <a:rPr lang="en-US" dirty="0" err="1" smtClean="0"/>
              <a:t>Treitz</a:t>
            </a:r>
            <a:r>
              <a:rPr lang="en-US" dirty="0" smtClean="0"/>
              <a:t> </a:t>
            </a:r>
            <a:r>
              <a:rPr lang="en-US" dirty="0" err="1" smtClean="0"/>
              <a:t>kasları</a:t>
            </a:r>
            <a:r>
              <a:rPr lang="en-US" dirty="0" smtClean="0"/>
              <a:t> </a:t>
            </a:r>
            <a:r>
              <a:rPr lang="en-US" dirty="0" err="1" smtClean="0"/>
              <a:t>veya</a:t>
            </a:r>
            <a:r>
              <a:rPr lang="en-US" dirty="0" smtClean="0"/>
              <a:t> </a:t>
            </a:r>
            <a:r>
              <a:rPr lang="en-US" dirty="0" err="1" smtClean="0"/>
              <a:t>mukozal</a:t>
            </a:r>
            <a:r>
              <a:rPr lang="en-US" dirty="0" smtClean="0"/>
              <a:t> suspensor </a:t>
            </a:r>
            <a:r>
              <a:rPr lang="en-US" dirty="0"/>
              <a:t>ligament</a:t>
            </a:r>
            <a:r>
              <a:rPr lang="en-US" dirty="0" smtClean="0"/>
              <a:t>) </a:t>
            </a:r>
            <a:r>
              <a:rPr lang="en-US" dirty="0" err="1" smtClean="0"/>
              <a:t>kopma</a:t>
            </a:r>
            <a:r>
              <a:rPr lang="en-US" dirty="0" smtClean="0"/>
              <a:t> </a:t>
            </a:r>
            <a:r>
              <a:rPr lang="en-US" dirty="0" err="1" smtClean="0"/>
              <a:t>ve</a:t>
            </a:r>
            <a:r>
              <a:rPr lang="en-US" dirty="0" smtClean="0"/>
              <a:t> </a:t>
            </a:r>
            <a:r>
              <a:rPr lang="en-US" dirty="0" err="1" smtClean="0"/>
              <a:t>parçalanmalar</a:t>
            </a:r>
            <a:endParaRPr lang="en-US" dirty="0" smtClean="0"/>
          </a:p>
          <a:p>
            <a:r>
              <a:rPr lang="en-US" dirty="0" err="1" smtClean="0"/>
              <a:t>Mukozal</a:t>
            </a:r>
            <a:r>
              <a:rPr lang="en-US" dirty="0" smtClean="0"/>
              <a:t> </a:t>
            </a:r>
            <a:r>
              <a:rPr lang="en-US" dirty="0" err="1" smtClean="0"/>
              <a:t>erozyon</a:t>
            </a:r>
            <a:endParaRPr lang="en-US" dirty="0" smtClean="0"/>
          </a:p>
        </p:txBody>
      </p:sp>
      <p:pic>
        <p:nvPicPr>
          <p:cNvPr id="8" name="Picture 7"/>
          <p:cNvPicPr>
            <a:picLocks noChangeAspect="1"/>
          </p:cNvPicPr>
          <p:nvPr/>
        </p:nvPicPr>
        <p:blipFill>
          <a:blip r:embed="rId2"/>
          <a:stretch>
            <a:fillRect/>
          </a:stretch>
        </p:blipFill>
        <p:spPr>
          <a:xfrm>
            <a:off x="3009900" y="2057401"/>
            <a:ext cx="3028950" cy="3394472"/>
          </a:xfrm>
          <a:prstGeom prst="rect">
            <a:avLst/>
          </a:prstGeom>
        </p:spPr>
      </p:pic>
    </p:spTree>
    <p:extLst>
      <p:ext uri="{BB962C8B-B14F-4D97-AF65-F5344CB8AC3E}">
        <p14:creationId xmlns:p14="http://schemas.microsoft.com/office/powerpoint/2010/main" xmlns="" val="6898802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tr-TR" dirty="0" smtClean="0"/>
              <a:t>Kanamalı,Ödemli, Ağrılı,Rahatsızlık Verici</a:t>
            </a:r>
            <a:endParaRPr lang="tr-TR" dirty="0"/>
          </a:p>
        </p:txBody>
      </p:sp>
      <p:pic>
        <p:nvPicPr>
          <p:cNvPr id="4" name="Content Placeholder 3" descr="SDC14148.JPG"/>
          <p:cNvPicPr>
            <a:picLocks noGrp="1" noChangeAspect="1"/>
          </p:cNvPicPr>
          <p:nvPr>
            <p:ph idx="1"/>
          </p:nvPr>
        </p:nvPicPr>
        <p:blipFill>
          <a:blip r:embed="rId2"/>
          <a:srcRect l="-18187" r="-18187"/>
          <a:stretch>
            <a:fillRect/>
          </a:stretch>
        </p:blipFill>
        <p:spPr/>
      </p:pic>
    </p:spTree>
    <p:extLst>
      <p:ext uri="{BB962C8B-B14F-4D97-AF65-F5344CB8AC3E}">
        <p14:creationId xmlns:p14="http://schemas.microsoft.com/office/powerpoint/2010/main" xmlns="" val="5528490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type="body" idx="1"/>
          </p:nvPr>
        </p:nvSpPr>
        <p:spPr>
          <a:xfrm>
            <a:off x="2838450" y="1314450"/>
            <a:ext cx="6457950" cy="5086350"/>
          </a:xfrm>
        </p:spPr>
        <p:txBody>
          <a:bodyPr>
            <a:normAutofit fontScale="92500" lnSpcReduction="10000"/>
          </a:bodyPr>
          <a:lstStyle/>
          <a:p>
            <a:pPr algn="just" eaLnBrk="1" hangingPunct="1">
              <a:buFontTx/>
              <a:buNone/>
            </a:pPr>
            <a:r>
              <a:rPr lang="tr-TR" altLang="en-US" b="1" u="sng">
                <a:latin typeface="Arial" charset="0"/>
              </a:rPr>
              <a:t>    </a:t>
            </a:r>
            <a:r>
              <a:rPr lang="tr-TR" altLang="en-US" b="1" u="sng">
                <a:latin typeface="Arial" charset="0"/>
                <a:ea typeface="Arial" charset="0"/>
                <a:cs typeface="Arial" charset="0"/>
              </a:rPr>
              <a:t>Hemoroidler</a:t>
            </a:r>
            <a:r>
              <a:rPr lang="tr-TR" altLang="en-US" b="1" u="sng">
                <a:latin typeface="Arial" charset="0"/>
              </a:rPr>
              <a:t>:</a:t>
            </a:r>
            <a:r>
              <a:rPr lang="tr-TR" altLang="en-US">
                <a:latin typeface="Arial" charset="0"/>
                <a:ea typeface="Arial" charset="0"/>
                <a:cs typeface="Arial" charset="0"/>
              </a:rPr>
              <a:t> </a:t>
            </a:r>
            <a:r>
              <a:rPr lang="tr-TR" altLang="en-US">
                <a:latin typeface="Arial" charset="0"/>
              </a:rPr>
              <a:t>A</a:t>
            </a:r>
            <a:r>
              <a:rPr lang="tr-TR" altLang="en-US">
                <a:latin typeface="Arial" charset="0"/>
                <a:ea typeface="Arial" charset="0"/>
                <a:cs typeface="Arial" charset="0"/>
              </a:rPr>
              <a:t>nal kanal içerisinde bulunan vasküler elemanlardan zengin özel yastıkçıklardır.</a:t>
            </a:r>
          </a:p>
          <a:p>
            <a:pPr algn="just" eaLnBrk="1" hangingPunct="1">
              <a:buFontTx/>
              <a:buNone/>
            </a:pPr>
            <a:r>
              <a:rPr lang="tr-TR" altLang="en-US" b="1">
                <a:latin typeface="Arial" charset="0"/>
                <a:ea typeface="Arial" charset="0"/>
                <a:cs typeface="Arial" charset="0"/>
              </a:rPr>
              <a:t>Her vatandaşın hemoroidleri vardır!</a:t>
            </a:r>
          </a:p>
          <a:p>
            <a:pPr algn="just" eaLnBrk="1" hangingPunct="1">
              <a:buFontTx/>
              <a:buNone/>
            </a:pPr>
            <a:r>
              <a:rPr lang="tr-TR" altLang="en-US" u="sng">
                <a:latin typeface="Arial" charset="0"/>
                <a:ea typeface="Arial" charset="0"/>
                <a:cs typeface="Arial" charset="0"/>
              </a:rPr>
              <a:t>Hemoroidal Hastalık</a:t>
            </a:r>
            <a:r>
              <a:rPr lang="tr-TR" altLang="en-US">
                <a:latin typeface="Arial" charset="0"/>
                <a:ea typeface="Arial" charset="0"/>
                <a:cs typeface="Arial" charset="0"/>
              </a:rPr>
              <a:t>: Semptomlara yol açan anormal deformasyon ve büyüme gösteren hemoroid yastıkçıklarına verilen isimdir.</a:t>
            </a:r>
            <a:endParaRPr lang="tr-TR" altLang="en-US">
              <a:latin typeface="Arial" charset="0"/>
            </a:endParaRPr>
          </a:p>
          <a:p>
            <a:pPr algn="just" eaLnBrk="1" hangingPunct="1">
              <a:buFontTx/>
              <a:buNone/>
            </a:pPr>
            <a:r>
              <a:rPr lang="tr-TR" altLang="en-US" b="1" u="sng">
                <a:latin typeface="Arial" charset="0"/>
              </a:rPr>
              <a:t>   </a:t>
            </a:r>
            <a:r>
              <a:rPr lang="tr-TR" altLang="en-US" b="1" u="sng">
                <a:latin typeface="Arial" charset="0"/>
                <a:ea typeface="Arial" charset="0"/>
                <a:cs typeface="Arial" charset="0"/>
              </a:rPr>
              <a:t>Anal kanal</a:t>
            </a:r>
            <a:r>
              <a:rPr lang="tr-TR" altLang="en-US" b="1" u="sng">
                <a:latin typeface="Arial" charset="0"/>
              </a:rPr>
              <a:t>:</a:t>
            </a:r>
            <a:r>
              <a:rPr lang="tr-TR" altLang="en-US">
                <a:latin typeface="Arial" charset="0"/>
                <a:ea typeface="Arial" charset="0"/>
                <a:cs typeface="Arial" charset="0"/>
              </a:rPr>
              <a:t> 3-4 cm uzunluğundadır. </a:t>
            </a:r>
            <a:r>
              <a:rPr lang="tr-TR" altLang="en-US">
                <a:latin typeface="Arial" charset="0"/>
              </a:rPr>
              <a:t>M</a:t>
            </a:r>
            <a:r>
              <a:rPr lang="tr-TR" altLang="en-US">
                <a:latin typeface="Arial" charset="0"/>
                <a:ea typeface="Arial" charset="0"/>
                <a:cs typeface="Arial" charset="0"/>
              </a:rPr>
              <a:t>ukokutanöz birleşim hattının üstünde kolumnar </a:t>
            </a:r>
            <a:r>
              <a:rPr lang="tr-TR" altLang="en-US">
                <a:solidFill>
                  <a:srgbClr val="FF3300"/>
                </a:solidFill>
                <a:latin typeface="Arial" charset="0"/>
                <a:ea typeface="Arial" charset="0"/>
                <a:cs typeface="Arial" charset="0"/>
              </a:rPr>
              <a:t>(mukozal)</a:t>
            </a:r>
            <a:r>
              <a:rPr lang="tr-TR" altLang="en-US">
                <a:latin typeface="Arial" charset="0"/>
                <a:ea typeface="Arial" charset="0"/>
                <a:cs typeface="Arial" charset="0"/>
              </a:rPr>
              <a:t> epitel, altında skuamöz </a:t>
            </a:r>
            <a:r>
              <a:rPr lang="tr-TR" altLang="en-US">
                <a:solidFill>
                  <a:srgbClr val="FF3300"/>
                </a:solidFill>
                <a:latin typeface="Arial" charset="0"/>
                <a:ea typeface="Arial" charset="0"/>
                <a:cs typeface="Arial" charset="0"/>
              </a:rPr>
              <a:t>(dermal)</a:t>
            </a:r>
            <a:r>
              <a:rPr lang="tr-TR" altLang="en-US">
                <a:latin typeface="Arial" charset="0"/>
                <a:ea typeface="Arial" charset="0"/>
                <a:cs typeface="Arial" charset="0"/>
              </a:rPr>
              <a:t> epitel ile örtülüdür. Mukokutanöz birleşim hattı dentat </a:t>
            </a:r>
            <a:r>
              <a:rPr lang="tr-TR" altLang="en-US">
                <a:solidFill>
                  <a:srgbClr val="FF3300"/>
                </a:solidFill>
                <a:latin typeface="Arial" charset="0"/>
                <a:ea typeface="Arial" charset="0"/>
                <a:cs typeface="Arial" charset="0"/>
              </a:rPr>
              <a:t>(pektinat)</a:t>
            </a:r>
            <a:r>
              <a:rPr lang="tr-TR" altLang="en-US">
                <a:latin typeface="Arial" charset="0"/>
                <a:ea typeface="Arial" charset="0"/>
                <a:cs typeface="Arial" charset="0"/>
              </a:rPr>
              <a:t> çizgi olarak adlandır</a:t>
            </a:r>
            <a:r>
              <a:rPr lang="tr-TR" altLang="en-US">
                <a:latin typeface="Arial" charset="0"/>
              </a:rPr>
              <a:t>ılır.</a:t>
            </a:r>
            <a:r>
              <a:rPr lang="tr-TR" altLang="en-US">
                <a:latin typeface="Arial" charset="0"/>
                <a:ea typeface="Arial" charset="0"/>
                <a:cs typeface="Arial" charset="0"/>
              </a:rPr>
              <a:t> </a:t>
            </a:r>
            <a:endParaRPr lang="tr-TR" altLang="en-US">
              <a:latin typeface="Arial" charset="0"/>
            </a:endParaRPr>
          </a:p>
          <a:p>
            <a:pPr algn="just" eaLnBrk="1" hangingPunct="1">
              <a:buFontTx/>
              <a:buNone/>
            </a:pPr>
            <a:endParaRPr lang="tr-TR" altLang="en-US">
              <a:latin typeface="Arial" charset="0"/>
            </a:endParaRPr>
          </a:p>
        </p:txBody>
      </p:sp>
    </p:spTree>
    <p:extLst>
      <p:ext uri="{BB962C8B-B14F-4D97-AF65-F5344CB8AC3E}">
        <p14:creationId xmlns:p14="http://schemas.microsoft.com/office/powerpoint/2010/main" xmlns="" val="17200793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Başlık"/>
          <p:cNvSpPr>
            <a:spLocks noGrp="1"/>
          </p:cNvSpPr>
          <p:nvPr>
            <p:ph type="title"/>
          </p:nvPr>
        </p:nvSpPr>
        <p:spPr/>
        <p:txBody>
          <a:bodyPr/>
          <a:lstStyle/>
          <a:p>
            <a:r>
              <a:rPr lang="tr-TR" altLang="en-US"/>
              <a:t>ANAL KANALIN KASLARI</a:t>
            </a:r>
          </a:p>
        </p:txBody>
      </p:sp>
      <p:sp>
        <p:nvSpPr>
          <p:cNvPr id="5123" name="2 İçerik Yer Tutucusu"/>
          <p:cNvSpPr>
            <a:spLocks noGrp="1"/>
          </p:cNvSpPr>
          <p:nvPr>
            <p:ph idx="1"/>
          </p:nvPr>
        </p:nvSpPr>
        <p:spPr/>
        <p:txBody>
          <a:bodyPr/>
          <a:lstStyle/>
          <a:p>
            <a:pPr>
              <a:buFontTx/>
              <a:buNone/>
            </a:pPr>
            <a:r>
              <a:rPr lang="tr-TR" altLang="en-US"/>
              <a:t>İnternal sfinkter</a:t>
            </a:r>
          </a:p>
          <a:p>
            <a:pPr lvl="1"/>
            <a:r>
              <a:rPr lang="tr-TR" altLang="en-US"/>
              <a:t>Longitudinal kas- conjoined anal ligament</a:t>
            </a:r>
          </a:p>
          <a:p>
            <a:pPr>
              <a:buFontTx/>
              <a:buNone/>
            </a:pPr>
            <a:r>
              <a:rPr lang="tr-TR" altLang="en-US"/>
              <a:t>Eksternal sfinkter</a:t>
            </a:r>
          </a:p>
          <a:p>
            <a:pPr>
              <a:buFontTx/>
              <a:buNone/>
            </a:pPr>
            <a:endParaRPr lang="tr-TR" altLang="en-US"/>
          </a:p>
          <a:p>
            <a:pPr>
              <a:buFontTx/>
              <a:buNone/>
            </a:pPr>
            <a:r>
              <a:rPr lang="tr-TR" altLang="en-US"/>
              <a:t>Conjoined ligament</a:t>
            </a:r>
          </a:p>
          <a:p>
            <a:pPr>
              <a:buFontTx/>
              <a:buNone/>
            </a:pPr>
            <a:r>
              <a:rPr lang="tr-TR" altLang="en-US"/>
              <a:t>			Treitz bağcıkları</a:t>
            </a:r>
          </a:p>
          <a:p>
            <a:pPr>
              <a:buFontTx/>
              <a:buNone/>
            </a:pPr>
            <a:r>
              <a:rPr lang="tr-TR" altLang="en-US"/>
              <a:t>			Parks Bağcıkları</a:t>
            </a:r>
          </a:p>
        </p:txBody>
      </p:sp>
    </p:spTree>
    <p:extLst>
      <p:ext uri="{BB962C8B-B14F-4D97-AF65-F5344CB8AC3E}">
        <p14:creationId xmlns:p14="http://schemas.microsoft.com/office/powerpoint/2010/main" xmlns="" val="20966833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tr-TR" altLang="en-US" sz="2400" b="1">
                <a:solidFill>
                  <a:srgbClr val="FF3300"/>
                </a:solidFill>
                <a:latin typeface="Arial" charset="0"/>
              </a:rPr>
              <a:t>Anal Bölgenin Kanlanması</a:t>
            </a:r>
            <a:endParaRPr lang="en-US" altLang="en-US" sz="2400" b="1">
              <a:solidFill>
                <a:srgbClr val="FF3300"/>
              </a:solidFill>
              <a:latin typeface="Arial" charset="0"/>
            </a:endParaRPr>
          </a:p>
        </p:txBody>
      </p:sp>
      <p:sp>
        <p:nvSpPr>
          <p:cNvPr id="6147" name="Rectangle 3"/>
          <p:cNvSpPr>
            <a:spLocks noGrp="1" noChangeArrowheads="1"/>
          </p:cNvSpPr>
          <p:nvPr>
            <p:ph type="body" idx="1"/>
          </p:nvPr>
        </p:nvSpPr>
        <p:spPr>
          <a:xfrm>
            <a:off x="2838450" y="2343150"/>
            <a:ext cx="6457950" cy="3086100"/>
          </a:xfrm>
        </p:spPr>
        <p:txBody>
          <a:bodyPr>
            <a:normAutofit lnSpcReduction="10000"/>
          </a:bodyPr>
          <a:lstStyle/>
          <a:p>
            <a:pPr algn="just" eaLnBrk="1" hangingPunct="1">
              <a:lnSpc>
                <a:spcPct val="120000"/>
              </a:lnSpc>
            </a:pPr>
            <a:r>
              <a:rPr lang="tr-TR" altLang="en-US" sz="1800" i="1">
                <a:solidFill>
                  <a:srgbClr val="FF3300"/>
                </a:solidFill>
                <a:latin typeface="Arial" charset="0"/>
                <a:ea typeface="Arial" charset="0"/>
                <a:cs typeface="Arial" charset="0"/>
              </a:rPr>
              <a:t>Arteria hemoroidalis superior</a:t>
            </a:r>
            <a:r>
              <a:rPr lang="tr-TR" altLang="en-US" sz="1800">
                <a:solidFill>
                  <a:srgbClr val="FF3300"/>
                </a:solidFill>
                <a:latin typeface="Arial" charset="0"/>
                <a:ea typeface="Arial" charset="0"/>
                <a:cs typeface="Arial" charset="0"/>
              </a:rPr>
              <a:t>,</a:t>
            </a:r>
            <a:r>
              <a:rPr lang="tr-TR" altLang="en-US" sz="1800">
                <a:latin typeface="Arial" charset="0"/>
                <a:ea typeface="Arial" charset="0"/>
                <a:cs typeface="Arial" charset="0"/>
              </a:rPr>
              <a:t> arteria </a:t>
            </a:r>
            <a:r>
              <a:rPr lang="tr-TR" altLang="en-US" sz="1800" i="1">
                <a:latin typeface="Arial" charset="0"/>
                <a:ea typeface="Arial" charset="0"/>
                <a:cs typeface="Arial" charset="0"/>
              </a:rPr>
              <a:t>mezenterika inferior</a:t>
            </a:r>
            <a:r>
              <a:rPr lang="tr-TR" altLang="en-US" sz="1800">
                <a:latin typeface="Arial" charset="0"/>
                <a:ea typeface="Arial" charset="0"/>
                <a:cs typeface="Arial" charset="0"/>
              </a:rPr>
              <a:t>un bir dalıdır.</a:t>
            </a:r>
            <a:endParaRPr lang="tr-TR" altLang="en-US" sz="1800">
              <a:latin typeface="Arial" charset="0"/>
            </a:endParaRPr>
          </a:p>
          <a:p>
            <a:pPr algn="just" eaLnBrk="1" hangingPunct="1">
              <a:lnSpc>
                <a:spcPct val="120000"/>
              </a:lnSpc>
            </a:pPr>
            <a:r>
              <a:rPr lang="tr-TR" altLang="en-US" sz="1800" i="1">
                <a:solidFill>
                  <a:srgbClr val="FF3300"/>
                </a:solidFill>
                <a:latin typeface="Arial" charset="0"/>
              </a:rPr>
              <a:t>A</a:t>
            </a:r>
            <a:r>
              <a:rPr lang="tr-TR" altLang="en-US" sz="1800" i="1">
                <a:solidFill>
                  <a:srgbClr val="FF3300"/>
                </a:solidFill>
                <a:latin typeface="Arial" charset="0"/>
                <a:ea typeface="Arial" charset="0"/>
                <a:cs typeface="Arial" charset="0"/>
              </a:rPr>
              <a:t>rteria hemoroidalis medialis ve inferior</a:t>
            </a:r>
            <a:r>
              <a:rPr lang="tr-TR" altLang="en-US" sz="1800">
                <a:latin typeface="Arial" charset="0"/>
                <a:ea typeface="Arial" charset="0"/>
                <a:cs typeface="Arial" charset="0"/>
              </a:rPr>
              <a:t> </a:t>
            </a:r>
            <a:r>
              <a:rPr lang="tr-TR" altLang="en-US" sz="1800" i="1">
                <a:latin typeface="Arial" charset="0"/>
                <a:ea typeface="Arial" charset="0"/>
                <a:cs typeface="Arial" charset="0"/>
              </a:rPr>
              <a:t>Arteria iliaka internanın</a:t>
            </a:r>
            <a:r>
              <a:rPr lang="tr-TR" altLang="en-US" sz="1800">
                <a:latin typeface="Arial" charset="0"/>
                <a:ea typeface="Arial" charset="0"/>
                <a:cs typeface="Arial" charset="0"/>
              </a:rPr>
              <a:t> dalları</a:t>
            </a:r>
            <a:r>
              <a:rPr lang="tr-TR" altLang="en-US" sz="1800">
                <a:latin typeface="Arial" charset="0"/>
              </a:rPr>
              <a:t>dırlar.</a:t>
            </a:r>
            <a:r>
              <a:rPr lang="tr-TR" altLang="en-US" sz="1800">
                <a:latin typeface="Arial" charset="0"/>
                <a:ea typeface="Arial" charset="0"/>
                <a:cs typeface="Arial" charset="0"/>
              </a:rPr>
              <a:t> </a:t>
            </a:r>
            <a:endParaRPr lang="tr-TR" altLang="en-US" sz="1800">
              <a:ea typeface="Times New Roman" charset="0"/>
              <a:cs typeface="Times New Roman" charset="0"/>
            </a:endParaRPr>
          </a:p>
          <a:p>
            <a:pPr eaLnBrk="1" hangingPunct="1">
              <a:lnSpc>
                <a:spcPct val="120000"/>
              </a:lnSpc>
            </a:pPr>
            <a:r>
              <a:rPr lang="tr-TR" altLang="en-US" sz="1800" i="1">
                <a:solidFill>
                  <a:srgbClr val="FF3300"/>
                </a:solidFill>
                <a:latin typeface="Arial" charset="0"/>
                <a:ea typeface="Arial" charset="0"/>
                <a:cs typeface="Arial" charset="0"/>
              </a:rPr>
              <a:t>Vena hemoroidalis superior,</a:t>
            </a:r>
            <a:r>
              <a:rPr lang="tr-TR" altLang="en-US" sz="1800" i="1">
                <a:latin typeface="Arial" charset="0"/>
                <a:ea typeface="Arial" charset="0"/>
                <a:cs typeface="Arial" charset="0"/>
              </a:rPr>
              <a:t> vena mezenterika inferior</a:t>
            </a:r>
            <a:r>
              <a:rPr lang="tr-TR" altLang="en-US" sz="1800">
                <a:latin typeface="Arial" charset="0"/>
                <a:ea typeface="Arial" charset="0"/>
                <a:cs typeface="Arial" charset="0"/>
              </a:rPr>
              <a:t> ile portal sisteme drene olur.</a:t>
            </a:r>
            <a:endParaRPr lang="tr-TR" altLang="en-US" sz="1800">
              <a:latin typeface="Arial" charset="0"/>
            </a:endParaRPr>
          </a:p>
          <a:p>
            <a:pPr eaLnBrk="1" hangingPunct="1">
              <a:lnSpc>
                <a:spcPct val="120000"/>
              </a:lnSpc>
            </a:pPr>
            <a:r>
              <a:rPr lang="tr-TR" altLang="en-US" sz="1800" i="1">
                <a:solidFill>
                  <a:srgbClr val="FF3300"/>
                </a:solidFill>
                <a:latin typeface="Arial" charset="0"/>
                <a:ea typeface="Arial" charset="0"/>
                <a:cs typeface="Arial" charset="0"/>
              </a:rPr>
              <a:t>Vena hemoroidalis medialis ve inferior,</a:t>
            </a:r>
            <a:r>
              <a:rPr lang="tr-TR" altLang="en-US" sz="1800" i="1">
                <a:latin typeface="Arial" charset="0"/>
                <a:ea typeface="Arial" charset="0"/>
                <a:cs typeface="Arial" charset="0"/>
              </a:rPr>
              <a:t> vena iliaka interna</a:t>
            </a:r>
            <a:r>
              <a:rPr lang="tr-TR" altLang="en-US" sz="1800">
                <a:latin typeface="Arial" charset="0"/>
                <a:ea typeface="Arial" charset="0"/>
                <a:cs typeface="Arial" charset="0"/>
              </a:rPr>
              <a:t> ile sistemik dolaşıma katılır.</a:t>
            </a:r>
            <a:r>
              <a:rPr lang="en-US" altLang="en-US" sz="1800"/>
              <a:t> </a:t>
            </a:r>
          </a:p>
        </p:txBody>
      </p:sp>
    </p:spTree>
    <p:extLst>
      <p:ext uri="{BB962C8B-B14F-4D97-AF65-F5344CB8AC3E}">
        <p14:creationId xmlns:p14="http://schemas.microsoft.com/office/powerpoint/2010/main" xmlns="" val="8980342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781300" y="971550"/>
            <a:ext cx="6572250" cy="857250"/>
          </a:xfrm>
        </p:spPr>
        <p:txBody>
          <a:bodyPr/>
          <a:lstStyle/>
          <a:p>
            <a:pPr eaLnBrk="1" hangingPunct="1"/>
            <a:r>
              <a:rPr lang="tr-TR" altLang="en-US" sz="2400" b="1">
                <a:solidFill>
                  <a:srgbClr val="FF3300"/>
                </a:solidFill>
                <a:latin typeface="Arial" charset="0"/>
              </a:rPr>
              <a:t>İ</a:t>
            </a:r>
            <a:r>
              <a:rPr lang="tr-TR" altLang="en-US" sz="2400" b="1">
                <a:solidFill>
                  <a:srgbClr val="FF3300"/>
                </a:solidFill>
                <a:latin typeface="Arial" charset="0"/>
                <a:ea typeface="Arial" charset="0"/>
                <a:cs typeface="Arial" charset="0"/>
              </a:rPr>
              <a:t>nternal ve </a:t>
            </a:r>
            <a:r>
              <a:rPr lang="tr-TR" altLang="en-US" sz="2400" b="1">
                <a:solidFill>
                  <a:srgbClr val="FF3300"/>
                </a:solidFill>
                <a:latin typeface="Arial" charset="0"/>
              </a:rPr>
              <a:t>E</a:t>
            </a:r>
            <a:r>
              <a:rPr lang="tr-TR" altLang="en-US" sz="2400" b="1">
                <a:solidFill>
                  <a:srgbClr val="FF3300"/>
                </a:solidFill>
                <a:latin typeface="Arial" charset="0"/>
                <a:ea typeface="Arial" charset="0"/>
                <a:cs typeface="Arial" charset="0"/>
              </a:rPr>
              <a:t>ksternal Hemoroidler</a:t>
            </a:r>
            <a:endParaRPr lang="en-US" altLang="en-US" sz="2400" b="1">
              <a:solidFill>
                <a:srgbClr val="FF3300"/>
              </a:solidFill>
              <a:latin typeface="Arial" charset="0"/>
              <a:ea typeface="Arial" charset="0"/>
              <a:cs typeface="Arial" charset="0"/>
            </a:endParaRPr>
          </a:p>
        </p:txBody>
      </p:sp>
      <p:sp>
        <p:nvSpPr>
          <p:cNvPr id="7171" name="Rectangle 3"/>
          <p:cNvSpPr>
            <a:spLocks noGrp="1" noChangeArrowheads="1"/>
          </p:cNvSpPr>
          <p:nvPr>
            <p:ph type="body" idx="1"/>
          </p:nvPr>
        </p:nvSpPr>
        <p:spPr>
          <a:xfrm>
            <a:off x="2781300" y="1885950"/>
            <a:ext cx="6572250" cy="3600450"/>
          </a:xfrm>
        </p:spPr>
        <p:txBody>
          <a:bodyPr>
            <a:normAutofit fontScale="92500" lnSpcReduction="20000"/>
          </a:bodyPr>
          <a:lstStyle/>
          <a:p>
            <a:pPr algn="just" eaLnBrk="1" hangingPunct="1">
              <a:lnSpc>
                <a:spcPct val="90000"/>
              </a:lnSpc>
              <a:buFontTx/>
              <a:buNone/>
            </a:pPr>
            <a:r>
              <a:rPr lang="tr-TR" altLang="en-US" sz="1800" b="1" u="sng">
                <a:latin typeface="Arial" charset="0"/>
                <a:ea typeface="Arial" charset="0"/>
                <a:cs typeface="Arial" charset="0"/>
              </a:rPr>
              <a:t>İnternal hemoroidler:</a:t>
            </a:r>
            <a:r>
              <a:rPr lang="tr-TR" altLang="en-US" sz="1800" b="1">
                <a:latin typeface="Arial" charset="0"/>
              </a:rPr>
              <a:t> </a:t>
            </a:r>
            <a:r>
              <a:rPr lang="tr-TR" altLang="en-US" sz="1800">
                <a:latin typeface="Arial" charset="0"/>
                <a:ea typeface="Arial" charset="0"/>
                <a:cs typeface="Arial" charset="0"/>
              </a:rPr>
              <a:t>Dentat çizgi üzerinde yer</a:t>
            </a:r>
            <a:r>
              <a:rPr lang="tr-TR" altLang="en-US" sz="1800">
                <a:latin typeface="Arial" charset="0"/>
              </a:rPr>
              <a:t> </a:t>
            </a:r>
            <a:r>
              <a:rPr lang="tr-TR" altLang="en-US" sz="1800">
                <a:latin typeface="Arial" charset="0"/>
                <a:ea typeface="Arial" charset="0"/>
                <a:cs typeface="Arial" charset="0"/>
              </a:rPr>
              <a:t>alırlar ve</a:t>
            </a:r>
            <a:r>
              <a:rPr lang="tr-TR" altLang="en-US" sz="1800"/>
              <a:t> </a:t>
            </a:r>
          </a:p>
          <a:p>
            <a:pPr algn="just" eaLnBrk="1" hangingPunct="1">
              <a:lnSpc>
                <a:spcPct val="90000"/>
              </a:lnSpc>
              <a:buFontTx/>
              <a:buNone/>
            </a:pPr>
            <a:r>
              <a:rPr lang="tr-TR" altLang="en-US" sz="1800">
                <a:latin typeface="Arial" charset="0"/>
                <a:ea typeface="Arial" charset="0"/>
                <a:cs typeface="Arial" charset="0"/>
              </a:rPr>
              <a:t>mukoza ile örtülüdürler.  </a:t>
            </a:r>
            <a:endParaRPr lang="tr-TR" altLang="en-US" sz="1800">
              <a:latin typeface="Arial" charset="0"/>
            </a:endParaRPr>
          </a:p>
          <a:p>
            <a:pPr algn="just" eaLnBrk="1" hangingPunct="1">
              <a:lnSpc>
                <a:spcPct val="90000"/>
              </a:lnSpc>
              <a:buFontTx/>
              <a:buNone/>
            </a:pPr>
            <a:r>
              <a:rPr lang="tr-TR" altLang="en-US" sz="1800" u="sng"/>
              <a:t>BANOV SINIFLAMASI</a:t>
            </a:r>
          </a:p>
          <a:p>
            <a:pPr algn="just" eaLnBrk="1" hangingPunct="1">
              <a:lnSpc>
                <a:spcPct val="110000"/>
              </a:lnSpc>
            </a:pPr>
            <a:r>
              <a:rPr lang="tr-TR" altLang="en-US" sz="1800" b="1" i="1">
                <a:solidFill>
                  <a:srgbClr val="FF3300"/>
                </a:solidFill>
                <a:latin typeface="Arial" charset="0"/>
                <a:ea typeface="Arial" charset="0"/>
                <a:cs typeface="Arial" charset="0"/>
              </a:rPr>
              <a:t>Birinci derece:</a:t>
            </a:r>
            <a:r>
              <a:rPr lang="tr-TR" altLang="en-US" sz="1800">
                <a:latin typeface="Arial" charset="0"/>
                <a:ea typeface="Arial" charset="0"/>
                <a:cs typeface="Arial" charset="0"/>
              </a:rPr>
              <a:t> Dentat çizgi üzerinde</a:t>
            </a:r>
            <a:r>
              <a:rPr lang="tr-TR" altLang="en-US" sz="1800">
                <a:latin typeface="Arial" charset="0"/>
              </a:rPr>
              <a:t>,</a:t>
            </a:r>
            <a:r>
              <a:rPr lang="tr-TR" altLang="en-US" sz="1800">
                <a:latin typeface="Arial" charset="0"/>
                <a:ea typeface="Arial" charset="0"/>
                <a:cs typeface="Arial" charset="0"/>
              </a:rPr>
              <a:t> </a:t>
            </a:r>
            <a:r>
              <a:rPr lang="tr-TR" altLang="en-US" sz="1800">
                <a:latin typeface="Arial" charset="0"/>
              </a:rPr>
              <a:t>l</a:t>
            </a:r>
            <a:r>
              <a:rPr lang="tr-TR" altLang="en-US" sz="1800">
                <a:latin typeface="Arial" charset="0"/>
                <a:ea typeface="Arial" charset="0"/>
                <a:cs typeface="Arial" charset="0"/>
              </a:rPr>
              <a:t>ümen içinde yer alırlar. Kanayabilirler ancak  ağrısızdırlar.</a:t>
            </a:r>
            <a:endParaRPr lang="en-US" altLang="en-US" sz="1800"/>
          </a:p>
          <a:p>
            <a:pPr algn="just" eaLnBrk="1" hangingPunct="1">
              <a:lnSpc>
                <a:spcPct val="110000"/>
              </a:lnSpc>
            </a:pPr>
            <a:r>
              <a:rPr lang="tr-TR" altLang="en-US" sz="1800" b="1" i="1">
                <a:solidFill>
                  <a:srgbClr val="FF3300"/>
                </a:solidFill>
                <a:latin typeface="Arial" charset="0"/>
                <a:ea typeface="Arial" charset="0"/>
                <a:cs typeface="Arial" charset="0"/>
              </a:rPr>
              <a:t>İkinci derece:</a:t>
            </a:r>
            <a:r>
              <a:rPr lang="tr-TR" altLang="en-US" sz="1800">
                <a:latin typeface="Arial" charset="0"/>
                <a:ea typeface="Arial" charset="0"/>
                <a:cs typeface="Arial" charset="0"/>
              </a:rPr>
              <a:t> Dentat çizgi altına prolabe olup, spontan redükte olurlar. Kanayabilirler.</a:t>
            </a:r>
            <a:endParaRPr lang="en-US" altLang="en-US" sz="1800"/>
          </a:p>
          <a:p>
            <a:pPr algn="just" eaLnBrk="1" hangingPunct="1">
              <a:lnSpc>
                <a:spcPct val="110000"/>
              </a:lnSpc>
            </a:pPr>
            <a:r>
              <a:rPr lang="tr-TR" altLang="en-US" sz="1800" b="1" i="1">
                <a:solidFill>
                  <a:srgbClr val="FF3300"/>
                </a:solidFill>
                <a:latin typeface="Arial" charset="0"/>
                <a:ea typeface="Arial" charset="0"/>
                <a:cs typeface="Arial" charset="0"/>
              </a:rPr>
              <a:t>Üçüncü derece:</a:t>
            </a:r>
            <a:r>
              <a:rPr lang="tr-TR" altLang="en-US" sz="1800">
                <a:latin typeface="Arial" charset="0"/>
                <a:ea typeface="Arial" charset="0"/>
                <a:cs typeface="Arial" charset="0"/>
              </a:rPr>
              <a:t> Anal kanal dışına prolabe olurlar. Manuel olarak redükte edilir, kanama, akıntı, kaşıntı yapabilirler.</a:t>
            </a:r>
            <a:endParaRPr lang="en-US" altLang="en-US" sz="1800"/>
          </a:p>
          <a:p>
            <a:pPr algn="just" eaLnBrk="1" hangingPunct="1">
              <a:lnSpc>
                <a:spcPct val="110000"/>
              </a:lnSpc>
            </a:pPr>
            <a:r>
              <a:rPr lang="tr-TR" altLang="en-US" sz="1800" b="1" i="1">
                <a:solidFill>
                  <a:srgbClr val="FF3300"/>
                </a:solidFill>
                <a:latin typeface="Arial" charset="0"/>
                <a:ea typeface="Arial" charset="0"/>
                <a:cs typeface="Arial" charset="0"/>
              </a:rPr>
              <a:t>Dördüncü derece:</a:t>
            </a:r>
            <a:r>
              <a:rPr lang="tr-TR" altLang="en-US" sz="1800">
                <a:latin typeface="Arial" charset="0"/>
                <a:ea typeface="Arial" charset="0"/>
                <a:cs typeface="Arial" charset="0"/>
              </a:rPr>
              <a:t> Anal kanal dışında prolabedir. Redükte olmazlar. Kanama, akıntı, kaşıntı yapabilir ve inkarsere olabilirler.</a:t>
            </a:r>
            <a:endParaRPr lang="en-US" altLang="en-US" sz="1800"/>
          </a:p>
        </p:txBody>
      </p:sp>
    </p:spTree>
    <p:extLst>
      <p:ext uri="{BB962C8B-B14F-4D97-AF65-F5344CB8AC3E}">
        <p14:creationId xmlns:p14="http://schemas.microsoft.com/office/powerpoint/2010/main" xmlns="" val="7471232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a:xfrm>
            <a:off x="2952750" y="1714500"/>
            <a:ext cx="6400800" cy="3086100"/>
          </a:xfrm>
        </p:spPr>
        <p:txBody>
          <a:bodyPr>
            <a:normAutofit fontScale="92500" lnSpcReduction="10000"/>
          </a:bodyPr>
          <a:lstStyle/>
          <a:p>
            <a:pPr algn="just" eaLnBrk="1" hangingPunct="1">
              <a:lnSpc>
                <a:spcPct val="130000"/>
              </a:lnSpc>
              <a:buFontTx/>
              <a:buNone/>
            </a:pPr>
            <a:r>
              <a:rPr lang="tr-TR" altLang="en-US" sz="1800" b="1" u="sng">
                <a:latin typeface="Arial" charset="0"/>
                <a:ea typeface="Arial" charset="0"/>
                <a:cs typeface="Arial" charset="0"/>
              </a:rPr>
              <a:t>Eksternal hemoroidler:</a:t>
            </a:r>
            <a:endParaRPr lang="tr-TR" altLang="en-US" sz="1800" b="1" u="sng"/>
          </a:p>
          <a:p>
            <a:pPr algn="just" eaLnBrk="1" hangingPunct="1">
              <a:lnSpc>
                <a:spcPct val="130000"/>
              </a:lnSpc>
              <a:buFontTx/>
              <a:buNone/>
            </a:pPr>
            <a:endParaRPr lang="tr-TR" altLang="en-US" sz="1800" u="sng"/>
          </a:p>
          <a:p>
            <a:pPr algn="just" eaLnBrk="1" hangingPunct="1">
              <a:lnSpc>
                <a:spcPct val="130000"/>
              </a:lnSpc>
            </a:pPr>
            <a:r>
              <a:rPr lang="tr-TR" altLang="en-US" sz="1800">
                <a:latin typeface="Arial" charset="0"/>
                <a:ea typeface="Arial" charset="0"/>
                <a:cs typeface="Arial" charset="0"/>
              </a:rPr>
              <a:t>Dentat çizgi altında yer alırlar ve deri ile </a:t>
            </a:r>
            <a:r>
              <a:rPr lang="tr-TR" altLang="en-US" sz="1800">
                <a:latin typeface="Arial" charset="0"/>
              </a:rPr>
              <a:t> ö</a:t>
            </a:r>
            <a:r>
              <a:rPr lang="tr-TR" altLang="en-US" sz="1800">
                <a:latin typeface="Arial" charset="0"/>
                <a:ea typeface="Arial" charset="0"/>
                <a:cs typeface="Arial" charset="0"/>
              </a:rPr>
              <a:t>rtülüdürler. </a:t>
            </a:r>
            <a:endParaRPr lang="tr-TR" altLang="en-US" sz="1800">
              <a:latin typeface="Arial" charset="0"/>
            </a:endParaRPr>
          </a:p>
          <a:p>
            <a:pPr algn="just" eaLnBrk="1" hangingPunct="1">
              <a:lnSpc>
                <a:spcPct val="130000"/>
              </a:lnSpc>
            </a:pPr>
            <a:r>
              <a:rPr lang="tr-TR" altLang="en-US" sz="1800">
                <a:latin typeface="Arial" charset="0"/>
                <a:ea typeface="Arial" charset="0"/>
                <a:cs typeface="Arial" charset="0"/>
              </a:rPr>
              <a:t>İnspeksiyonda anus çevresinde, anoderm ve ciltte şişkinlik olarak görülürler. </a:t>
            </a:r>
            <a:endParaRPr lang="tr-TR" altLang="en-US" sz="1800">
              <a:latin typeface="Arial" charset="0"/>
            </a:endParaRPr>
          </a:p>
          <a:p>
            <a:pPr algn="just" eaLnBrk="1" hangingPunct="1">
              <a:lnSpc>
                <a:spcPct val="130000"/>
              </a:lnSpc>
            </a:pPr>
            <a:r>
              <a:rPr lang="tr-TR" altLang="en-US" sz="1800">
                <a:latin typeface="Arial" charset="0"/>
                <a:ea typeface="Arial" charset="0"/>
                <a:cs typeface="Arial" charset="0"/>
              </a:rPr>
              <a:t>Tromboze olduğunda mavi-mor renkli ve ağrılıdır. İleri evrede cilt pilisi olarak izlenirler.</a:t>
            </a:r>
            <a:r>
              <a:rPr lang="tr-TR" altLang="en-US">
                <a:latin typeface="Arial" charset="0"/>
                <a:ea typeface="Arial" charset="0"/>
                <a:cs typeface="Arial" charset="0"/>
              </a:rPr>
              <a:t> </a:t>
            </a:r>
            <a:endParaRPr lang="en-US" altLang="en-US">
              <a:latin typeface="Arial" charset="0"/>
              <a:ea typeface="Arial" charset="0"/>
              <a:cs typeface="Arial" charset="0"/>
            </a:endParaRPr>
          </a:p>
        </p:txBody>
      </p:sp>
    </p:spTree>
    <p:extLst>
      <p:ext uri="{BB962C8B-B14F-4D97-AF65-F5344CB8AC3E}">
        <p14:creationId xmlns:p14="http://schemas.microsoft.com/office/powerpoint/2010/main" xmlns="" val="5638308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Epidemiology</a:t>
            </a:r>
            <a:endParaRPr lang="en-US" dirty="0"/>
          </a:p>
        </p:txBody>
      </p:sp>
      <p:sp>
        <p:nvSpPr>
          <p:cNvPr id="3" name="Content Placeholder 2"/>
          <p:cNvSpPr>
            <a:spLocks noGrp="1"/>
          </p:cNvSpPr>
          <p:nvPr>
            <p:ph idx="1"/>
          </p:nvPr>
        </p:nvSpPr>
        <p:spPr/>
        <p:txBody>
          <a:bodyPr/>
          <a:lstStyle/>
          <a:p>
            <a:r>
              <a:rPr lang="en-US" dirty="0" smtClean="0"/>
              <a:t>2:1 Ratio M:F</a:t>
            </a:r>
          </a:p>
          <a:p>
            <a:r>
              <a:rPr lang="en-US" dirty="0" smtClean="0"/>
              <a:t>Highest incidence is in spring and summer</a:t>
            </a:r>
          </a:p>
          <a:p>
            <a:r>
              <a:rPr lang="en-US" dirty="0" smtClean="0"/>
              <a:t>Rare in infants and elderly</a:t>
            </a:r>
          </a:p>
          <a:p>
            <a:endParaRPr lang="en-US" dirty="0"/>
          </a:p>
        </p:txBody>
      </p:sp>
    </p:spTree>
    <p:extLst>
      <p:ext uri="{BB962C8B-B14F-4D97-AF65-F5344CB8AC3E}">
        <p14:creationId xmlns:p14="http://schemas.microsoft.com/office/powerpoint/2010/main" xmlns="" val="2833874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181350" y="857250"/>
            <a:ext cx="5829300" cy="685800"/>
          </a:xfrm>
        </p:spPr>
        <p:txBody>
          <a:bodyPr/>
          <a:lstStyle/>
          <a:p>
            <a:pPr eaLnBrk="1" hangingPunct="1"/>
            <a:r>
              <a:rPr lang="tr-TR" altLang="en-US" sz="2400" b="1">
                <a:solidFill>
                  <a:srgbClr val="FF3300"/>
                </a:solidFill>
                <a:latin typeface="Arial" charset="0"/>
              </a:rPr>
              <a:t>FİZYOPATOLOJİ</a:t>
            </a:r>
            <a:endParaRPr lang="en-US" altLang="en-US" sz="2400" b="1">
              <a:solidFill>
                <a:srgbClr val="FF3300"/>
              </a:solidFill>
              <a:latin typeface="Arial" charset="0"/>
            </a:endParaRPr>
          </a:p>
        </p:txBody>
      </p:sp>
      <p:sp>
        <p:nvSpPr>
          <p:cNvPr id="9219" name="Rectangle 3"/>
          <p:cNvSpPr>
            <a:spLocks noGrp="1" noChangeArrowheads="1"/>
          </p:cNvSpPr>
          <p:nvPr>
            <p:ph type="body" idx="1"/>
          </p:nvPr>
        </p:nvSpPr>
        <p:spPr>
          <a:xfrm>
            <a:off x="2895600" y="1428750"/>
            <a:ext cx="6400800" cy="3086100"/>
          </a:xfrm>
        </p:spPr>
        <p:txBody>
          <a:bodyPr>
            <a:normAutofit fontScale="55000" lnSpcReduction="20000"/>
          </a:bodyPr>
          <a:lstStyle/>
          <a:p>
            <a:pPr algn="just" eaLnBrk="1" hangingPunct="1">
              <a:lnSpc>
                <a:spcPct val="90000"/>
              </a:lnSpc>
            </a:pPr>
            <a:r>
              <a:rPr lang="tr-TR" altLang="en-US" sz="1800">
                <a:latin typeface="Arial" charset="0"/>
              </a:rPr>
              <a:t>m</a:t>
            </a:r>
            <a:r>
              <a:rPr lang="tr-TR" altLang="en-US" sz="1800">
                <a:latin typeface="Arial" charset="0"/>
                <a:ea typeface="Arial" charset="0"/>
                <a:cs typeface="Arial" charset="0"/>
              </a:rPr>
              <a:t>evsimler </a:t>
            </a:r>
            <a:endParaRPr lang="tr-TR" altLang="en-US" sz="1800">
              <a:latin typeface="Arial" charset="0"/>
            </a:endParaRPr>
          </a:p>
          <a:p>
            <a:pPr algn="just" eaLnBrk="1" hangingPunct="1">
              <a:lnSpc>
                <a:spcPct val="90000"/>
              </a:lnSpc>
            </a:pPr>
            <a:r>
              <a:rPr lang="tr-TR" altLang="en-US" sz="1800">
                <a:latin typeface="Arial" charset="0"/>
              </a:rPr>
              <a:t>m</a:t>
            </a:r>
            <a:r>
              <a:rPr lang="tr-TR" altLang="en-US" sz="1800">
                <a:latin typeface="Arial" charset="0"/>
                <a:ea typeface="Arial" charset="0"/>
                <a:cs typeface="Arial" charset="0"/>
              </a:rPr>
              <a:t>eslekler</a:t>
            </a:r>
            <a:endParaRPr lang="tr-TR" altLang="en-US" sz="1800">
              <a:latin typeface="Arial" charset="0"/>
            </a:endParaRPr>
          </a:p>
          <a:p>
            <a:pPr algn="just" eaLnBrk="1" hangingPunct="1">
              <a:lnSpc>
                <a:spcPct val="90000"/>
              </a:lnSpc>
            </a:pPr>
            <a:r>
              <a:rPr lang="tr-TR" altLang="en-US" sz="1800">
                <a:latin typeface="Arial" charset="0"/>
              </a:rPr>
              <a:t>k</a:t>
            </a:r>
            <a:r>
              <a:rPr lang="tr-TR" altLang="en-US" sz="1800">
                <a:latin typeface="Arial" charset="0"/>
                <a:ea typeface="Arial" charset="0"/>
                <a:cs typeface="Arial" charset="0"/>
              </a:rPr>
              <a:t>işisel özellikler </a:t>
            </a:r>
            <a:endParaRPr lang="tr-TR" altLang="en-US" sz="1800">
              <a:latin typeface="Arial" charset="0"/>
            </a:endParaRPr>
          </a:p>
          <a:p>
            <a:pPr algn="just" eaLnBrk="1" hangingPunct="1">
              <a:lnSpc>
                <a:spcPct val="90000"/>
              </a:lnSpc>
            </a:pPr>
            <a:r>
              <a:rPr lang="tr-TR" altLang="en-US" sz="1800">
                <a:latin typeface="Arial" charset="0"/>
              </a:rPr>
              <a:t>g</a:t>
            </a:r>
            <a:r>
              <a:rPr lang="tr-TR" altLang="en-US" sz="1800">
                <a:latin typeface="Arial" charset="0"/>
                <a:ea typeface="Arial" charset="0"/>
                <a:cs typeface="Arial" charset="0"/>
              </a:rPr>
              <a:t>elenekler</a:t>
            </a:r>
            <a:endParaRPr lang="tr-TR" altLang="en-US" sz="1800">
              <a:latin typeface="Arial" charset="0"/>
            </a:endParaRPr>
          </a:p>
          <a:p>
            <a:pPr algn="just" eaLnBrk="1" hangingPunct="1">
              <a:lnSpc>
                <a:spcPct val="90000"/>
              </a:lnSpc>
            </a:pPr>
            <a:r>
              <a:rPr lang="tr-TR" altLang="en-US" sz="1800">
                <a:latin typeface="Arial" charset="0"/>
              </a:rPr>
              <a:t>h</a:t>
            </a:r>
            <a:r>
              <a:rPr lang="tr-TR" altLang="en-US" sz="1800">
                <a:latin typeface="Arial" charset="0"/>
                <a:ea typeface="Arial" charset="0"/>
                <a:cs typeface="Arial" charset="0"/>
              </a:rPr>
              <a:t>ayat ve giyim tarzı</a:t>
            </a:r>
            <a:endParaRPr lang="tr-TR" altLang="en-US" sz="1800">
              <a:latin typeface="Arial" charset="0"/>
            </a:endParaRPr>
          </a:p>
          <a:p>
            <a:pPr algn="just" eaLnBrk="1" hangingPunct="1">
              <a:lnSpc>
                <a:spcPct val="90000"/>
              </a:lnSpc>
            </a:pPr>
            <a:r>
              <a:rPr lang="tr-TR" altLang="en-US" sz="1800">
                <a:latin typeface="Arial" charset="0"/>
              </a:rPr>
              <a:t>e</a:t>
            </a:r>
            <a:r>
              <a:rPr lang="tr-TR" altLang="en-US" sz="1800">
                <a:latin typeface="Arial" charset="0"/>
                <a:ea typeface="Arial" charset="0"/>
                <a:cs typeface="Arial" charset="0"/>
              </a:rPr>
              <a:t>rekt postür</a:t>
            </a:r>
            <a:endParaRPr lang="tr-TR" altLang="en-US" sz="1800">
              <a:latin typeface="Arial" charset="0"/>
            </a:endParaRPr>
          </a:p>
          <a:p>
            <a:pPr algn="just" eaLnBrk="1" hangingPunct="1">
              <a:lnSpc>
                <a:spcPct val="90000"/>
              </a:lnSpc>
            </a:pPr>
            <a:r>
              <a:rPr lang="tr-TR" altLang="en-US" sz="1800">
                <a:latin typeface="Arial" charset="0"/>
              </a:rPr>
              <a:t>h</a:t>
            </a:r>
            <a:r>
              <a:rPr lang="tr-TR" altLang="en-US" sz="1800">
                <a:latin typeface="Arial" charset="0"/>
                <a:ea typeface="Arial" charset="0"/>
                <a:cs typeface="Arial" charset="0"/>
              </a:rPr>
              <a:t>eredite</a:t>
            </a:r>
            <a:endParaRPr lang="tr-TR" altLang="en-US" sz="1800">
              <a:latin typeface="Arial" charset="0"/>
            </a:endParaRPr>
          </a:p>
          <a:p>
            <a:pPr algn="just" eaLnBrk="1" hangingPunct="1">
              <a:lnSpc>
                <a:spcPct val="90000"/>
              </a:lnSpc>
            </a:pPr>
            <a:r>
              <a:rPr lang="tr-TR" altLang="en-US" sz="1800">
                <a:latin typeface="Arial" charset="0"/>
              </a:rPr>
              <a:t>a</a:t>
            </a:r>
            <a:r>
              <a:rPr lang="tr-TR" altLang="en-US" sz="1800">
                <a:latin typeface="Arial" charset="0"/>
                <a:ea typeface="Arial" charset="0"/>
                <a:cs typeface="Arial" charset="0"/>
              </a:rPr>
              <a:t>natomik anomaliler</a:t>
            </a:r>
            <a:endParaRPr lang="tr-TR" altLang="en-US" sz="1800">
              <a:latin typeface="Arial" charset="0"/>
            </a:endParaRPr>
          </a:p>
          <a:p>
            <a:pPr algn="just" eaLnBrk="1" hangingPunct="1">
              <a:lnSpc>
                <a:spcPct val="90000"/>
              </a:lnSpc>
            </a:pPr>
            <a:r>
              <a:rPr lang="tr-TR" altLang="en-US" sz="1800">
                <a:latin typeface="Arial" charset="0"/>
              </a:rPr>
              <a:t>d</a:t>
            </a:r>
            <a:r>
              <a:rPr lang="tr-TR" altLang="en-US" sz="1800">
                <a:latin typeface="Arial" charset="0"/>
                <a:ea typeface="Arial" charset="0"/>
                <a:cs typeface="Arial" charset="0"/>
              </a:rPr>
              <a:t>iyet, konstipasyon, diare</a:t>
            </a:r>
            <a:endParaRPr lang="tr-TR" altLang="en-US" sz="1800">
              <a:latin typeface="Arial" charset="0"/>
            </a:endParaRPr>
          </a:p>
          <a:p>
            <a:pPr algn="just" eaLnBrk="1" hangingPunct="1">
              <a:lnSpc>
                <a:spcPct val="90000"/>
              </a:lnSpc>
            </a:pPr>
            <a:r>
              <a:rPr lang="tr-TR" altLang="en-US" sz="1800">
                <a:latin typeface="Arial" charset="0"/>
              </a:rPr>
              <a:t>a</a:t>
            </a:r>
            <a:r>
              <a:rPr lang="tr-TR" altLang="en-US" sz="1800">
                <a:latin typeface="Arial" charset="0"/>
                <a:ea typeface="Arial" charset="0"/>
                <a:cs typeface="Arial" charset="0"/>
              </a:rPr>
              <a:t>nal spazm, sfinkter atonisi </a:t>
            </a:r>
            <a:endParaRPr lang="tr-TR" altLang="en-US" sz="1800">
              <a:latin typeface="Arial" charset="0"/>
            </a:endParaRPr>
          </a:p>
          <a:p>
            <a:pPr algn="just" eaLnBrk="1" hangingPunct="1">
              <a:lnSpc>
                <a:spcPct val="90000"/>
              </a:lnSpc>
            </a:pPr>
            <a:r>
              <a:rPr lang="tr-TR" altLang="en-US" sz="1800">
                <a:latin typeface="Arial" charset="0"/>
              </a:rPr>
              <a:t>g</a:t>
            </a:r>
            <a:r>
              <a:rPr lang="tr-TR" altLang="en-US" sz="1800">
                <a:latin typeface="Arial" charset="0"/>
                <a:ea typeface="Arial" charset="0"/>
                <a:cs typeface="Arial" charset="0"/>
              </a:rPr>
              <a:t>ebelik </a:t>
            </a:r>
            <a:endParaRPr lang="tr-TR" altLang="en-US" sz="1800">
              <a:latin typeface="Arial" charset="0"/>
            </a:endParaRPr>
          </a:p>
          <a:p>
            <a:pPr algn="just" eaLnBrk="1" hangingPunct="1">
              <a:lnSpc>
                <a:spcPct val="90000"/>
              </a:lnSpc>
            </a:pPr>
            <a:r>
              <a:rPr lang="tr-TR" altLang="en-US" sz="1800">
                <a:latin typeface="Arial" charset="0"/>
              </a:rPr>
              <a:t>p</a:t>
            </a:r>
            <a:r>
              <a:rPr lang="tr-TR" altLang="en-US" sz="1800">
                <a:latin typeface="Arial" charset="0"/>
                <a:ea typeface="Arial" charset="0"/>
                <a:cs typeface="Arial" charset="0"/>
              </a:rPr>
              <a:t>ortal hipertansiyon !</a:t>
            </a:r>
            <a:endParaRPr lang="tr-TR" altLang="en-US" sz="1800">
              <a:latin typeface="Arial" charset="0"/>
            </a:endParaRPr>
          </a:p>
          <a:p>
            <a:pPr algn="just" eaLnBrk="1" hangingPunct="1">
              <a:lnSpc>
                <a:spcPct val="90000"/>
              </a:lnSpc>
            </a:pPr>
            <a:r>
              <a:rPr lang="tr-TR" altLang="en-US" sz="1800">
                <a:latin typeface="Arial" charset="0"/>
              </a:rPr>
              <a:t>a</a:t>
            </a:r>
            <a:r>
              <a:rPr lang="tr-TR" altLang="en-US" sz="1800">
                <a:latin typeface="Arial" charset="0"/>
                <a:ea typeface="Arial" charset="0"/>
                <a:cs typeface="Arial" charset="0"/>
              </a:rPr>
              <a:t>norektal bölge maligniteleri </a:t>
            </a:r>
            <a:r>
              <a:rPr lang="tr-TR" altLang="en-US">
                <a:latin typeface="Arial" charset="0"/>
                <a:ea typeface="Arial" charset="0"/>
                <a:cs typeface="Arial" charset="0"/>
              </a:rPr>
              <a:t> </a:t>
            </a:r>
            <a:endParaRPr lang="tr-TR" altLang="en-US">
              <a:ea typeface="Times New Roman" charset="0"/>
              <a:cs typeface="Times New Roman" charset="0"/>
            </a:endParaRPr>
          </a:p>
          <a:p>
            <a:pPr eaLnBrk="1" hangingPunct="1">
              <a:lnSpc>
                <a:spcPct val="90000"/>
              </a:lnSpc>
            </a:pPr>
            <a:endParaRPr lang="en-US" altLang="en-US"/>
          </a:p>
        </p:txBody>
      </p:sp>
    </p:spTree>
    <p:extLst>
      <p:ext uri="{BB962C8B-B14F-4D97-AF65-F5344CB8AC3E}">
        <p14:creationId xmlns:p14="http://schemas.microsoft.com/office/powerpoint/2010/main" xmlns="" val="16071781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2781300" y="1143000"/>
            <a:ext cx="6515100" cy="4686300"/>
          </a:xfrm>
        </p:spPr>
        <p:txBody>
          <a:bodyPr>
            <a:normAutofit/>
          </a:bodyPr>
          <a:lstStyle/>
          <a:p>
            <a:pPr algn="just" eaLnBrk="1" hangingPunct="1">
              <a:buFontTx/>
              <a:buNone/>
            </a:pPr>
            <a:r>
              <a:rPr lang="tr-TR" altLang="en-US" sz="1800">
                <a:latin typeface="Arial" charset="0"/>
                <a:ea typeface="Arial" charset="0"/>
                <a:cs typeface="Arial" charset="0"/>
              </a:rPr>
              <a:t> </a:t>
            </a:r>
            <a:r>
              <a:rPr lang="tr-TR" altLang="en-US" b="1" i="1">
                <a:solidFill>
                  <a:srgbClr val="FF3300"/>
                </a:solidFill>
                <a:latin typeface="Arial" charset="0"/>
                <a:ea typeface="Arial" charset="0"/>
                <a:cs typeface="Arial" charset="0"/>
              </a:rPr>
              <a:t>yastık teorisi</a:t>
            </a:r>
            <a:r>
              <a:rPr lang="tr-TR" altLang="en-US">
                <a:solidFill>
                  <a:srgbClr val="FF3300"/>
                </a:solidFill>
                <a:latin typeface="Arial" charset="0"/>
                <a:ea typeface="Arial" charset="0"/>
                <a:cs typeface="Arial" charset="0"/>
              </a:rPr>
              <a:t> </a:t>
            </a:r>
            <a:r>
              <a:rPr lang="tr-TR" altLang="en-US">
                <a:solidFill>
                  <a:srgbClr val="FF3300"/>
                </a:solidFill>
                <a:latin typeface="Arial" charset="0"/>
              </a:rPr>
              <a:t>    </a:t>
            </a:r>
            <a:r>
              <a:rPr lang="tr-TR" altLang="en-US">
                <a:solidFill>
                  <a:srgbClr val="FF3300"/>
                </a:solidFill>
                <a:latin typeface="Arial" charset="0"/>
                <a:ea typeface="Arial" charset="0"/>
                <a:cs typeface="Arial" charset="0"/>
              </a:rPr>
              <a:t>1975 </a:t>
            </a:r>
            <a:r>
              <a:rPr lang="tr-TR" altLang="en-US">
                <a:solidFill>
                  <a:srgbClr val="FF3300"/>
                </a:solidFill>
                <a:latin typeface="Arial" charset="0"/>
              </a:rPr>
              <a:t>    </a:t>
            </a:r>
            <a:r>
              <a:rPr lang="tr-TR" altLang="en-US">
                <a:solidFill>
                  <a:srgbClr val="FF3300"/>
                </a:solidFill>
                <a:latin typeface="Arial" charset="0"/>
                <a:ea typeface="Arial" charset="0"/>
                <a:cs typeface="Arial" charset="0"/>
              </a:rPr>
              <a:t>Thomson</a:t>
            </a:r>
            <a:endParaRPr lang="tr-TR" altLang="en-US">
              <a:solidFill>
                <a:srgbClr val="FF3300"/>
              </a:solidFill>
              <a:latin typeface="Arial" charset="0"/>
            </a:endParaRPr>
          </a:p>
          <a:p>
            <a:pPr algn="just" eaLnBrk="1" hangingPunct="1"/>
            <a:r>
              <a:rPr lang="tr-TR" altLang="en-US" sz="1800">
                <a:latin typeface="Arial" charset="0"/>
              </a:rPr>
              <a:t>Y</a:t>
            </a:r>
            <a:r>
              <a:rPr lang="tr-TR" altLang="en-US" sz="1800">
                <a:latin typeface="Arial" charset="0"/>
                <a:ea typeface="Arial" charset="0"/>
                <a:cs typeface="Arial" charset="0"/>
              </a:rPr>
              <a:t>astıkçıkların  elastik doku, bağ dokusu, kan damarları ve düz kas liflerinden oluşarak,</a:t>
            </a:r>
            <a:r>
              <a:rPr lang="tr-TR" altLang="en-US" sz="1800">
                <a:latin typeface="Arial" charset="0"/>
              </a:rPr>
              <a:t> </a:t>
            </a:r>
            <a:r>
              <a:rPr lang="tr-TR" altLang="en-US" sz="1800" b="1" i="1">
                <a:latin typeface="Arial" charset="0"/>
                <a:ea typeface="Arial" charset="0"/>
                <a:cs typeface="Arial" charset="0"/>
              </a:rPr>
              <a:t>“submukozal destek dokusunu”</a:t>
            </a:r>
            <a:r>
              <a:rPr lang="tr-TR" altLang="en-US" sz="1800">
                <a:latin typeface="Arial" charset="0"/>
                <a:ea typeface="Arial" charset="0"/>
                <a:cs typeface="Arial" charset="0"/>
              </a:rPr>
              <a:t> meydana getirdikleri</a:t>
            </a:r>
            <a:r>
              <a:rPr lang="tr-TR" altLang="en-US" sz="1800">
                <a:latin typeface="Arial" charset="0"/>
              </a:rPr>
              <a:t>,</a:t>
            </a:r>
            <a:r>
              <a:rPr lang="tr-TR" altLang="en-US" sz="1800">
                <a:latin typeface="Arial" charset="0"/>
                <a:ea typeface="Arial" charset="0"/>
                <a:cs typeface="Arial" charset="0"/>
              </a:rPr>
              <a:t> Herhangi bir nedenle bu destek dokunun hasarlanmasının ANAL DÖŞEMENİN DİSTALE DOĞRU KAYMASINA ve hemoroid oluşumuna yol açtığı ileri sürülmüştür</a:t>
            </a:r>
            <a:endParaRPr lang="tr-TR" altLang="en-US" sz="1800">
              <a:latin typeface="Arial" charset="0"/>
            </a:endParaRPr>
          </a:p>
          <a:p>
            <a:pPr algn="just" eaLnBrk="1" hangingPunct="1"/>
            <a:endParaRPr lang="tr-TR" altLang="en-US" sz="1800">
              <a:latin typeface="Arial" charset="0"/>
            </a:endParaRPr>
          </a:p>
          <a:p>
            <a:pPr algn="just" eaLnBrk="1" hangingPunct="1">
              <a:buFontTx/>
              <a:buNone/>
            </a:pPr>
            <a:r>
              <a:rPr lang="tr-TR" altLang="en-US" b="1" i="1">
                <a:solidFill>
                  <a:srgbClr val="FF3300"/>
                </a:solidFill>
                <a:latin typeface="Arial" charset="0"/>
                <a:ea typeface="Times New Roman" charset="0"/>
                <a:cs typeface="Times New Roman" charset="0"/>
              </a:rPr>
              <a:t>ampuller pompa</a:t>
            </a:r>
            <a:r>
              <a:rPr lang="tr-TR" altLang="en-US" b="1" i="1">
                <a:solidFill>
                  <a:srgbClr val="FF3300"/>
                </a:solidFill>
                <a:latin typeface="Arial" charset="0"/>
              </a:rPr>
              <a:t> teorisi   1980 ler     </a:t>
            </a:r>
            <a:r>
              <a:rPr lang="tr-TR" altLang="en-US">
                <a:solidFill>
                  <a:srgbClr val="FF3300"/>
                </a:solidFill>
                <a:latin typeface="Arial" charset="0"/>
                <a:ea typeface="Times New Roman" charset="0"/>
                <a:cs typeface="Times New Roman" charset="0"/>
              </a:rPr>
              <a:t>Parks</a:t>
            </a:r>
            <a:endParaRPr lang="tr-TR" altLang="en-US">
              <a:solidFill>
                <a:srgbClr val="FF3300"/>
              </a:solidFill>
              <a:latin typeface="Arial" charset="0"/>
            </a:endParaRPr>
          </a:p>
          <a:p>
            <a:pPr algn="just" eaLnBrk="1" hangingPunct="1"/>
            <a:r>
              <a:rPr lang="tr-TR" altLang="en-US" sz="1800">
                <a:latin typeface="Arial" charset="0"/>
                <a:ea typeface="Times New Roman" charset="0"/>
                <a:cs typeface="Times New Roman" charset="0"/>
              </a:rPr>
              <a:t>Defekasyon sırasındaki ıkınma venlerde dilatasyona yol açmaktadır. Bu venler sinüsoid yapıdadır.</a:t>
            </a:r>
            <a:endParaRPr lang="tr-TR" altLang="en-US" sz="1800">
              <a:latin typeface="Arial" charset="0"/>
            </a:endParaRPr>
          </a:p>
          <a:p>
            <a:pPr algn="just" eaLnBrk="1" hangingPunct="1"/>
            <a:r>
              <a:rPr lang="tr-TR" altLang="en-US" sz="1800">
                <a:latin typeface="Arial" charset="0"/>
              </a:rPr>
              <a:t>R</a:t>
            </a:r>
            <a:r>
              <a:rPr lang="tr-TR" altLang="en-US" sz="1800">
                <a:latin typeface="Arial" charset="0"/>
                <a:ea typeface="Times New Roman" charset="0"/>
                <a:cs typeface="Times New Roman" charset="0"/>
              </a:rPr>
              <a:t>ektal ampulladaki sert gaitanın venöz dönüşü engelleyerek kanda retrograd akıma yol aç</a:t>
            </a:r>
            <a:r>
              <a:rPr lang="tr-TR" altLang="en-US" sz="1800">
                <a:latin typeface="Arial" charset="0"/>
              </a:rPr>
              <a:t>maktadır.</a:t>
            </a:r>
            <a:endParaRPr lang="tr-TR" altLang="en-US" sz="1800" baseline="30000">
              <a:latin typeface="Arial" charset="0"/>
            </a:endParaRPr>
          </a:p>
        </p:txBody>
      </p:sp>
    </p:spTree>
    <p:extLst>
      <p:ext uri="{BB962C8B-B14F-4D97-AF65-F5344CB8AC3E}">
        <p14:creationId xmlns:p14="http://schemas.microsoft.com/office/powerpoint/2010/main" xmlns="" val="7939895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838450" y="857250"/>
            <a:ext cx="6457950" cy="857250"/>
          </a:xfrm>
        </p:spPr>
        <p:txBody>
          <a:bodyPr/>
          <a:lstStyle/>
          <a:p>
            <a:pPr eaLnBrk="1" hangingPunct="1"/>
            <a:r>
              <a:rPr lang="tr-TR" altLang="en-US" sz="2400" b="1">
                <a:solidFill>
                  <a:srgbClr val="FF3300"/>
                </a:solidFill>
                <a:latin typeface="Arial" charset="0"/>
                <a:ea typeface="Arial" charset="0"/>
                <a:cs typeface="Arial" charset="0"/>
              </a:rPr>
              <a:t>histopatolojik </a:t>
            </a:r>
            <a:r>
              <a:rPr lang="tr-TR" altLang="en-US" sz="2400" b="1">
                <a:solidFill>
                  <a:srgbClr val="FF3300"/>
                </a:solidFill>
                <a:latin typeface="Arial" charset="0"/>
              </a:rPr>
              <a:t>bulgular</a:t>
            </a:r>
            <a:endParaRPr lang="en-US" altLang="en-US" sz="2400" b="1">
              <a:solidFill>
                <a:srgbClr val="FF3300"/>
              </a:solidFill>
              <a:latin typeface="Arial" charset="0"/>
              <a:ea typeface="Times New Roman" charset="0"/>
              <a:cs typeface="Times New Roman" charset="0"/>
            </a:endParaRPr>
          </a:p>
        </p:txBody>
      </p:sp>
      <p:sp>
        <p:nvSpPr>
          <p:cNvPr id="11267" name="Rectangle 3"/>
          <p:cNvSpPr>
            <a:spLocks noGrp="1" noChangeArrowheads="1"/>
          </p:cNvSpPr>
          <p:nvPr>
            <p:ph type="body" idx="1"/>
          </p:nvPr>
        </p:nvSpPr>
        <p:spPr>
          <a:xfrm>
            <a:off x="2781300" y="1657350"/>
            <a:ext cx="6629400" cy="4171950"/>
          </a:xfrm>
        </p:spPr>
        <p:txBody>
          <a:bodyPr/>
          <a:lstStyle/>
          <a:p>
            <a:pPr algn="just" eaLnBrk="1" hangingPunct="1">
              <a:lnSpc>
                <a:spcPct val="120000"/>
              </a:lnSpc>
            </a:pPr>
            <a:r>
              <a:rPr lang="tr-TR" altLang="en-US" sz="1800">
                <a:latin typeface="Arial" charset="0"/>
                <a:ea typeface="Times New Roman" charset="0"/>
                <a:cs typeface="Times New Roman" charset="0"/>
              </a:rPr>
              <a:t>Mukoza ile internal anal sfinkteri birbirine ba</a:t>
            </a:r>
            <a:r>
              <a:rPr lang="tr-TR" altLang="en-US" sz="1800">
                <a:latin typeface="Arial" charset="0"/>
              </a:rPr>
              <a:t>ğ</a:t>
            </a:r>
            <a:r>
              <a:rPr lang="tr-TR" altLang="en-US" sz="1800">
                <a:latin typeface="Arial" charset="0"/>
                <a:ea typeface="Times New Roman" charset="0"/>
                <a:cs typeface="Times New Roman" charset="0"/>
              </a:rPr>
              <a:t>layan </a:t>
            </a:r>
            <a:r>
              <a:rPr lang="tr-TR" altLang="en-US" sz="1800">
                <a:solidFill>
                  <a:srgbClr val="FF3300"/>
                </a:solidFill>
                <a:latin typeface="Arial" charset="0"/>
                <a:ea typeface="Times New Roman" charset="0"/>
                <a:cs typeface="Times New Roman" charset="0"/>
              </a:rPr>
              <a:t>ligamentlerde kopma ve dejenerasyon</a:t>
            </a:r>
            <a:r>
              <a:rPr lang="tr-TR" altLang="en-US" sz="1800">
                <a:latin typeface="Arial" charset="0"/>
                <a:ea typeface="Times New Roman" charset="0"/>
                <a:cs typeface="Times New Roman" charset="0"/>
              </a:rPr>
              <a:t> (Treitz ve Parks ligamentleri). </a:t>
            </a:r>
          </a:p>
          <a:p>
            <a:pPr algn="just" eaLnBrk="1" hangingPunct="1">
              <a:lnSpc>
                <a:spcPct val="120000"/>
              </a:lnSpc>
            </a:pPr>
            <a:r>
              <a:rPr lang="tr-TR" altLang="en-US" sz="1800">
                <a:latin typeface="Arial" charset="0"/>
                <a:ea typeface="Arial" charset="0"/>
                <a:cs typeface="Arial" charset="0"/>
              </a:rPr>
              <a:t>Mukoza ile anal sfinkter arası mesafenin genişlemesi ve bu genişlemeyi ektatik hemoroidal venler ve dejenere bağ dokusu artışının doldurması.</a:t>
            </a:r>
            <a:endParaRPr lang="tr-TR" altLang="en-US" sz="1800">
              <a:latin typeface="Arial" charset="0"/>
            </a:endParaRPr>
          </a:p>
          <a:p>
            <a:pPr algn="just" eaLnBrk="1" hangingPunct="1">
              <a:lnSpc>
                <a:spcPct val="120000"/>
              </a:lnSpc>
            </a:pPr>
            <a:r>
              <a:rPr lang="tr-TR" altLang="en-US" sz="1800">
                <a:latin typeface="Arial" charset="0"/>
                <a:ea typeface="Arial" charset="0"/>
                <a:cs typeface="Arial" charset="0"/>
              </a:rPr>
              <a:t>Defekasyon ve ıkınma esnasında bu pakelerin anal kanala doğru şişerek gaitanın geçiş yolunda engel oluşturmaları.</a:t>
            </a:r>
            <a:endParaRPr lang="tr-TR" altLang="en-US" sz="1800">
              <a:latin typeface="Arial" charset="0"/>
              <a:ea typeface="Times New Roman" charset="0"/>
              <a:cs typeface="Times New Roman" charset="0"/>
            </a:endParaRPr>
          </a:p>
          <a:p>
            <a:pPr eaLnBrk="1" hangingPunct="1">
              <a:lnSpc>
                <a:spcPct val="120000"/>
              </a:lnSpc>
            </a:pPr>
            <a:r>
              <a:rPr lang="tr-TR" altLang="en-US" sz="1800">
                <a:latin typeface="Arial" charset="0"/>
                <a:ea typeface="Times New Roman" charset="0"/>
                <a:cs typeface="Times New Roman" charset="0"/>
              </a:rPr>
              <a:t>Anal kanala doğru çıkıntı yapan pakelerin gaita ile sürtü</a:t>
            </a:r>
            <a:r>
              <a:rPr lang="tr-TR" altLang="en-US" sz="1800">
                <a:latin typeface="Arial" charset="0"/>
              </a:rPr>
              <a:t>ş</a:t>
            </a:r>
            <a:r>
              <a:rPr lang="tr-TR" altLang="en-US" sz="1800">
                <a:latin typeface="Arial" charset="0"/>
                <a:ea typeface="Times New Roman" charset="0"/>
                <a:cs typeface="Times New Roman" charset="0"/>
              </a:rPr>
              <a:t>mesi sonucu pake yüzeyini kaplayan mukozan</a:t>
            </a:r>
            <a:r>
              <a:rPr lang="tr-TR" altLang="en-US" sz="1800">
                <a:latin typeface="Arial" charset="0"/>
              </a:rPr>
              <a:t>ı</a:t>
            </a:r>
            <a:r>
              <a:rPr lang="tr-TR" altLang="en-US" sz="1800">
                <a:latin typeface="Arial" charset="0"/>
                <a:ea typeface="Times New Roman" charset="0"/>
                <a:cs typeface="Times New Roman" charset="0"/>
              </a:rPr>
              <a:t>n </a:t>
            </a:r>
            <a:r>
              <a:rPr lang="tr-TR" altLang="en-US" sz="1800">
                <a:latin typeface="Arial" charset="0"/>
              </a:rPr>
              <a:t>d</a:t>
            </a:r>
            <a:r>
              <a:rPr lang="tr-TR" altLang="en-US" sz="1800">
                <a:latin typeface="Arial" charset="0"/>
                <a:ea typeface="Times New Roman" charset="0"/>
                <a:cs typeface="Times New Roman" charset="0"/>
              </a:rPr>
              <a:t>isepitelizasyonudur. </a:t>
            </a:r>
            <a:endParaRPr lang="en-US" altLang="en-US" sz="1800">
              <a:latin typeface="Arial" charset="0"/>
              <a:ea typeface="Times New Roman" charset="0"/>
              <a:cs typeface="Times New Roman" charset="0"/>
            </a:endParaRPr>
          </a:p>
        </p:txBody>
      </p:sp>
    </p:spTree>
    <p:extLst>
      <p:ext uri="{BB962C8B-B14F-4D97-AF65-F5344CB8AC3E}">
        <p14:creationId xmlns:p14="http://schemas.microsoft.com/office/powerpoint/2010/main" xmlns="" val="1188163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181350" y="971550"/>
            <a:ext cx="5829300" cy="857250"/>
          </a:xfrm>
        </p:spPr>
        <p:txBody>
          <a:bodyPr/>
          <a:lstStyle/>
          <a:p>
            <a:pPr eaLnBrk="1" hangingPunct="1"/>
            <a:r>
              <a:rPr lang="tr-TR" altLang="en-US" sz="2400" b="1">
                <a:solidFill>
                  <a:srgbClr val="FF3300"/>
                </a:solidFill>
                <a:latin typeface="Arial" charset="0"/>
              </a:rPr>
              <a:t>semptomlar</a:t>
            </a:r>
            <a:endParaRPr lang="en-US" altLang="en-US" sz="2400" b="1">
              <a:solidFill>
                <a:srgbClr val="FF3300"/>
              </a:solidFill>
              <a:latin typeface="Arial" charset="0"/>
            </a:endParaRPr>
          </a:p>
        </p:txBody>
      </p:sp>
      <p:sp>
        <p:nvSpPr>
          <p:cNvPr id="13315" name="Rectangle 3"/>
          <p:cNvSpPr>
            <a:spLocks noGrp="1" noChangeArrowheads="1"/>
          </p:cNvSpPr>
          <p:nvPr>
            <p:ph type="body" idx="1"/>
          </p:nvPr>
        </p:nvSpPr>
        <p:spPr>
          <a:xfrm>
            <a:off x="3124200" y="1885950"/>
            <a:ext cx="5829300" cy="3086100"/>
          </a:xfrm>
        </p:spPr>
        <p:txBody>
          <a:bodyPr>
            <a:normAutofit lnSpcReduction="10000"/>
          </a:bodyPr>
          <a:lstStyle/>
          <a:p>
            <a:pPr algn="just" eaLnBrk="1" hangingPunct="1">
              <a:lnSpc>
                <a:spcPct val="160000"/>
              </a:lnSpc>
            </a:pPr>
            <a:r>
              <a:rPr lang="tr-TR" altLang="en-US" sz="1800">
                <a:latin typeface="Arial" charset="0"/>
                <a:ea typeface="Arial" charset="0"/>
                <a:cs typeface="Arial" charset="0"/>
              </a:rPr>
              <a:t>En sık ve ilk olarak ortaya çıkan yakınma kanamadır.  </a:t>
            </a:r>
            <a:endParaRPr lang="tr-TR" altLang="en-US" sz="1800">
              <a:latin typeface="Arial" charset="0"/>
            </a:endParaRPr>
          </a:p>
          <a:p>
            <a:pPr algn="just" eaLnBrk="1" hangingPunct="1">
              <a:lnSpc>
                <a:spcPct val="160000"/>
              </a:lnSpc>
            </a:pPr>
            <a:r>
              <a:rPr lang="tr-TR" altLang="en-US" sz="1800">
                <a:latin typeface="Arial" charset="0"/>
              </a:rPr>
              <a:t>p</a:t>
            </a:r>
            <a:r>
              <a:rPr lang="tr-TR" altLang="en-US" sz="1800">
                <a:latin typeface="Arial" charset="0"/>
                <a:ea typeface="Arial" charset="0"/>
                <a:cs typeface="Arial" charset="0"/>
              </a:rPr>
              <a:t>rolapsus varlığında ele gelen memele</a:t>
            </a:r>
            <a:r>
              <a:rPr lang="tr-TR" altLang="en-US" sz="1800">
                <a:latin typeface="Arial" charset="0"/>
              </a:rPr>
              <a:t>r</a:t>
            </a:r>
          </a:p>
          <a:p>
            <a:pPr eaLnBrk="1" hangingPunct="1">
              <a:lnSpc>
                <a:spcPct val="160000"/>
              </a:lnSpc>
            </a:pPr>
            <a:r>
              <a:rPr lang="tr-TR" altLang="en-US" sz="1800">
                <a:latin typeface="Arial" charset="0"/>
              </a:rPr>
              <a:t>d</a:t>
            </a:r>
            <a:r>
              <a:rPr lang="tr-TR" altLang="en-US" sz="1800">
                <a:latin typeface="Arial" charset="0"/>
                <a:ea typeface="Arial" charset="0"/>
                <a:cs typeface="Arial" charset="0"/>
              </a:rPr>
              <a:t>efekasyon sonrasında künt ağrı veya yanma hissi </a:t>
            </a:r>
            <a:endParaRPr lang="tr-TR" altLang="en-US" sz="1800">
              <a:latin typeface="Arial" charset="0"/>
            </a:endParaRPr>
          </a:p>
          <a:p>
            <a:pPr eaLnBrk="1" hangingPunct="1">
              <a:lnSpc>
                <a:spcPct val="160000"/>
              </a:lnSpc>
            </a:pPr>
            <a:r>
              <a:rPr lang="tr-TR" altLang="en-US" sz="1800">
                <a:latin typeface="Arial" charset="0"/>
              </a:rPr>
              <a:t>t</a:t>
            </a:r>
            <a:r>
              <a:rPr lang="tr-TR" altLang="en-US" sz="1800">
                <a:latin typeface="Arial" charset="0"/>
                <a:ea typeface="Arial" charset="0"/>
                <a:cs typeface="Arial" charset="0"/>
              </a:rPr>
              <a:t>romboz geliştiğinde şiddetli ağrı </a:t>
            </a:r>
            <a:endParaRPr lang="tr-TR" altLang="en-US" sz="1800">
              <a:latin typeface="Arial" charset="0"/>
            </a:endParaRPr>
          </a:p>
          <a:p>
            <a:pPr eaLnBrk="1" hangingPunct="1">
              <a:lnSpc>
                <a:spcPct val="160000"/>
              </a:lnSpc>
            </a:pPr>
            <a:r>
              <a:rPr lang="tr-TR" altLang="en-US" sz="1800">
                <a:latin typeface="Arial" charset="0"/>
              </a:rPr>
              <a:t>a</a:t>
            </a:r>
            <a:r>
              <a:rPr lang="tr-TR" altLang="en-US" sz="1800">
                <a:latin typeface="Arial" charset="0"/>
                <a:ea typeface="Arial" charset="0"/>
                <a:cs typeface="Arial" charset="0"/>
              </a:rPr>
              <a:t>kıntı ve kaşıntı,konfor kaybı</a:t>
            </a:r>
            <a:endParaRPr lang="en-US" altLang="en-US" sz="1800">
              <a:latin typeface="Arial" charset="0"/>
              <a:ea typeface="Arial" charset="0"/>
              <a:cs typeface="Arial" charset="0"/>
            </a:endParaRPr>
          </a:p>
        </p:txBody>
      </p:sp>
    </p:spTree>
    <p:extLst>
      <p:ext uri="{BB962C8B-B14F-4D97-AF65-F5344CB8AC3E}">
        <p14:creationId xmlns:p14="http://schemas.microsoft.com/office/powerpoint/2010/main" xmlns="" val="19336157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181350" y="857250"/>
            <a:ext cx="5829300" cy="857250"/>
          </a:xfrm>
        </p:spPr>
        <p:txBody>
          <a:bodyPr/>
          <a:lstStyle/>
          <a:p>
            <a:pPr eaLnBrk="1" hangingPunct="1"/>
            <a:r>
              <a:rPr lang="tr-TR" altLang="en-US" sz="2400" b="1">
                <a:solidFill>
                  <a:srgbClr val="FF3300"/>
                </a:solidFill>
                <a:latin typeface="Arial" charset="0"/>
              </a:rPr>
              <a:t>TANI</a:t>
            </a:r>
            <a:endParaRPr lang="en-US" altLang="en-US" sz="2400" b="1">
              <a:solidFill>
                <a:srgbClr val="FF3300"/>
              </a:solidFill>
              <a:latin typeface="Arial" charset="0"/>
            </a:endParaRPr>
          </a:p>
        </p:txBody>
      </p:sp>
      <p:sp>
        <p:nvSpPr>
          <p:cNvPr id="14339" name="Rectangle 3"/>
          <p:cNvSpPr>
            <a:spLocks noGrp="1" noChangeArrowheads="1"/>
          </p:cNvSpPr>
          <p:nvPr>
            <p:ph type="body" idx="1"/>
          </p:nvPr>
        </p:nvSpPr>
        <p:spPr>
          <a:xfrm>
            <a:off x="2838450" y="1657350"/>
            <a:ext cx="6457950" cy="3486150"/>
          </a:xfrm>
        </p:spPr>
        <p:txBody>
          <a:bodyPr>
            <a:normAutofit lnSpcReduction="10000"/>
          </a:bodyPr>
          <a:lstStyle/>
          <a:p>
            <a:pPr algn="just" eaLnBrk="1" hangingPunct="1">
              <a:lnSpc>
                <a:spcPct val="120000"/>
              </a:lnSpc>
            </a:pPr>
            <a:r>
              <a:rPr lang="tr-TR" altLang="en-US" sz="1800">
                <a:latin typeface="Arial" charset="0"/>
              </a:rPr>
              <a:t>a</a:t>
            </a:r>
            <a:r>
              <a:rPr lang="tr-TR" altLang="en-US" sz="1800">
                <a:latin typeface="Arial" charset="0"/>
                <a:ea typeface="Arial" charset="0"/>
                <a:cs typeface="Arial" charset="0"/>
              </a:rPr>
              <a:t>namnez ve fizik muayene  </a:t>
            </a:r>
            <a:endParaRPr lang="tr-TR" altLang="en-US" sz="1800">
              <a:latin typeface="Arial" charset="0"/>
            </a:endParaRPr>
          </a:p>
          <a:p>
            <a:pPr algn="just" eaLnBrk="1" hangingPunct="1">
              <a:lnSpc>
                <a:spcPct val="120000"/>
              </a:lnSpc>
            </a:pPr>
            <a:r>
              <a:rPr lang="tr-TR" altLang="en-US" sz="1800">
                <a:latin typeface="Arial" charset="0"/>
              </a:rPr>
              <a:t>a</a:t>
            </a:r>
            <a:r>
              <a:rPr lang="tr-TR" altLang="en-US" sz="1800">
                <a:latin typeface="Arial" charset="0"/>
                <a:ea typeface="Arial" charset="0"/>
                <a:cs typeface="Arial" charset="0"/>
              </a:rPr>
              <a:t>noskopi ya da proktoskopi</a:t>
            </a:r>
            <a:endParaRPr lang="tr-TR" altLang="en-US" sz="1800">
              <a:ea typeface="Times New Roman" charset="0"/>
              <a:cs typeface="Times New Roman" charset="0"/>
            </a:endParaRPr>
          </a:p>
          <a:p>
            <a:pPr algn="just" eaLnBrk="1" hangingPunct="1">
              <a:lnSpc>
                <a:spcPct val="120000"/>
              </a:lnSpc>
            </a:pPr>
            <a:r>
              <a:rPr lang="tr-TR" altLang="en-US" sz="1800">
                <a:latin typeface="Arial" charset="0"/>
              </a:rPr>
              <a:t>r</a:t>
            </a:r>
            <a:r>
              <a:rPr lang="tr-TR" altLang="en-US" sz="1800">
                <a:latin typeface="Arial" charset="0"/>
                <a:ea typeface="Arial" charset="0"/>
                <a:cs typeface="Arial" charset="0"/>
              </a:rPr>
              <a:t>ektosigmoidoskopi uygulanması gerekebilir. </a:t>
            </a:r>
            <a:endParaRPr lang="tr-TR" altLang="en-US" sz="1800">
              <a:latin typeface="Arial" charset="0"/>
            </a:endParaRPr>
          </a:p>
          <a:p>
            <a:pPr algn="just" eaLnBrk="1" hangingPunct="1">
              <a:lnSpc>
                <a:spcPct val="120000"/>
              </a:lnSpc>
            </a:pPr>
            <a:r>
              <a:rPr lang="tr-TR" altLang="en-US" sz="1800">
                <a:latin typeface="Arial" charset="0"/>
                <a:ea typeface="Arial" charset="0"/>
                <a:cs typeface="Arial" charset="0"/>
              </a:rPr>
              <a:t>40 yaşından büyük ve ailesinde kolon kanseri öyküsü olan hastalarda kolonoskopi ve çift kontrast kolon grafisi gereklidir. </a:t>
            </a:r>
            <a:endParaRPr lang="tr-TR" altLang="en-US" sz="1800">
              <a:ea typeface="Times New Roman" charset="0"/>
              <a:cs typeface="Times New Roman" charset="0"/>
            </a:endParaRPr>
          </a:p>
          <a:p>
            <a:pPr algn="just" eaLnBrk="1" hangingPunct="1">
              <a:lnSpc>
                <a:spcPct val="120000"/>
              </a:lnSpc>
            </a:pPr>
            <a:r>
              <a:rPr lang="tr-TR" altLang="en-US" sz="1800">
                <a:latin typeface="Arial" charset="0"/>
              </a:rPr>
              <a:t>a</a:t>
            </a:r>
            <a:r>
              <a:rPr lang="tr-TR" altLang="en-US" sz="1800">
                <a:latin typeface="Arial" charset="0"/>
                <a:ea typeface="Arial" charset="0"/>
                <a:cs typeface="Arial" charset="0"/>
              </a:rPr>
              <a:t>nal sfinkterin değerlendirilmesi ve anal tonus tespiti açısından anal manometri </a:t>
            </a:r>
            <a:endParaRPr lang="tr-TR" altLang="en-US" sz="1800">
              <a:latin typeface="Arial" charset="0"/>
            </a:endParaRPr>
          </a:p>
          <a:p>
            <a:pPr algn="just" eaLnBrk="1" hangingPunct="1">
              <a:lnSpc>
                <a:spcPct val="120000"/>
              </a:lnSpc>
            </a:pPr>
            <a:r>
              <a:rPr lang="tr-TR" altLang="en-US" sz="1800">
                <a:latin typeface="Arial" charset="0"/>
              </a:rPr>
              <a:t>a</a:t>
            </a:r>
            <a:r>
              <a:rPr lang="tr-TR" altLang="en-US" sz="1800">
                <a:latin typeface="Arial" charset="0"/>
                <a:ea typeface="Arial" charset="0"/>
                <a:cs typeface="Arial" charset="0"/>
              </a:rPr>
              <a:t>yırıcı tanı büyük önem taşır. </a:t>
            </a:r>
          </a:p>
        </p:txBody>
      </p:sp>
    </p:spTree>
    <p:extLst>
      <p:ext uri="{BB962C8B-B14F-4D97-AF65-F5344CB8AC3E}">
        <p14:creationId xmlns:p14="http://schemas.microsoft.com/office/powerpoint/2010/main" xmlns="" val="4105692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1 Başlık"/>
          <p:cNvSpPr>
            <a:spLocks noGrp="1"/>
          </p:cNvSpPr>
          <p:nvPr>
            <p:ph type="title"/>
          </p:nvPr>
        </p:nvSpPr>
        <p:spPr/>
        <p:txBody>
          <a:bodyPr/>
          <a:lstStyle/>
          <a:p>
            <a:r>
              <a:rPr lang="tr-TR" altLang="en-US"/>
              <a:t>Ayrıcı Tanı</a:t>
            </a:r>
          </a:p>
        </p:txBody>
      </p:sp>
      <p:sp>
        <p:nvSpPr>
          <p:cNvPr id="15363" name="2 İçerik Yer Tutucusu"/>
          <p:cNvSpPr>
            <a:spLocks noGrp="1"/>
          </p:cNvSpPr>
          <p:nvPr>
            <p:ph idx="1"/>
          </p:nvPr>
        </p:nvSpPr>
        <p:spPr/>
        <p:txBody>
          <a:bodyPr/>
          <a:lstStyle/>
          <a:p>
            <a:r>
              <a:rPr lang="tr-TR" altLang="en-US"/>
              <a:t>Rektum Kanserli Hastaların hekime hemoroid! şikayeti ile başvurma oranı % 52.</a:t>
            </a:r>
          </a:p>
          <a:p>
            <a:r>
              <a:rPr lang="tr-TR" altLang="en-US"/>
              <a:t>Hemoroidlerin anemiye yol açma insidansı 0.5/100 000. Anemi varlığı!!</a:t>
            </a:r>
          </a:p>
          <a:p>
            <a:r>
              <a:rPr lang="tr-TR" altLang="en-US"/>
              <a:t>Aile hikayesi,yaş,riskli hastalıklar, geçirilmiş hastalıklar </a:t>
            </a:r>
          </a:p>
        </p:txBody>
      </p:sp>
    </p:spTree>
    <p:extLst>
      <p:ext uri="{BB962C8B-B14F-4D97-AF65-F5344CB8AC3E}">
        <p14:creationId xmlns:p14="http://schemas.microsoft.com/office/powerpoint/2010/main" xmlns="" val="5730319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124200" y="971550"/>
            <a:ext cx="5829300" cy="685800"/>
          </a:xfrm>
        </p:spPr>
        <p:txBody>
          <a:bodyPr/>
          <a:lstStyle/>
          <a:p>
            <a:pPr eaLnBrk="1" hangingPunct="1"/>
            <a:r>
              <a:rPr lang="tr-TR" altLang="en-US" sz="2400" b="1">
                <a:solidFill>
                  <a:srgbClr val="FF3300"/>
                </a:solidFill>
                <a:latin typeface="Arial" charset="0"/>
              </a:rPr>
              <a:t>TEDAVİ</a:t>
            </a:r>
            <a:endParaRPr lang="en-US" altLang="en-US" sz="2400" b="1">
              <a:solidFill>
                <a:srgbClr val="FF3300"/>
              </a:solidFill>
              <a:latin typeface="Arial" charset="0"/>
            </a:endParaRPr>
          </a:p>
        </p:txBody>
      </p:sp>
      <p:sp>
        <p:nvSpPr>
          <p:cNvPr id="16387" name="Rectangle 3"/>
          <p:cNvSpPr>
            <a:spLocks noGrp="1" noChangeArrowheads="1"/>
          </p:cNvSpPr>
          <p:nvPr>
            <p:ph type="body" idx="1"/>
          </p:nvPr>
        </p:nvSpPr>
        <p:spPr>
          <a:xfrm>
            <a:off x="3009900" y="1714500"/>
            <a:ext cx="6172200" cy="3714750"/>
          </a:xfrm>
        </p:spPr>
        <p:txBody>
          <a:bodyPr>
            <a:normAutofit fontScale="85000" lnSpcReduction="20000"/>
          </a:bodyPr>
          <a:lstStyle/>
          <a:p>
            <a:pPr algn="just" eaLnBrk="1" hangingPunct="1">
              <a:buFontTx/>
              <a:buNone/>
            </a:pPr>
            <a:r>
              <a:rPr lang="tr-TR" altLang="en-US" b="1">
                <a:latin typeface="Arial" charset="0"/>
                <a:ea typeface="Arial" charset="0"/>
                <a:cs typeface="Arial" charset="0"/>
              </a:rPr>
              <a:t>1.Diyet ve hayat tarzı değişikliği</a:t>
            </a:r>
          </a:p>
          <a:p>
            <a:pPr algn="just" eaLnBrk="1" hangingPunct="1">
              <a:buFontTx/>
              <a:buNone/>
            </a:pPr>
            <a:r>
              <a:rPr lang="tr-TR" altLang="en-US" b="1">
                <a:latin typeface="Arial" charset="0"/>
                <a:ea typeface="Arial" charset="0"/>
                <a:cs typeface="Arial" charset="0"/>
              </a:rPr>
              <a:t>2.Non-operatif/ofis girişimleri</a:t>
            </a:r>
          </a:p>
          <a:p>
            <a:pPr algn="just" eaLnBrk="1" hangingPunct="1">
              <a:buFontTx/>
              <a:buNone/>
            </a:pPr>
            <a:r>
              <a:rPr lang="tr-TR" altLang="en-US" b="1">
                <a:latin typeface="Arial" charset="0"/>
                <a:ea typeface="Arial" charset="0"/>
                <a:cs typeface="Arial" charset="0"/>
              </a:rPr>
              <a:t>3.Cerrahi Tedavi</a:t>
            </a:r>
            <a:endParaRPr lang="tr-TR" altLang="en-US" sz="1800" b="1">
              <a:latin typeface="Arial" charset="0"/>
              <a:ea typeface="Arial" charset="0"/>
              <a:cs typeface="Arial" charset="0"/>
            </a:endParaRPr>
          </a:p>
          <a:p>
            <a:pPr algn="just" eaLnBrk="1" hangingPunct="1">
              <a:buFontTx/>
              <a:buNone/>
            </a:pPr>
            <a:r>
              <a:rPr lang="tr-TR" altLang="en-US" sz="1800" u="sng">
                <a:latin typeface="Arial" charset="0"/>
                <a:ea typeface="Arial" charset="0"/>
                <a:cs typeface="Arial" charset="0"/>
              </a:rPr>
              <a:t>Tedavi yöntemine karar verilirken</a:t>
            </a:r>
            <a:r>
              <a:rPr lang="tr-TR" altLang="en-US" sz="1800">
                <a:latin typeface="Arial" charset="0"/>
                <a:ea typeface="Arial" charset="0"/>
                <a:cs typeface="Arial" charset="0"/>
              </a:rPr>
              <a:t> </a:t>
            </a:r>
            <a:endParaRPr lang="tr-TR" altLang="en-US" sz="1800">
              <a:latin typeface="Arial" charset="0"/>
            </a:endParaRPr>
          </a:p>
          <a:p>
            <a:pPr algn="just" eaLnBrk="1" hangingPunct="1">
              <a:buFontTx/>
              <a:buNone/>
            </a:pPr>
            <a:endParaRPr lang="tr-TR" altLang="en-US" sz="1800">
              <a:latin typeface="Arial" charset="0"/>
            </a:endParaRPr>
          </a:p>
          <a:p>
            <a:pPr algn="just" eaLnBrk="1" hangingPunct="1">
              <a:lnSpc>
                <a:spcPct val="120000"/>
              </a:lnSpc>
            </a:pPr>
            <a:r>
              <a:rPr lang="tr-TR" altLang="en-US" sz="1800">
                <a:latin typeface="Arial" charset="0"/>
                <a:ea typeface="Arial" charset="0"/>
                <a:cs typeface="Arial" charset="0"/>
              </a:rPr>
              <a:t>Şikayetlerin aciliyeti,cinsi ve şiddeti </a:t>
            </a:r>
          </a:p>
          <a:p>
            <a:pPr algn="just" eaLnBrk="1" hangingPunct="1">
              <a:lnSpc>
                <a:spcPct val="120000"/>
              </a:lnSpc>
            </a:pPr>
            <a:r>
              <a:rPr lang="tr-TR" altLang="en-US" sz="1800">
                <a:latin typeface="Arial" charset="0"/>
                <a:ea typeface="Arial" charset="0"/>
                <a:cs typeface="Arial" charset="0"/>
              </a:rPr>
              <a:t>Hemoroidin evresi</a:t>
            </a:r>
            <a:endParaRPr lang="tr-TR" altLang="en-US" sz="1800">
              <a:latin typeface="Arial" charset="0"/>
            </a:endParaRPr>
          </a:p>
          <a:p>
            <a:pPr algn="just" eaLnBrk="1" hangingPunct="1">
              <a:lnSpc>
                <a:spcPct val="120000"/>
              </a:lnSpc>
            </a:pPr>
            <a:r>
              <a:rPr lang="tr-TR" altLang="en-US" sz="1800">
                <a:latin typeface="Arial" charset="0"/>
                <a:ea typeface="Arial" charset="0"/>
                <a:cs typeface="Arial" charset="0"/>
              </a:rPr>
              <a:t>Hastanın tıbbi durumu ve yöntemin hastaya uygunluğu</a:t>
            </a:r>
            <a:endParaRPr lang="tr-TR" altLang="en-US" sz="1800">
              <a:latin typeface="Arial" charset="0"/>
            </a:endParaRPr>
          </a:p>
          <a:p>
            <a:pPr algn="just" eaLnBrk="1" hangingPunct="1">
              <a:lnSpc>
                <a:spcPct val="120000"/>
              </a:lnSpc>
            </a:pPr>
            <a:r>
              <a:rPr lang="tr-TR" altLang="en-US" sz="1800">
                <a:latin typeface="Arial" charset="0"/>
                <a:ea typeface="Arial" charset="0"/>
                <a:cs typeface="Arial" charset="0"/>
              </a:rPr>
              <a:t>Eldeki imkanlar </a:t>
            </a:r>
            <a:r>
              <a:rPr lang="tr-TR" altLang="en-US" sz="1800">
                <a:latin typeface="Arial" charset="0"/>
              </a:rPr>
              <a:t>ve </a:t>
            </a:r>
            <a:r>
              <a:rPr lang="tr-TR" altLang="en-US" sz="1800">
                <a:latin typeface="Arial" charset="0"/>
                <a:ea typeface="Arial" charset="0"/>
                <a:cs typeface="Arial" charset="0"/>
              </a:rPr>
              <a:t>uygulanabilirliği</a:t>
            </a:r>
            <a:endParaRPr lang="tr-TR" altLang="en-US" sz="1800">
              <a:latin typeface="Arial" charset="0"/>
            </a:endParaRPr>
          </a:p>
          <a:p>
            <a:pPr algn="just" eaLnBrk="1" hangingPunct="1">
              <a:lnSpc>
                <a:spcPct val="120000"/>
              </a:lnSpc>
            </a:pPr>
            <a:r>
              <a:rPr lang="tr-TR" altLang="en-US" sz="1800">
                <a:latin typeface="Arial" charset="0"/>
                <a:ea typeface="Arial" charset="0"/>
                <a:cs typeface="Arial" charset="0"/>
              </a:rPr>
              <a:t>Maaliyet</a:t>
            </a:r>
            <a:endParaRPr lang="en-US" altLang="en-US" sz="1800"/>
          </a:p>
        </p:txBody>
      </p:sp>
    </p:spTree>
    <p:extLst>
      <p:ext uri="{BB962C8B-B14F-4D97-AF65-F5344CB8AC3E}">
        <p14:creationId xmlns:p14="http://schemas.microsoft.com/office/powerpoint/2010/main" xmlns="" val="16319995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Başlık"/>
          <p:cNvSpPr>
            <a:spLocks noGrp="1"/>
          </p:cNvSpPr>
          <p:nvPr>
            <p:ph type="title"/>
          </p:nvPr>
        </p:nvSpPr>
        <p:spPr>
          <a:xfrm>
            <a:off x="3149204" y="964406"/>
            <a:ext cx="5829300" cy="857250"/>
          </a:xfrm>
        </p:spPr>
        <p:txBody>
          <a:bodyPr/>
          <a:lstStyle/>
          <a:p>
            <a:r>
              <a:rPr lang="tr-TR" altLang="en-US"/>
              <a:t>Diyet ve Hayat Tarzı</a:t>
            </a:r>
          </a:p>
        </p:txBody>
      </p:sp>
      <p:sp>
        <p:nvSpPr>
          <p:cNvPr id="17411" name="2 İçerik Yer Tutucusu"/>
          <p:cNvSpPr>
            <a:spLocks noGrp="1"/>
          </p:cNvSpPr>
          <p:nvPr>
            <p:ph idx="1"/>
          </p:nvPr>
        </p:nvSpPr>
        <p:spPr>
          <a:xfrm>
            <a:off x="3149204" y="1768079"/>
            <a:ext cx="5829300" cy="3086100"/>
          </a:xfrm>
        </p:spPr>
        <p:txBody>
          <a:bodyPr>
            <a:normAutofit fontScale="85000" lnSpcReduction="20000"/>
          </a:bodyPr>
          <a:lstStyle/>
          <a:p>
            <a:r>
              <a:rPr lang="tr-TR" altLang="en-US"/>
              <a:t>Psyllium, Metilselüloz, Calciumpolycarbophil</a:t>
            </a:r>
          </a:p>
          <a:p>
            <a:r>
              <a:rPr lang="tr-TR" altLang="en-US"/>
              <a:t>Tüm evre hastalarda etkilidir.Özellikle dışkılama fizyolojisi sorunlu hastalarda işe yarar.İkincil kazanımları vardır.</a:t>
            </a:r>
          </a:p>
          <a:p>
            <a:r>
              <a:rPr lang="tr-TR" altLang="en-US"/>
              <a:t>Ameliyat ve diğer tedavilerden sonra hasta memnuniyetini, memnuniyetin idamesini sağlar.</a:t>
            </a:r>
          </a:p>
          <a:p>
            <a:r>
              <a:rPr lang="tr-TR" altLang="en-US"/>
              <a:t>Esas sorun komplians ve gaz-şişkinlik-karın ağrısı yan etkileridir.</a:t>
            </a:r>
          </a:p>
          <a:p>
            <a:endParaRPr lang="tr-TR" altLang="en-US"/>
          </a:p>
          <a:p>
            <a:endParaRPr lang="tr-TR" altLang="en-US"/>
          </a:p>
        </p:txBody>
      </p:sp>
    </p:spTree>
    <p:extLst>
      <p:ext uri="{BB962C8B-B14F-4D97-AF65-F5344CB8AC3E}">
        <p14:creationId xmlns:p14="http://schemas.microsoft.com/office/powerpoint/2010/main" xmlns="" val="135595283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827735" y="964406"/>
            <a:ext cx="6515100" cy="857250"/>
          </a:xfrm>
        </p:spPr>
        <p:txBody>
          <a:bodyPr/>
          <a:lstStyle/>
          <a:p>
            <a:pPr eaLnBrk="1" hangingPunct="1"/>
            <a:r>
              <a:rPr lang="tr-TR" altLang="en-US" sz="2400" b="1">
                <a:solidFill>
                  <a:srgbClr val="FF3300"/>
                </a:solidFill>
                <a:latin typeface="Arial" charset="0"/>
                <a:ea typeface="Arial" charset="0"/>
                <a:cs typeface="Arial" charset="0"/>
              </a:rPr>
              <a:t>NON-OPERATİF TEDAVİ YAKLAŞIMLARI</a:t>
            </a:r>
            <a:r>
              <a:rPr lang="en-US" altLang="en-US"/>
              <a:t> </a:t>
            </a:r>
          </a:p>
        </p:txBody>
      </p:sp>
      <p:sp>
        <p:nvSpPr>
          <p:cNvPr id="18435" name="Rectangle 3"/>
          <p:cNvSpPr>
            <a:spLocks noGrp="1" noChangeArrowheads="1"/>
          </p:cNvSpPr>
          <p:nvPr>
            <p:ph type="body" idx="1"/>
          </p:nvPr>
        </p:nvSpPr>
        <p:spPr>
          <a:xfrm>
            <a:off x="3149204" y="1660922"/>
            <a:ext cx="5829300" cy="3086100"/>
          </a:xfrm>
        </p:spPr>
        <p:txBody>
          <a:bodyPr>
            <a:normAutofit fontScale="85000" lnSpcReduction="10000"/>
          </a:bodyPr>
          <a:lstStyle/>
          <a:p>
            <a:pPr marL="385763" indent="-385763">
              <a:lnSpc>
                <a:spcPct val="160000"/>
              </a:lnSpc>
              <a:buFontTx/>
              <a:buAutoNum type="arabicPeriod"/>
            </a:pPr>
            <a:r>
              <a:rPr lang="tr-TR" altLang="en-US" b="1">
                <a:latin typeface="Arial" charset="0"/>
                <a:ea typeface="Arial" charset="0"/>
                <a:cs typeface="Arial" charset="0"/>
              </a:rPr>
              <a:t>Vazotropik Ajanlar:</a:t>
            </a:r>
          </a:p>
          <a:p>
            <a:pPr marL="985838" lvl="2" indent="-385763">
              <a:lnSpc>
                <a:spcPct val="160000"/>
              </a:lnSpc>
              <a:buNone/>
            </a:pPr>
            <a:r>
              <a:rPr lang="tr-TR" altLang="en-US" b="1">
                <a:latin typeface="Arial" charset="0"/>
                <a:ea typeface="Arial" charset="0"/>
                <a:cs typeface="Arial" charset="0"/>
              </a:rPr>
              <a:t>-Doğal:Flavonoidler,rutosidler, diosmin, gingko biloba, saponosidler,at kestanesi ekstresi vb</a:t>
            </a:r>
          </a:p>
          <a:p>
            <a:pPr marL="985838" lvl="2" indent="-385763">
              <a:lnSpc>
                <a:spcPct val="160000"/>
              </a:lnSpc>
              <a:buNone/>
            </a:pPr>
            <a:r>
              <a:rPr lang="tr-TR" altLang="en-US" b="1">
                <a:latin typeface="Arial" charset="0"/>
                <a:ea typeface="Arial" charset="0"/>
                <a:cs typeface="Arial" charset="0"/>
              </a:rPr>
              <a:t>-Yapay:Calcium Dobesilat, naftozone, aminaftone, chromocarbe, iquinosa, flunarizine, sulfomukopolisakkarid</a:t>
            </a:r>
            <a:endParaRPr lang="tr-TR" altLang="en-US"/>
          </a:p>
        </p:txBody>
      </p:sp>
    </p:spTree>
    <p:extLst>
      <p:ext uri="{BB962C8B-B14F-4D97-AF65-F5344CB8AC3E}">
        <p14:creationId xmlns:p14="http://schemas.microsoft.com/office/powerpoint/2010/main" xmlns="" val="4029031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Başlık"/>
          <p:cNvSpPr>
            <a:spLocks noGrp="1"/>
          </p:cNvSpPr>
          <p:nvPr>
            <p:ph type="title"/>
          </p:nvPr>
        </p:nvSpPr>
        <p:spPr/>
        <p:txBody>
          <a:bodyPr>
            <a:normAutofit/>
          </a:bodyPr>
          <a:lstStyle/>
          <a:p>
            <a:r>
              <a:rPr lang="tr-TR" altLang="en-US" b="1">
                <a:solidFill>
                  <a:srgbClr val="FF3300"/>
                </a:solidFill>
                <a:latin typeface="Arial" charset="0"/>
                <a:ea typeface="Arial" charset="0"/>
                <a:cs typeface="Arial" charset="0"/>
              </a:rPr>
              <a:t>NON-OPERATİF TEDAVİ YAKLAŞIMLARI</a:t>
            </a:r>
            <a:r>
              <a:rPr lang="en-US" altLang="en-US"/>
              <a:t> </a:t>
            </a:r>
            <a:endParaRPr lang="tr-TR" altLang="en-US"/>
          </a:p>
        </p:txBody>
      </p:sp>
      <p:sp>
        <p:nvSpPr>
          <p:cNvPr id="19459" name="2 İçerik Yer Tutucusu"/>
          <p:cNvSpPr>
            <a:spLocks noGrp="1"/>
          </p:cNvSpPr>
          <p:nvPr>
            <p:ph idx="1"/>
          </p:nvPr>
        </p:nvSpPr>
        <p:spPr/>
        <p:txBody>
          <a:bodyPr>
            <a:normAutofit/>
          </a:bodyPr>
          <a:lstStyle/>
          <a:p>
            <a:pPr>
              <a:buFontTx/>
              <a:buNone/>
            </a:pPr>
            <a:r>
              <a:rPr lang="tr-TR" altLang="en-US" b="1">
                <a:latin typeface="Arial" charset="0"/>
                <a:ea typeface="Arial" charset="0"/>
                <a:cs typeface="Arial" charset="0"/>
              </a:rPr>
              <a:t>2. Topikal Uygulamalar</a:t>
            </a:r>
          </a:p>
          <a:p>
            <a:pPr>
              <a:buFontTx/>
              <a:buNone/>
            </a:pPr>
            <a:r>
              <a:rPr lang="tr-TR" altLang="en-US" b="1">
                <a:latin typeface="Arial" charset="0"/>
                <a:ea typeface="Arial" charset="0"/>
                <a:cs typeface="Arial" charset="0"/>
              </a:rPr>
              <a:t>	</a:t>
            </a:r>
            <a:r>
              <a:rPr lang="tr-TR" altLang="en-US">
                <a:latin typeface="Arial" charset="0"/>
                <a:ea typeface="Arial" charset="0"/>
                <a:cs typeface="Arial" charset="0"/>
              </a:rPr>
              <a:t>Sıcak su, buz, kortikosteroid, anestezik, dekonjestan, topical bioflavonoidler:greyfurt ekstresi, narenciye kökenli diosmin, hesperidin, rutin, naringin, tangeretin, diosmetin, narirutin, neohesperidin, nobiletin, quercetin.Her nevi venöz ve lenfatik dolaşım sorunlarında yarar sağlayabilirler! Kapiller permeabiliteyi azaltır, ödemi önler, venöz tonusu artırırlar.</a:t>
            </a:r>
          </a:p>
          <a:p>
            <a:pPr>
              <a:buFontTx/>
              <a:buNone/>
            </a:pPr>
            <a:endParaRPr lang="tr-TR" altLang="en-US"/>
          </a:p>
        </p:txBody>
      </p:sp>
    </p:spTree>
    <p:extLst>
      <p:ext uri="{BB962C8B-B14F-4D97-AF65-F5344CB8AC3E}">
        <p14:creationId xmlns:p14="http://schemas.microsoft.com/office/powerpoint/2010/main" xmlns="" val="5766139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6140" y="274638"/>
            <a:ext cx="8524660" cy="1143000"/>
          </a:xfrm>
        </p:spPr>
        <p:txBody>
          <a:bodyPr>
            <a:normAutofit fontScale="90000"/>
          </a:bodyPr>
          <a:lstStyle/>
          <a:p>
            <a:r>
              <a:rPr lang="en-US" dirty="0" smtClean="0"/>
              <a:t>Diagnosis</a:t>
            </a:r>
            <a:br>
              <a:rPr lang="en-US" dirty="0" smtClean="0"/>
            </a:br>
            <a:r>
              <a:rPr lang="en-US" sz="2667" dirty="0"/>
              <a:t>“When does the gastroenterologist suspect of a </a:t>
            </a:r>
            <a:r>
              <a:rPr lang="en-US" sz="2667" dirty="0" err="1"/>
              <a:t>perianal</a:t>
            </a:r>
            <a:r>
              <a:rPr lang="en-US" sz="2667" dirty="0"/>
              <a:t> abscess?”</a:t>
            </a:r>
          </a:p>
        </p:txBody>
      </p:sp>
      <p:sp>
        <p:nvSpPr>
          <p:cNvPr id="3" name="Content Placeholder 2"/>
          <p:cNvSpPr>
            <a:spLocks noGrp="1"/>
          </p:cNvSpPr>
          <p:nvPr>
            <p:ph idx="1"/>
          </p:nvPr>
        </p:nvSpPr>
        <p:spPr/>
        <p:txBody>
          <a:bodyPr>
            <a:normAutofit/>
          </a:bodyPr>
          <a:lstStyle/>
          <a:p>
            <a:r>
              <a:rPr lang="en-US" dirty="0" smtClean="0"/>
              <a:t>Main complaint is pain! Local symptoms like swelling and systemic symptoms of infection (fatigue, fever etc.) may accompany.</a:t>
            </a:r>
          </a:p>
          <a:p>
            <a:r>
              <a:rPr lang="en-US" dirty="0" smtClean="0"/>
              <a:t>Clinical examination is usually sufficient for diagnosis.</a:t>
            </a:r>
          </a:p>
          <a:p>
            <a:r>
              <a:rPr lang="en-US" dirty="0" smtClean="0"/>
              <a:t>In cases where the pain continues but the physical examination is not possible or not helpful, the next step is :</a:t>
            </a:r>
          </a:p>
          <a:p>
            <a:pPr algn="ctr">
              <a:buNone/>
            </a:pPr>
            <a:r>
              <a:rPr lang="en-US" b="1" dirty="0" smtClean="0"/>
              <a:t>Exam Under Anesthesia (EUA)</a:t>
            </a:r>
          </a:p>
          <a:p>
            <a:pPr>
              <a:buNone/>
            </a:pPr>
            <a:endParaRPr lang="en-US" dirty="0"/>
          </a:p>
        </p:txBody>
      </p:sp>
    </p:spTree>
    <p:extLst>
      <p:ext uri="{BB962C8B-B14F-4D97-AF65-F5344CB8AC3E}">
        <p14:creationId xmlns:p14="http://schemas.microsoft.com/office/powerpoint/2010/main" xmlns="" val="17951782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124200" y="971550"/>
            <a:ext cx="5829300" cy="857250"/>
          </a:xfrm>
        </p:spPr>
        <p:txBody>
          <a:bodyPr/>
          <a:lstStyle/>
          <a:p>
            <a:pPr eaLnBrk="1" hangingPunct="1"/>
            <a:r>
              <a:rPr lang="tr-TR" altLang="en-US" sz="2700" b="1">
                <a:latin typeface="Arial" charset="0"/>
                <a:ea typeface="Times New Roman" charset="0"/>
                <a:cs typeface="Times New Roman" charset="0"/>
              </a:rPr>
              <a:t> </a:t>
            </a:r>
            <a:r>
              <a:rPr lang="tr-TR" altLang="en-US" sz="2400" b="1">
                <a:solidFill>
                  <a:srgbClr val="FF3300"/>
                </a:solidFill>
                <a:latin typeface="Arial" charset="0"/>
              </a:rPr>
              <a:t>İ</a:t>
            </a:r>
            <a:r>
              <a:rPr lang="tr-TR" altLang="en-US" sz="2400" b="1">
                <a:solidFill>
                  <a:srgbClr val="FF3300"/>
                </a:solidFill>
                <a:latin typeface="Arial" charset="0"/>
                <a:ea typeface="Times New Roman" charset="0"/>
                <a:cs typeface="Times New Roman" charset="0"/>
              </a:rPr>
              <a:t>NVAZ</a:t>
            </a:r>
            <a:r>
              <a:rPr lang="tr-TR" altLang="en-US" sz="2400" b="1">
                <a:solidFill>
                  <a:srgbClr val="FF3300"/>
                </a:solidFill>
                <a:latin typeface="Arial" charset="0"/>
              </a:rPr>
              <a:t>İ</a:t>
            </a:r>
            <a:r>
              <a:rPr lang="tr-TR" altLang="en-US" sz="2400" b="1">
                <a:solidFill>
                  <a:srgbClr val="FF3300"/>
                </a:solidFill>
                <a:latin typeface="Arial" charset="0"/>
                <a:ea typeface="Times New Roman" charset="0"/>
                <a:cs typeface="Times New Roman" charset="0"/>
              </a:rPr>
              <a:t>V TEDAV</a:t>
            </a:r>
            <a:r>
              <a:rPr lang="tr-TR" altLang="en-US" sz="2400" b="1">
                <a:solidFill>
                  <a:srgbClr val="FF3300"/>
                </a:solidFill>
                <a:latin typeface="Arial" charset="0"/>
              </a:rPr>
              <a:t>İ</a:t>
            </a:r>
            <a:r>
              <a:rPr lang="tr-TR" altLang="en-US" sz="2400" b="1">
                <a:solidFill>
                  <a:srgbClr val="FF3300"/>
                </a:solidFill>
                <a:latin typeface="Arial" charset="0"/>
                <a:ea typeface="Times New Roman" charset="0"/>
                <a:cs typeface="Times New Roman" charset="0"/>
              </a:rPr>
              <a:t> YAKLA</a:t>
            </a:r>
            <a:r>
              <a:rPr lang="tr-TR" altLang="en-US" sz="2400" b="1">
                <a:solidFill>
                  <a:srgbClr val="FF3300"/>
                </a:solidFill>
                <a:latin typeface="Arial" charset="0"/>
              </a:rPr>
              <a:t>Ş</a:t>
            </a:r>
            <a:r>
              <a:rPr lang="tr-TR" altLang="en-US" sz="2400" b="1">
                <a:solidFill>
                  <a:srgbClr val="FF3300"/>
                </a:solidFill>
                <a:latin typeface="Arial" charset="0"/>
                <a:ea typeface="Times New Roman" charset="0"/>
                <a:cs typeface="Times New Roman" charset="0"/>
              </a:rPr>
              <a:t>IMLARI</a:t>
            </a:r>
            <a:r>
              <a:rPr lang="en-US" altLang="en-US"/>
              <a:t> </a:t>
            </a:r>
          </a:p>
        </p:txBody>
      </p:sp>
      <p:sp>
        <p:nvSpPr>
          <p:cNvPr id="21507" name="Rectangle 3"/>
          <p:cNvSpPr>
            <a:spLocks noGrp="1" noChangeArrowheads="1"/>
          </p:cNvSpPr>
          <p:nvPr>
            <p:ph type="body" idx="1"/>
          </p:nvPr>
        </p:nvSpPr>
        <p:spPr>
          <a:xfrm>
            <a:off x="2895600" y="1943100"/>
            <a:ext cx="6400800" cy="4229100"/>
          </a:xfrm>
        </p:spPr>
        <p:txBody>
          <a:bodyPr/>
          <a:lstStyle/>
          <a:p>
            <a:pPr eaLnBrk="1" hangingPunct="1"/>
            <a:endParaRPr lang="tr-TR" altLang="en-US" sz="1800">
              <a:latin typeface="Arial" charset="0"/>
            </a:endParaRPr>
          </a:p>
          <a:p>
            <a:pPr eaLnBrk="1" hangingPunct="1">
              <a:lnSpc>
                <a:spcPct val="200000"/>
              </a:lnSpc>
            </a:pPr>
            <a:r>
              <a:rPr lang="tr-TR" altLang="en-US" sz="1800">
                <a:latin typeface="Arial" charset="0"/>
              </a:rPr>
              <a:t>Yerinden kopmuş pakelerin fiksasyonu</a:t>
            </a:r>
          </a:p>
          <a:p>
            <a:pPr eaLnBrk="1" hangingPunct="1">
              <a:lnSpc>
                <a:spcPct val="200000"/>
              </a:lnSpc>
            </a:pPr>
            <a:r>
              <a:rPr lang="tr-TR" altLang="en-US" sz="1800">
                <a:latin typeface="Arial" charset="0"/>
                <a:ea typeface="Arial" charset="0"/>
                <a:cs typeface="Arial" charset="0"/>
              </a:rPr>
              <a:t>konjesyonun önüne geçilmesi</a:t>
            </a:r>
            <a:endParaRPr lang="tr-TR" altLang="en-US" sz="1800">
              <a:latin typeface="Arial" charset="0"/>
            </a:endParaRPr>
          </a:p>
          <a:p>
            <a:pPr eaLnBrk="1" hangingPunct="1">
              <a:lnSpc>
                <a:spcPct val="200000"/>
              </a:lnSpc>
            </a:pPr>
            <a:r>
              <a:rPr lang="tr-TR" altLang="en-US" sz="1800">
                <a:latin typeface="Arial" charset="0"/>
                <a:ea typeface="Arial" charset="0"/>
                <a:cs typeface="Arial" charset="0"/>
              </a:rPr>
              <a:t>konjesyon meydana gelen venöz dokunun yok edilmesi </a:t>
            </a:r>
            <a:endParaRPr lang="tr-TR" altLang="en-US" sz="1800">
              <a:latin typeface="Arial" charset="0"/>
            </a:endParaRPr>
          </a:p>
          <a:p>
            <a:pPr eaLnBrk="1" hangingPunct="1">
              <a:lnSpc>
                <a:spcPct val="160000"/>
              </a:lnSpc>
            </a:pPr>
            <a:endParaRPr lang="tr-TR" altLang="en-US" sz="1800">
              <a:latin typeface="Arial" charset="0"/>
            </a:endParaRPr>
          </a:p>
          <a:p>
            <a:pPr eaLnBrk="1" hangingPunct="1">
              <a:lnSpc>
                <a:spcPct val="160000"/>
              </a:lnSpc>
              <a:buFontTx/>
              <a:buNone/>
            </a:pPr>
            <a:r>
              <a:rPr lang="tr-TR" altLang="en-US" sz="1800">
                <a:latin typeface="Arial" charset="0"/>
              </a:rPr>
              <a:t>    </a:t>
            </a:r>
            <a:r>
              <a:rPr lang="tr-TR" altLang="en-US" sz="1800" b="1">
                <a:latin typeface="Arial" charset="0"/>
                <a:ea typeface="Arial" charset="0"/>
                <a:cs typeface="Arial" charset="0"/>
              </a:rPr>
              <a:t>temel prensipledir. </a:t>
            </a:r>
            <a:endParaRPr lang="en-US" altLang="en-US" sz="1800" b="1">
              <a:latin typeface="Arial" charset="0"/>
              <a:ea typeface="Arial" charset="0"/>
              <a:cs typeface="Arial" charset="0"/>
            </a:endParaRPr>
          </a:p>
        </p:txBody>
      </p:sp>
    </p:spTree>
    <p:extLst>
      <p:ext uri="{BB962C8B-B14F-4D97-AF65-F5344CB8AC3E}">
        <p14:creationId xmlns:p14="http://schemas.microsoft.com/office/powerpoint/2010/main" xmlns="" val="170481214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2838450" y="1314450"/>
            <a:ext cx="6457950" cy="5086350"/>
          </a:xfrm>
        </p:spPr>
        <p:txBody>
          <a:bodyPr>
            <a:normAutofit fontScale="92500" lnSpcReduction="10000"/>
          </a:bodyPr>
          <a:lstStyle/>
          <a:p>
            <a:pPr algn="just" eaLnBrk="1" hangingPunct="1">
              <a:buFontTx/>
              <a:buNone/>
            </a:pPr>
            <a:r>
              <a:rPr lang="tr-TR" altLang="en-US" b="1" u="sng">
                <a:latin typeface="Arial" charset="0"/>
              </a:rPr>
              <a:t>    </a:t>
            </a:r>
            <a:r>
              <a:rPr lang="tr-TR" altLang="en-US" b="1" u="sng">
                <a:latin typeface="Arial" charset="0"/>
                <a:ea typeface="Arial" charset="0"/>
                <a:cs typeface="Arial" charset="0"/>
              </a:rPr>
              <a:t>Hemoroidler</a:t>
            </a:r>
            <a:r>
              <a:rPr lang="tr-TR" altLang="en-US" b="1" u="sng">
                <a:latin typeface="Arial" charset="0"/>
              </a:rPr>
              <a:t>:</a:t>
            </a:r>
            <a:r>
              <a:rPr lang="tr-TR" altLang="en-US">
                <a:latin typeface="Arial" charset="0"/>
                <a:ea typeface="Arial" charset="0"/>
                <a:cs typeface="Arial" charset="0"/>
              </a:rPr>
              <a:t> </a:t>
            </a:r>
            <a:r>
              <a:rPr lang="tr-TR" altLang="en-US">
                <a:latin typeface="Arial" charset="0"/>
              </a:rPr>
              <a:t>A</a:t>
            </a:r>
            <a:r>
              <a:rPr lang="tr-TR" altLang="en-US">
                <a:latin typeface="Arial" charset="0"/>
                <a:ea typeface="Arial" charset="0"/>
                <a:cs typeface="Arial" charset="0"/>
              </a:rPr>
              <a:t>nal kanal içerisinde bulunan vasküler elemanlardan zengin özel yastıkçıklardır.</a:t>
            </a:r>
          </a:p>
          <a:p>
            <a:pPr algn="just" eaLnBrk="1" hangingPunct="1">
              <a:buFontTx/>
              <a:buNone/>
            </a:pPr>
            <a:r>
              <a:rPr lang="tr-TR" altLang="en-US" b="1">
                <a:latin typeface="Arial" charset="0"/>
                <a:ea typeface="Arial" charset="0"/>
                <a:cs typeface="Arial" charset="0"/>
              </a:rPr>
              <a:t>Her vatandaşın hemoroidleri vardır!</a:t>
            </a:r>
          </a:p>
          <a:p>
            <a:pPr algn="just" eaLnBrk="1" hangingPunct="1">
              <a:buFontTx/>
              <a:buNone/>
            </a:pPr>
            <a:r>
              <a:rPr lang="tr-TR" altLang="en-US" u="sng">
                <a:latin typeface="Arial" charset="0"/>
                <a:ea typeface="Arial" charset="0"/>
                <a:cs typeface="Arial" charset="0"/>
              </a:rPr>
              <a:t>Hemoroidal Hastalık</a:t>
            </a:r>
            <a:r>
              <a:rPr lang="tr-TR" altLang="en-US">
                <a:latin typeface="Arial" charset="0"/>
                <a:ea typeface="Arial" charset="0"/>
                <a:cs typeface="Arial" charset="0"/>
              </a:rPr>
              <a:t>: Semptomlara yol açan anormal deformasyon ve büyüme gösteren hemoroid yastıkçıklarına verilen isimdir.</a:t>
            </a:r>
            <a:endParaRPr lang="tr-TR" altLang="en-US">
              <a:latin typeface="Arial" charset="0"/>
            </a:endParaRPr>
          </a:p>
          <a:p>
            <a:pPr algn="just" eaLnBrk="1" hangingPunct="1">
              <a:buFontTx/>
              <a:buNone/>
            </a:pPr>
            <a:r>
              <a:rPr lang="tr-TR" altLang="en-US" b="1" u="sng">
                <a:latin typeface="Arial" charset="0"/>
              </a:rPr>
              <a:t>   </a:t>
            </a:r>
            <a:r>
              <a:rPr lang="tr-TR" altLang="en-US" b="1" u="sng">
                <a:latin typeface="Arial" charset="0"/>
                <a:ea typeface="Arial" charset="0"/>
                <a:cs typeface="Arial" charset="0"/>
              </a:rPr>
              <a:t>Anal kanal</a:t>
            </a:r>
            <a:r>
              <a:rPr lang="tr-TR" altLang="en-US" b="1" u="sng">
                <a:latin typeface="Arial" charset="0"/>
              </a:rPr>
              <a:t>:</a:t>
            </a:r>
            <a:r>
              <a:rPr lang="tr-TR" altLang="en-US">
                <a:latin typeface="Arial" charset="0"/>
                <a:ea typeface="Arial" charset="0"/>
                <a:cs typeface="Arial" charset="0"/>
              </a:rPr>
              <a:t> 3-4 cm uzunluğundadır. </a:t>
            </a:r>
            <a:r>
              <a:rPr lang="tr-TR" altLang="en-US">
                <a:latin typeface="Arial" charset="0"/>
              </a:rPr>
              <a:t>M</a:t>
            </a:r>
            <a:r>
              <a:rPr lang="tr-TR" altLang="en-US">
                <a:latin typeface="Arial" charset="0"/>
                <a:ea typeface="Arial" charset="0"/>
                <a:cs typeface="Arial" charset="0"/>
              </a:rPr>
              <a:t>ukokutanöz birleşim hattının üstünde kolumnar </a:t>
            </a:r>
            <a:r>
              <a:rPr lang="tr-TR" altLang="en-US">
                <a:solidFill>
                  <a:srgbClr val="FF3300"/>
                </a:solidFill>
                <a:latin typeface="Arial" charset="0"/>
                <a:ea typeface="Arial" charset="0"/>
                <a:cs typeface="Arial" charset="0"/>
              </a:rPr>
              <a:t>(mukozal)</a:t>
            </a:r>
            <a:r>
              <a:rPr lang="tr-TR" altLang="en-US">
                <a:latin typeface="Arial" charset="0"/>
                <a:ea typeface="Arial" charset="0"/>
                <a:cs typeface="Arial" charset="0"/>
              </a:rPr>
              <a:t> epitel, altında skuamöz </a:t>
            </a:r>
            <a:r>
              <a:rPr lang="tr-TR" altLang="en-US">
                <a:solidFill>
                  <a:srgbClr val="FF3300"/>
                </a:solidFill>
                <a:latin typeface="Arial" charset="0"/>
                <a:ea typeface="Arial" charset="0"/>
                <a:cs typeface="Arial" charset="0"/>
              </a:rPr>
              <a:t>(dermal)</a:t>
            </a:r>
            <a:r>
              <a:rPr lang="tr-TR" altLang="en-US">
                <a:latin typeface="Arial" charset="0"/>
                <a:ea typeface="Arial" charset="0"/>
                <a:cs typeface="Arial" charset="0"/>
              </a:rPr>
              <a:t> epitel ile örtülüdür. Mukokutanöz birleşim hattı dentat </a:t>
            </a:r>
            <a:r>
              <a:rPr lang="tr-TR" altLang="en-US">
                <a:solidFill>
                  <a:srgbClr val="FF3300"/>
                </a:solidFill>
                <a:latin typeface="Arial" charset="0"/>
                <a:ea typeface="Arial" charset="0"/>
                <a:cs typeface="Arial" charset="0"/>
              </a:rPr>
              <a:t>(pektinat)</a:t>
            </a:r>
            <a:r>
              <a:rPr lang="tr-TR" altLang="en-US">
                <a:latin typeface="Arial" charset="0"/>
                <a:ea typeface="Arial" charset="0"/>
                <a:cs typeface="Arial" charset="0"/>
              </a:rPr>
              <a:t> çizgi olarak adlandır</a:t>
            </a:r>
            <a:r>
              <a:rPr lang="tr-TR" altLang="en-US">
                <a:latin typeface="Arial" charset="0"/>
              </a:rPr>
              <a:t>ılır.</a:t>
            </a:r>
            <a:r>
              <a:rPr lang="tr-TR" altLang="en-US">
                <a:latin typeface="Arial" charset="0"/>
                <a:ea typeface="Arial" charset="0"/>
                <a:cs typeface="Arial" charset="0"/>
              </a:rPr>
              <a:t> </a:t>
            </a:r>
            <a:endParaRPr lang="tr-TR" altLang="en-US">
              <a:latin typeface="Arial" charset="0"/>
            </a:endParaRPr>
          </a:p>
          <a:p>
            <a:pPr algn="just" eaLnBrk="1" hangingPunct="1">
              <a:buFontTx/>
              <a:buNone/>
            </a:pPr>
            <a:endParaRPr lang="tr-TR" altLang="en-US">
              <a:latin typeface="Arial" charset="0"/>
            </a:endParaRPr>
          </a:p>
        </p:txBody>
      </p:sp>
    </p:spTree>
    <p:extLst>
      <p:ext uri="{BB962C8B-B14F-4D97-AF65-F5344CB8AC3E}">
        <p14:creationId xmlns:p14="http://schemas.microsoft.com/office/powerpoint/2010/main" xmlns="" val="10508187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124200" y="971550"/>
            <a:ext cx="5829300" cy="685800"/>
          </a:xfrm>
        </p:spPr>
        <p:txBody>
          <a:bodyPr/>
          <a:lstStyle/>
          <a:p>
            <a:pPr eaLnBrk="1" hangingPunct="1"/>
            <a:r>
              <a:rPr lang="tr-TR" altLang="en-US" sz="2400" b="1">
                <a:solidFill>
                  <a:srgbClr val="FF3300"/>
                </a:solidFill>
                <a:latin typeface="Arial" charset="0"/>
              </a:rPr>
              <a:t>TEDAVİ</a:t>
            </a:r>
            <a:endParaRPr lang="en-US" altLang="en-US" sz="2400" b="1">
              <a:solidFill>
                <a:srgbClr val="FF3300"/>
              </a:solidFill>
              <a:latin typeface="Arial" charset="0"/>
            </a:endParaRPr>
          </a:p>
        </p:txBody>
      </p:sp>
      <p:sp>
        <p:nvSpPr>
          <p:cNvPr id="23555" name="Rectangle 3"/>
          <p:cNvSpPr>
            <a:spLocks noGrp="1" noChangeArrowheads="1"/>
          </p:cNvSpPr>
          <p:nvPr>
            <p:ph type="body" idx="1"/>
          </p:nvPr>
        </p:nvSpPr>
        <p:spPr>
          <a:xfrm>
            <a:off x="3009900" y="1714500"/>
            <a:ext cx="6172200" cy="3714750"/>
          </a:xfrm>
        </p:spPr>
        <p:txBody>
          <a:bodyPr>
            <a:normAutofit fontScale="85000" lnSpcReduction="20000"/>
          </a:bodyPr>
          <a:lstStyle/>
          <a:p>
            <a:pPr algn="just" eaLnBrk="1" hangingPunct="1">
              <a:buFontTx/>
              <a:buNone/>
            </a:pPr>
            <a:r>
              <a:rPr lang="tr-TR" altLang="en-US" b="1">
                <a:latin typeface="Arial" charset="0"/>
                <a:ea typeface="Arial" charset="0"/>
                <a:cs typeface="Arial" charset="0"/>
              </a:rPr>
              <a:t>1.Diyet ve hayat tarzı değişikliği</a:t>
            </a:r>
          </a:p>
          <a:p>
            <a:pPr algn="just" eaLnBrk="1" hangingPunct="1">
              <a:buFontTx/>
              <a:buNone/>
            </a:pPr>
            <a:r>
              <a:rPr lang="tr-TR" altLang="en-US" b="1">
                <a:latin typeface="Arial" charset="0"/>
                <a:ea typeface="Arial" charset="0"/>
                <a:cs typeface="Arial" charset="0"/>
              </a:rPr>
              <a:t>2.Non-operatif/ofis girişimleri</a:t>
            </a:r>
          </a:p>
          <a:p>
            <a:pPr algn="just" eaLnBrk="1" hangingPunct="1">
              <a:buFontTx/>
              <a:buNone/>
            </a:pPr>
            <a:r>
              <a:rPr lang="tr-TR" altLang="en-US" b="1">
                <a:latin typeface="Arial" charset="0"/>
                <a:ea typeface="Arial" charset="0"/>
                <a:cs typeface="Arial" charset="0"/>
              </a:rPr>
              <a:t>3.Cerrahi Tedavi</a:t>
            </a:r>
            <a:endParaRPr lang="tr-TR" altLang="en-US" sz="1800" b="1">
              <a:latin typeface="Arial" charset="0"/>
              <a:ea typeface="Arial" charset="0"/>
              <a:cs typeface="Arial" charset="0"/>
            </a:endParaRPr>
          </a:p>
          <a:p>
            <a:pPr algn="just" eaLnBrk="1" hangingPunct="1">
              <a:buFontTx/>
              <a:buNone/>
            </a:pPr>
            <a:r>
              <a:rPr lang="tr-TR" altLang="en-US" sz="1800" u="sng">
                <a:latin typeface="Arial" charset="0"/>
                <a:ea typeface="Arial" charset="0"/>
                <a:cs typeface="Arial" charset="0"/>
              </a:rPr>
              <a:t>Tedavi yöntemine karar verilirken</a:t>
            </a:r>
            <a:r>
              <a:rPr lang="tr-TR" altLang="en-US" sz="1800">
                <a:latin typeface="Arial" charset="0"/>
                <a:ea typeface="Arial" charset="0"/>
                <a:cs typeface="Arial" charset="0"/>
              </a:rPr>
              <a:t> </a:t>
            </a:r>
            <a:endParaRPr lang="tr-TR" altLang="en-US" sz="1800">
              <a:latin typeface="Arial" charset="0"/>
            </a:endParaRPr>
          </a:p>
          <a:p>
            <a:pPr algn="just" eaLnBrk="1" hangingPunct="1">
              <a:buFontTx/>
              <a:buNone/>
            </a:pPr>
            <a:endParaRPr lang="tr-TR" altLang="en-US" sz="1800">
              <a:latin typeface="Arial" charset="0"/>
            </a:endParaRPr>
          </a:p>
          <a:p>
            <a:pPr algn="just" eaLnBrk="1" hangingPunct="1">
              <a:lnSpc>
                <a:spcPct val="120000"/>
              </a:lnSpc>
            </a:pPr>
            <a:r>
              <a:rPr lang="tr-TR" altLang="en-US" sz="1800">
                <a:latin typeface="Arial" charset="0"/>
                <a:ea typeface="Arial" charset="0"/>
                <a:cs typeface="Arial" charset="0"/>
              </a:rPr>
              <a:t>Şikayetlerin aciliyeti,cinsi ve şiddeti </a:t>
            </a:r>
          </a:p>
          <a:p>
            <a:pPr algn="just" eaLnBrk="1" hangingPunct="1">
              <a:lnSpc>
                <a:spcPct val="120000"/>
              </a:lnSpc>
            </a:pPr>
            <a:r>
              <a:rPr lang="tr-TR" altLang="en-US" sz="1800">
                <a:latin typeface="Arial" charset="0"/>
                <a:ea typeface="Arial" charset="0"/>
                <a:cs typeface="Arial" charset="0"/>
              </a:rPr>
              <a:t>Hemoroidin evresi</a:t>
            </a:r>
            <a:endParaRPr lang="tr-TR" altLang="en-US" sz="1800">
              <a:latin typeface="Arial" charset="0"/>
            </a:endParaRPr>
          </a:p>
          <a:p>
            <a:pPr algn="just" eaLnBrk="1" hangingPunct="1">
              <a:lnSpc>
                <a:spcPct val="120000"/>
              </a:lnSpc>
            </a:pPr>
            <a:r>
              <a:rPr lang="tr-TR" altLang="en-US" sz="1800">
                <a:latin typeface="Arial" charset="0"/>
                <a:ea typeface="Arial" charset="0"/>
                <a:cs typeface="Arial" charset="0"/>
              </a:rPr>
              <a:t>Hastanın tıbbi durumu ve yöntemin hastaya uygunluğu</a:t>
            </a:r>
            <a:endParaRPr lang="tr-TR" altLang="en-US" sz="1800">
              <a:latin typeface="Arial" charset="0"/>
            </a:endParaRPr>
          </a:p>
          <a:p>
            <a:pPr algn="just" eaLnBrk="1" hangingPunct="1">
              <a:lnSpc>
                <a:spcPct val="120000"/>
              </a:lnSpc>
            </a:pPr>
            <a:r>
              <a:rPr lang="tr-TR" altLang="en-US" sz="1800">
                <a:latin typeface="Arial" charset="0"/>
                <a:ea typeface="Arial" charset="0"/>
                <a:cs typeface="Arial" charset="0"/>
              </a:rPr>
              <a:t>Eldeki imkanlar </a:t>
            </a:r>
            <a:r>
              <a:rPr lang="tr-TR" altLang="en-US" sz="1800">
                <a:latin typeface="Arial" charset="0"/>
              </a:rPr>
              <a:t>ve </a:t>
            </a:r>
            <a:r>
              <a:rPr lang="tr-TR" altLang="en-US" sz="1800">
                <a:latin typeface="Arial" charset="0"/>
                <a:ea typeface="Arial" charset="0"/>
                <a:cs typeface="Arial" charset="0"/>
              </a:rPr>
              <a:t>uygulanabilirliği</a:t>
            </a:r>
            <a:endParaRPr lang="tr-TR" altLang="en-US" sz="1800">
              <a:latin typeface="Arial" charset="0"/>
            </a:endParaRPr>
          </a:p>
          <a:p>
            <a:pPr algn="just" eaLnBrk="1" hangingPunct="1">
              <a:lnSpc>
                <a:spcPct val="120000"/>
              </a:lnSpc>
            </a:pPr>
            <a:r>
              <a:rPr lang="tr-TR" altLang="en-US" sz="1800">
                <a:latin typeface="Arial" charset="0"/>
                <a:ea typeface="Arial" charset="0"/>
                <a:cs typeface="Arial" charset="0"/>
              </a:rPr>
              <a:t>Maaliyet</a:t>
            </a:r>
            <a:endParaRPr lang="en-US" altLang="en-US" sz="1800"/>
          </a:p>
        </p:txBody>
      </p:sp>
    </p:spTree>
    <p:extLst>
      <p:ext uri="{BB962C8B-B14F-4D97-AF65-F5344CB8AC3E}">
        <p14:creationId xmlns:p14="http://schemas.microsoft.com/office/powerpoint/2010/main" xmlns="" val="2044788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Başlık"/>
          <p:cNvSpPr>
            <a:spLocks noGrp="1"/>
          </p:cNvSpPr>
          <p:nvPr>
            <p:ph type="title"/>
          </p:nvPr>
        </p:nvSpPr>
        <p:spPr>
          <a:xfrm>
            <a:off x="3149204" y="964406"/>
            <a:ext cx="5829300" cy="857250"/>
          </a:xfrm>
        </p:spPr>
        <p:txBody>
          <a:bodyPr/>
          <a:lstStyle/>
          <a:p>
            <a:r>
              <a:rPr lang="tr-TR" altLang="en-US"/>
              <a:t>Diyet ve Hayat Tarzı</a:t>
            </a:r>
          </a:p>
        </p:txBody>
      </p:sp>
      <p:sp>
        <p:nvSpPr>
          <p:cNvPr id="24579" name="2 İçerik Yer Tutucusu"/>
          <p:cNvSpPr>
            <a:spLocks noGrp="1"/>
          </p:cNvSpPr>
          <p:nvPr>
            <p:ph idx="1"/>
          </p:nvPr>
        </p:nvSpPr>
        <p:spPr>
          <a:xfrm>
            <a:off x="3149204" y="1768079"/>
            <a:ext cx="5829300" cy="3086100"/>
          </a:xfrm>
        </p:spPr>
        <p:txBody>
          <a:bodyPr>
            <a:normAutofit fontScale="85000" lnSpcReduction="20000"/>
          </a:bodyPr>
          <a:lstStyle/>
          <a:p>
            <a:r>
              <a:rPr lang="tr-TR" altLang="en-US"/>
              <a:t>Psyllium, Metilselüloz, Calciumpolycarbophil</a:t>
            </a:r>
          </a:p>
          <a:p>
            <a:r>
              <a:rPr lang="tr-TR" altLang="en-US"/>
              <a:t>Tüm evre hastalarda etkilidir.Özellikle dışkılama fizyolojisi sorunlu hastalarda işe yarar.İkincil kazanımları vardır.</a:t>
            </a:r>
          </a:p>
          <a:p>
            <a:r>
              <a:rPr lang="tr-TR" altLang="en-US"/>
              <a:t>Ameliyat ve diğer tedavilerden sonra hasta memnuniyetini, memnuniyetin idamesini sağlar.</a:t>
            </a:r>
          </a:p>
          <a:p>
            <a:r>
              <a:rPr lang="tr-TR" altLang="en-US"/>
              <a:t>Esas sorun komplians ve gaz-şişkinlik-karın ağrısı yan etkileridir.</a:t>
            </a:r>
          </a:p>
          <a:p>
            <a:endParaRPr lang="tr-TR" altLang="en-US"/>
          </a:p>
          <a:p>
            <a:endParaRPr lang="tr-TR" altLang="en-US"/>
          </a:p>
        </p:txBody>
      </p:sp>
    </p:spTree>
    <p:extLst>
      <p:ext uri="{BB962C8B-B14F-4D97-AF65-F5344CB8AC3E}">
        <p14:creationId xmlns:p14="http://schemas.microsoft.com/office/powerpoint/2010/main" xmlns="" val="70159169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827735" y="964406"/>
            <a:ext cx="6515100" cy="857250"/>
          </a:xfrm>
        </p:spPr>
        <p:txBody>
          <a:bodyPr/>
          <a:lstStyle/>
          <a:p>
            <a:pPr eaLnBrk="1" hangingPunct="1"/>
            <a:r>
              <a:rPr lang="tr-TR" altLang="en-US" sz="2400" b="1">
                <a:solidFill>
                  <a:srgbClr val="FF3300"/>
                </a:solidFill>
                <a:latin typeface="Arial" charset="0"/>
                <a:ea typeface="Arial" charset="0"/>
                <a:cs typeface="Arial" charset="0"/>
              </a:rPr>
              <a:t>NON-OPERATİF TEDAVİ YAKLAŞIMLARI</a:t>
            </a:r>
            <a:r>
              <a:rPr lang="en-US" altLang="en-US"/>
              <a:t> </a:t>
            </a:r>
          </a:p>
        </p:txBody>
      </p:sp>
      <p:sp>
        <p:nvSpPr>
          <p:cNvPr id="25603" name="Rectangle 3"/>
          <p:cNvSpPr>
            <a:spLocks noGrp="1" noChangeArrowheads="1"/>
          </p:cNvSpPr>
          <p:nvPr>
            <p:ph type="body" idx="1"/>
          </p:nvPr>
        </p:nvSpPr>
        <p:spPr>
          <a:xfrm>
            <a:off x="3149204" y="1660922"/>
            <a:ext cx="5829300" cy="3086100"/>
          </a:xfrm>
        </p:spPr>
        <p:txBody>
          <a:bodyPr>
            <a:normAutofit fontScale="85000" lnSpcReduction="10000"/>
          </a:bodyPr>
          <a:lstStyle/>
          <a:p>
            <a:pPr marL="385763" indent="-385763">
              <a:lnSpc>
                <a:spcPct val="160000"/>
              </a:lnSpc>
              <a:buFontTx/>
              <a:buAutoNum type="arabicPeriod"/>
            </a:pPr>
            <a:r>
              <a:rPr lang="tr-TR" altLang="en-US" b="1">
                <a:latin typeface="Arial" charset="0"/>
                <a:ea typeface="Arial" charset="0"/>
                <a:cs typeface="Arial" charset="0"/>
              </a:rPr>
              <a:t>Vazotropik Ajanlar:</a:t>
            </a:r>
          </a:p>
          <a:p>
            <a:pPr marL="985838" lvl="2" indent="-385763">
              <a:lnSpc>
                <a:spcPct val="160000"/>
              </a:lnSpc>
              <a:buNone/>
            </a:pPr>
            <a:r>
              <a:rPr lang="tr-TR" altLang="en-US" b="1">
                <a:latin typeface="Arial" charset="0"/>
                <a:ea typeface="Arial" charset="0"/>
                <a:cs typeface="Arial" charset="0"/>
              </a:rPr>
              <a:t>-Doğal:Flavonoidler,rutosidler, diosmin, gingko biloba, saponosidler,at kestanesi ekstresi vb</a:t>
            </a:r>
          </a:p>
          <a:p>
            <a:pPr marL="985838" lvl="2" indent="-385763">
              <a:lnSpc>
                <a:spcPct val="160000"/>
              </a:lnSpc>
              <a:buNone/>
            </a:pPr>
            <a:r>
              <a:rPr lang="tr-TR" altLang="en-US" b="1">
                <a:latin typeface="Arial" charset="0"/>
                <a:ea typeface="Arial" charset="0"/>
                <a:cs typeface="Arial" charset="0"/>
              </a:rPr>
              <a:t>-Yapay:Calcium Dobesilat, naftozone, aminaftone, chromocarbe, iquinosa, flunarizine, sulfomukopolisakkarid</a:t>
            </a:r>
            <a:endParaRPr lang="tr-TR" altLang="en-US"/>
          </a:p>
        </p:txBody>
      </p:sp>
    </p:spTree>
    <p:extLst>
      <p:ext uri="{BB962C8B-B14F-4D97-AF65-F5344CB8AC3E}">
        <p14:creationId xmlns:p14="http://schemas.microsoft.com/office/powerpoint/2010/main" xmlns="" val="196644625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3124200" y="971550"/>
            <a:ext cx="5829300" cy="857250"/>
          </a:xfrm>
        </p:spPr>
        <p:txBody>
          <a:bodyPr/>
          <a:lstStyle/>
          <a:p>
            <a:pPr eaLnBrk="1" hangingPunct="1"/>
            <a:r>
              <a:rPr lang="tr-TR" altLang="en-US" sz="2700" b="1">
                <a:latin typeface="Arial" charset="0"/>
                <a:ea typeface="Times New Roman" charset="0"/>
                <a:cs typeface="Times New Roman" charset="0"/>
              </a:rPr>
              <a:t> </a:t>
            </a:r>
            <a:r>
              <a:rPr lang="tr-TR" altLang="en-US" sz="2400" b="1">
                <a:solidFill>
                  <a:srgbClr val="FF3300"/>
                </a:solidFill>
                <a:latin typeface="Arial" charset="0"/>
              </a:rPr>
              <a:t>İ</a:t>
            </a:r>
            <a:r>
              <a:rPr lang="tr-TR" altLang="en-US" sz="2400" b="1">
                <a:solidFill>
                  <a:srgbClr val="FF3300"/>
                </a:solidFill>
                <a:latin typeface="Arial" charset="0"/>
                <a:ea typeface="Times New Roman" charset="0"/>
                <a:cs typeface="Times New Roman" charset="0"/>
              </a:rPr>
              <a:t>NVAZ</a:t>
            </a:r>
            <a:r>
              <a:rPr lang="tr-TR" altLang="en-US" sz="2400" b="1">
                <a:solidFill>
                  <a:srgbClr val="FF3300"/>
                </a:solidFill>
                <a:latin typeface="Arial" charset="0"/>
              </a:rPr>
              <a:t>İ</a:t>
            </a:r>
            <a:r>
              <a:rPr lang="tr-TR" altLang="en-US" sz="2400" b="1">
                <a:solidFill>
                  <a:srgbClr val="FF3300"/>
                </a:solidFill>
                <a:latin typeface="Arial" charset="0"/>
                <a:ea typeface="Times New Roman" charset="0"/>
                <a:cs typeface="Times New Roman" charset="0"/>
              </a:rPr>
              <a:t>V TEDAV</a:t>
            </a:r>
            <a:r>
              <a:rPr lang="tr-TR" altLang="en-US" sz="2400" b="1">
                <a:solidFill>
                  <a:srgbClr val="FF3300"/>
                </a:solidFill>
                <a:latin typeface="Arial" charset="0"/>
              </a:rPr>
              <a:t>İ</a:t>
            </a:r>
            <a:r>
              <a:rPr lang="tr-TR" altLang="en-US" sz="2400" b="1">
                <a:solidFill>
                  <a:srgbClr val="FF3300"/>
                </a:solidFill>
                <a:latin typeface="Arial" charset="0"/>
                <a:ea typeface="Times New Roman" charset="0"/>
                <a:cs typeface="Times New Roman" charset="0"/>
              </a:rPr>
              <a:t> YAKLA</a:t>
            </a:r>
            <a:r>
              <a:rPr lang="tr-TR" altLang="en-US" sz="2400" b="1">
                <a:solidFill>
                  <a:srgbClr val="FF3300"/>
                </a:solidFill>
                <a:latin typeface="Arial" charset="0"/>
              </a:rPr>
              <a:t>Ş</a:t>
            </a:r>
            <a:r>
              <a:rPr lang="tr-TR" altLang="en-US" sz="2400" b="1">
                <a:solidFill>
                  <a:srgbClr val="FF3300"/>
                </a:solidFill>
                <a:latin typeface="Arial" charset="0"/>
                <a:ea typeface="Times New Roman" charset="0"/>
                <a:cs typeface="Times New Roman" charset="0"/>
              </a:rPr>
              <a:t>IMLARI</a:t>
            </a:r>
            <a:r>
              <a:rPr lang="en-US" altLang="en-US"/>
              <a:t> </a:t>
            </a:r>
          </a:p>
        </p:txBody>
      </p:sp>
      <p:sp>
        <p:nvSpPr>
          <p:cNvPr id="26627" name="Rectangle 3"/>
          <p:cNvSpPr>
            <a:spLocks noGrp="1" noChangeArrowheads="1"/>
          </p:cNvSpPr>
          <p:nvPr>
            <p:ph type="body" idx="1"/>
          </p:nvPr>
        </p:nvSpPr>
        <p:spPr>
          <a:xfrm>
            <a:off x="2895600" y="1943100"/>
            <a:ext cx="6400800" cy="4229100"/>
          </a:xfrm>
        </p:spPr>
        <p:txBody>
          <a:bodyPr/>
          <a:lstStyle/>
          <a:p>
            <a:pPr eaLnBrk="1" hangingPunct="1"/>
            <a:endParaRPr lang="tr-TR" altLang="en-US" sz="1800">
              <a:latin typeface="Arial" charset="0"/>
            </a:endParaRPr>
          </a:p>
          <a:p>
            <a:pPr eaLnBrk="1" hangingPunct="1">
              <a:lnSpc>
                <a:spcPct val="200000"/>
              </a:lnSpc>
            </a:pPr>
            <a:r>
              <a:rPr lang="tr-TR" altLang="en-US" sz="1800">
                <a:latin typeface="Arial" charset="0"/>
              </a:rPr>
              <a:t>Yerinden kopmuş pakelerin fiksasyonu</a:t>
            </a:r>
          </a:p>
          <a:p>
            <a:pPr eaLnBrk="1" hangingPunct="1">
              <a:lnSpc>
                <a:spcPct val="200000"/>
              </a:lnSpc>
            </a:pPr>
            <a:r>
              <a:rPr lang="tr-TR" altLang="en-US" sz="1800">
                <a:latin typeface="Arial" charset="0"/>
                <a:ea typeface="Arial" charset="0"/>
                <a:cs typeface="Arial" charset="0"/>
              </a:rPr>
              <a:t>konjesyonun önüne geçilmesi</a:t>
            </a:r>
            <a:endParaRPr lang="tr-TR" altLang="en-US" sz="1800">
              <a:latin typeface="Arial" charset="0"/>
            </a:endParaRPr>
          </a:p>
          <a:p>
            <a:pPr eaLnBrk="1" hangingPunct="1">
              <a:lnSpc>
                <a:spcPct val="200000"/>
              </a:lnSpc>
            </a:pPr>
            <a:r>
              <a:rPr lang="tr-TR" altLang="en-US" sz="1800">
                <a:latin typeface="Arial" charset="0"/>
                <a:ea typeface="Arial" charset="0"/>
                <a:cs typeface="Arial" charset="0"/>
              </a:rPr>
              <a:t>konjesyon meydana gelen venöz dokunun yok edilmesi </a:t>
            </a:r>
            <a:endParaRPr lang="tr-TR" altLang="en-US" sz="1800">
              <a:latin typeface="Arial" charset="0"/>
            </a:endParaRPr>
          </a:p>
          <a:p>
            <a:pPr eaLnBrk="1" hangingPunct="1">
              <a:lnSpc>
                <a:spcPct val="160000"/>
              </a:lnSpc>
            </a:pPr>
            <a:endParaRPr lang="tr-TR" altLang="en-US" sz="1800">
              <a:latin typeface="Arial" charset="0"/>
            </a:endParaRPr>
          </a:p>
          <a:p>
            <a:pPr eaLnBrk="1" hangingPunct="1">
              <a:lnSpc>
                <a:spcPct val="160000"/>
              </a:lnSpc>
              <a:buFontTx/>
              <a:buNone/>
            </a:pPr>
            <a:r>
              <a:rPr lang="tr-TR" altLang="en-US" sz="1800">
                <a:latin typeface="Arial" charset="0"/>
              </a:rPr>
              <a:t>    </a:t>
            </a:r>
            <a:r>
              <a:rPr lang="tr-TR" altLang="en-US" sz="1800" b="1">
                <a:latin typeface="Arial" charset="0"/>
                <a:ea typeface="Arial" charset="0"/>
                <a:cs typeface="Arial" charset="0"/>
              </a:rPr>
              <a:t>temel prensipledir. </a:t>
            </a:r>
            <a:endParaRPr lang="en-US" altLang="en-US" sz="1800" b="1">
              <a:latin typeface="Arial" charset="0"/>
              <a:ea typeface="Arial" charset="0"/>
              <a:cs typeface="Arial" charset="0"/>
            </a:endParaRPr>
          </a:p>
        </p:txBody>
      </p:sp>
    </p:spTree>
    <p:extLst>
      <p:ext uri="{BB962C8B-B14F-4D97-AF65-F5344CB8AC3E}">
        <p14:creationId xmlns:p14="http://schemas.microsoft.com/office/powerpoint/2010/main" xmlns="" val="2888972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467100" y="971550"/>
            <a:ext cx="6515100" cy="514350"/>
          </a:xfrm>
        </p:spPr>
        <p:txBody>
          <a:bodyPr/>
          <a:lstStyle/>
          <a:p>
            <a:pPr eaLnBrk="1" hangingPunct="1"/>
            <a:r>
              <a:rPr lang="tr-TR" altLang="en-US" sz="2400" b="1">
                <a:solidFill>
                  <a:srgbClr val="FF3300"/>
                </a:solidFill>
                <a:latin typeface="Arial" charset="0"/>
                <a:ea typeface="Arial" charset="0"/>
                <a:cs typeface="Arial" charset="0"/>
              </a:rPr>
              <a:t>Mukozal Fiksasyon Yöntemleri</a:t>
            </a:r>
            <a:endParaRPr lang="en-US" altLang="en-US" sz="2400">
              <a:ea typeface="Times New Roman" charset="0"/>
              <a:cs typeface="Times New Roman" charset="0"/>
            </a:endParaRPr>
          </a:p>
        </p:txBody>
      </p:sp>
      <p:sp>
        <p:nvSpPr>
          <p:cNvPr id="27651" name="Rectangle 3"/>
          <p:cNvSpPr>
            <a:spLocks noGrp="1" noChangeArrowheads="1"/>
          </p:cNvSpPr>
          <p:nvPr>
            <p:ph type="body" idx="1"/>
          </p:nvPr>
        </p:nvSpPr>
        <p:spPr>
          <a:xfrm>
            <a:off x="2838451" y="1371600"/>
            <a:ext cx="4221956" cy="4343400"/>
          </a:xfrm>
        </p:spPr>
        <p:txBody>
          <a:bodyPr>
            <a:normAutofit fontScale="92500"/>
          </a:bodyPr>
          <a:lstStyle/>
          <a:p>
            <a:pPr eaLnBrk="1" hangingPunct="1">
              <a:lnSpc>
                <a:spcPct val="120000"/>
              </a:lnSpc>
              <a:buFontTx/>
              <a:buNone/>
            </a:pPr>
            <a:r>
              <a:rPr lang="tr-TR" altLang="en-US" sz="1800" b="1" u="sng">
                <a:solidFill>
                  <a:srgbClr val="FF3300"/>
                </a:solidFill>
                <a:latin typeface="Arial" charset="0"/>
              </a:rPr>
              <a:t>Skleroterapi</a:t>
            </a:r>
            <a:r>
              <a:rPr lang="en-US" altLang="en-US" sz="1800"/>
              <a:t> </a:t>
            </a:r>
            <a:r>
              <a:rPr lang="tr-TR" altLang="en-US" sz="1800"/>
              <a:t> </a:t>
            </a:r>
          </a:p>
          <a:p>
            <a:pPr eaLnBrk="1" hangingPunct="1">
              <a:lnSpc>
                <a:spcPct val="120000"/>
              </a:lnSpc>
            </a:pPr>
            <a:r>
              <a:rPr lang="tr-TR" altLang="en-US" sz="1650">
                <a:latin typeface="Arial" charset="0"/>
                <a:ea typeface="Arial" charset="0"/>
                <a:cs typeface="Arial" charset="0"/>
              </a:rPr>
              <a:t>kolay uygulanabilir bir yöntem</a:t>
            </a:r>
            <a:endParaRPr lang="tr-TR" altLang="en-US" sz="1650">
              <a:latin typeface="Arial" charset="0"/>
            </a:endParaRPr>
          </a:p>
          <a:p>
            <a:pPr eaLnBrk="1" hangingPunct="1">
              <a:lnSpc>
                <a:spcPct val="120000"/>
              </a:lnSpc>
            </a:pPr>
            <a:r>
              <a:rPr lang="tr-TR" altLang="en-US" sz="1650">
                <a:latin typeface="Arial" charset="0"/>
              </a:rPr>
              <a:t>t</a:t>
            </a:r>
            <a:r>
              <a:rPr lang="tr-TR" altLang="en-US" sz="1650">
                <a:latin typeface="Arial" charset="0"/>
                <a:ea typeface="Arial" charset="0"/>
                <a:cs typeface="Arial" charset="0"/>
              </a:rPr>
              <a:t>ekrarlayan uygulamalara ihtiyaç duyulabilir</a:t>
            </a:r>
            <a:endParaRPr lang="tr-TR" altLang="en-US" sz="1650">
              <a:latin typeface="Arial" charset="0"/>
            </a:endParaRPr>
          </a:p>
          <a:p>
            <a:pPr eaLnBrk="1" hangingPunct="1">
              <a:lnSpc>
                <a:spcPct val="120000"/>
              </a:lnSpc>
            </a:pPr>
            <a:r>
              <a:rPr lang="tr-TR" altLang="en-US" sz="1650">
                <a:latin typeface="Arial" charset="0"/>
                <a:ea typeface="Arial" charset="0"/>
                <a:cs typeface="Arial" charset="0"/>
              </a:rPr>
              <a:t>1. 2.ve 3. derece hemoroidler için daha uygun bir tedavi yöntemi</a:t>
            </a:r>
            <a:endParaRPr lang="tr-TR" altLang="en-US" sz="1650">
              <a:latin typeface="Arial" charset="0"/>
            </a:endParaRPr>
          </a:p>
          <a:p>
            <a:pPr eaLnBrk="1" hangingPunct="1">
              <a:lnSpc>
                <a:spcPct val="120000"/>
              </a:lnSpc>
            </a:pPr>
            <a:r>
              <a:rPr lang="tr-TR" altLang="en-US" sz="1650">
                <a:latin typeface="Arial" charset="0"/>
              </a:rPr>
              <a:t>s</a:t>
            </a:r>
            <a:r>
              <a:rPr lang="tr-TR" altLang="en-US" sz="1650">
                <a:latin typeface="Arial" charset="0"/>
                <a:ea typeface="Times New Roman" charset="0"/>
                <a:cs typeface="Times New Roman" charset="0"/>
              </a:rPr>
              <a:t>ubmukozal alana yapılan injeksiyon ile submukozal fibrozis sa</a:t>
            </a:r>
            <a:r>
              <a:rPr lang="tr-TR" altLang="en-US" sz="1650">
                <a:latin typeface="Arial" charset="0"/>
              </a:rPr>
              <a:t>ğ</a:t>
            </a:r>
            <a:r>
              <a:rPr lang="tr-TR" altLang="en-US" sz="1650">
                <a:latin typeface="Arial" charset="0"/>
                <a:ea typeface="Times New Roman" charset="0"/>
                <a:cs typeface="Times New Roman" charset="0"/>
              </a:rPr>
              <a:t>lanır. Mukoza kasa yapışır.</a:t>
            </a:r>
            <a:endParaRPr lang="tr-TR" altLang="en-US" sz="1650">
              <a:latin typeface="Arial" charset="0"/>
            </a:endParaRPr>
          </a:p>
          <a:p>
            <a:pPr eaLnBrk="1" hangingPunct="1">
              <a:lnSpc>
                <a:spcPct val="120000"/>
              </a:lnSpc>
            </a:pPr>
            <a:r>
              <a:rPr lang="tr-TR" altLang="en-US" sz="1650">
                <a:latin typeface="Arial" charset="0"/>
              </a:rPr>
              <a:t>MT sendromu oluşabilir(Anal kanal duvarında nekroz,perianal sepsis, nekrotizan fasciitis, uzun süren oleoandrogranülomlar vs) oluşabilir.BEN YAPMAM!</a:t>
            </a:r>
          </a:p>
        </p:txBody>
      </p:sp>
      <p:sp>
        <p:nvSpPr>
          <p:cNvPr id="27652" name="Rectangle 5"/>
          <p:cNvSpPr>
            <a:spLocks noChangeArrowheads="1"/>
          </p:cNvSpPr>
          <p:nvPr/>
        </p:nvSpPr>
        <p:spPr bwMode="auto">
          <a:xfrm>
            <a:off x="5260181" y="2750345"/>
            <a:ext cx="6858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pPr eaLnBrk="1" hangingPunct="1"/>
            <a:endParaRPr lang="tr-TR" altLang="en-US" sz="1800"/>
          </a:p>
        </p:txBody>
      </p:sp>
      <p:pic>
        <p:nvPicPr>
          <p:cNvPr id="27653" name="Picture 6" descr="Pict000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46095" y="2228851"/>
            <a:ext cx="2678906" cy="2194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75656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467100" y="971550"/>
            <a:ext cx="6515100" cy="514350"/>
          </a:xfrm>
        </p:spPr>
        <p:txBody>
          <a:bodyPr/>
          <a:lstStyle/>
          <a:p>
            <a:pPr eaLnBrk="1" hangingPunct="1"/>
            <a:r>
              <a:rPr lang="tr-TR" altLang="en-US" sz="2400" b="1">
                <a:solidFill>
                  <a:srgbClr val="FF3300"/>
                </a:solidFill>
                <a:latin typeface="Arial" charset="0"/>
                <a:ea typeface="Arial" charset="0"/>
                <a:cs typeface="Arial" charset="0"/>
              </a:rPr>
              <a:t>Mukozal Fiksasyon Yöntemleri</a:t>
            </a:r>
            <a:endParaRPr lang="en-US" altLang="en-US" sz="2400">
              <a:ea typeface="Times New Roman" charset="0"/>
              <a:cs typeface="Times New Roman" charset="0"/>
            </a:endParaRPr>
          </a:p>
        </p:txBody>
      </p:sp>
      <p:sp>
        <p:nvSpPr>
          <p:cNvPr id="28675" name="Rectangle 3"/>
          <p:cNvSpPr>
            <a:spLocks noGrp="1" noChangeArrowheads="1"/>
          </p:cNvSpPr>
          <p:nvPr>
            <p:ph type="body" idx="1"/>
          </p:nvPr>
        </p:nvSpPr>
        <p:spPr>
          <a:xfrm>
            <a:off x="2838451" y="1371600"/>
            <a:ext cx="4221956" cy="4343400"/>
          </a:xfrm>
        </p:spPr>
        <p:txBody>
          <a:bodyPr>
            <a:normAutofit fontScale="92500"/>
          </a:bodyPr>
          <a:lstStyle/>
          <a:p>
            <a:pPr eaLnBrk="1" hangingPunct="1">
              <a:lnSpc>
                <a:spcPct val="120000"/>
              </a:lnSpc>
              <a:buFontTx/>
              <a:buNone/>
            </a:pPr>
            <a:r>
              <a:rPr lang="tr-TR" altLang="en-US" sz="1800" b="1" u="sng">
                <a:solidFill>
                  <a:srgbClr val="FF3300"/>
                </a:solidFill>
                <a:latin typeface="Arial" charset="0"/>
              </a:rPr>
              <a:t>Skleroterapi</a:t>
            </a:r>
            <a:r>
              <a:rPr lang="en-US" altLang="en-US" sz="1800"/>
              <a:t> </a:t>
            </a:r>
            <a:r>
              <a:rPr lang="tr-TR" altLang="en-US" sz="1800"/>
              <a:t> </a:t>
            </a:r>
          </a:p>
          <a:p>
            <a:pPr eaLnBrk="1" hangingPunct="1">
              <a:lnSpc>
                <a:spcPct val="120000"/>
              </a:lnSpc>
            </a:pPr>
            <a:r>
              <a:rPr lang="tr-TR" altLang="en-US" sz="1650">
                <a:latin typeface="Arial" charset="0"/>
                <a:ea typeface="Arial" charset="0"/>
                <a:cs typeface="Arial" charset="0"/>
              </a:rPr>
              <a:t>kolay uygulanabilir bir yöntem</a:t>
            </a:r>
            <a:endParaRPr lang="tr-TR" altLang="en-US" sz="1650">
              <a:latin typeface="Arial" charset="0"/>
            </a:endParaRPr>
          </a:p>
          <a:p>
            <a:pPr eaLnBrk="1" hangingPunct="1">
              <a:lnSpc>
                <a:spcPct val="120000"/>
              </a:lnSpc>
            </a:pPr>
            <a:r>
              <a:rPr lang="tr-TR" altLang="en-US" sz="1650">
                <a:latin typeface="Arial" charset="0"/>
              </a:rPr>
              <a:t>t</a:t>
            </a:r>
            <a:r>
              <a:rPr lang="tr-TR" altLang="en-US" sz="1650">
                <a:latin typeface="Arial" charset="0"/>
                <a:ea typeface="Arial" charset="0"/>
                <a:cs typeface="Arial" charset="0"/>
              </a:rPr>
              <a:t>ekrarlayan uygulamalara ihtiyaç duyulabilir</a:t>
            </a:r>
            <a:endParaRPr lang="tr-TR" altLang="en-US" sz="1650">
              <a:latin typeface="Arial" charset="0"/>
            </a:endParaRPr>
          </a:p>
          <a:p>
            <a:pPr eaLnBrk="1" hangingPunct="1">
              <a:lnSpc>
                <a:spcPct val="120000"/>
              </a:lnSpc>
            </a:pPr>
            <a:r>
              <a:rPr lang="tr-TR" altLang="en-US" sz="1650">
                <a:latin typeface="Arial" charset="0"/>
                <a:ea typeface="Arial" charset="0"/>
                <a:cs typeface="Arial" charset="0"/>
              </a:rPr>
              <a:t>1. 2.ve 3. derece hemoroidler için daha uygun bir tedavi yöntemi</a:t>
            </a:r>
            <a:endParaRPr lang="tr-TR" altLang="en-US" sz="1650">
              <a:latin typeface="Arial" charset="0"/>
            </a:endParaRPr>
          </a:p>
          <a:p>
            <a:pPr eaLnBrk="1" hangingPunct="1">
              <a:lnSpc>
                <a:spcPct val="120000"/>
              </a:lnSpc>
            </a:pPr>
            <a:r>
              <a:rPr lang="tr-TR" altLang="en-US" sz="1650">
                <a:latin typeface="Arial" charset="0"/>
              </a:rPr>
              <a:t>s</a:t>
            </a:r>
            <a:r>
              <a:rPr lang="tr-TR" altLang="en-US" sz="1650">
                <a:latin typeface="Arial" charset="0"/>
                <a:ea typeface="Times New Roman" charset="0"/>
                <a:cs typeface="Times New Roman" charset="0"/>
              </a:rPr>
              <a:t>ubmukozal alana yapılan injeksiyon ile submukozal fibrozis sa</a:t>
            </a:r>
            <a:r>
              <a:rPr lang="tr-TR" altLang="en-US" sz="1650">
                <a:latin typeface="Arial" charset="0"/>
              </a:rPr>
              <a:t>ğ</a:t>
            </a:r>
            <a:r>
              <a:rPr lang="tr-TR" altLang="en-US" sz="1650">
                <a:latin typeface="Arial" charset="0"/>
                <a:ea typeface="Times New Roman" charset="0"/>
                <a:cs typeface="Times New Roman" charset="0"/>
              </a:rPr>
              <a:t>lanır. Mukoza kasa yapışır.</a:t>
            </a:r>
            <a:endParaRPr lang="tr-TR" altLang="en-US" sz="1650">
              <a:latin typeface="Arial" charset="0"/>
            </a:endParaRPr>
          </a:p>
          <a:p>
            <a:pPr eaLnBrk="1" hangingPunct="1">
              <a:lnSpc>
                <a:spcPct val="120000"/>
              </a:lnSpc>
            </a:pPr>
            <a:r>
              <a:rPr lang="tr-TR" altLang="en-US" sz="1650">
                <a:latin typeface="Arial" charset="0"/>
              </a:rPr>
              <a:t>MT sendromu oluşabilir(Anal kanal duvarında nekroz,perianal sepsis, nekrotizan fasciitis, uzun süren oleoandrogranülomlar vs) oluşabilir.BEN YAPMAM!</a:t>
            </a:r>
          </a:p>
        </p:txBody>
      </p:sp>
      <p:sp>
        <p:nvSpPr>
          <p:cNvPr id="28676" name="Rectangle 5"/>
          <p:cNvSpPr>
            <a:spLocks noChangeArrowheads="1"/>
          </p:cNvSpPr>
          <p:nvPr/>
        </p:nvSpPr>
        <p:spPr bwMode="auto">
          <a:xfrm>
            <a:off x="5260181" y="2750345"/>
            <a:ext cx="6858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pPr eaLnBrk="1" hangingPunct="1"/>
            <a:endParaRPr lang="tr-TR" altLang="en-US" sz="1800"/>
          </a:p>
        </p:txBody>
      </p:sp>
      <p:pic>
        <p:nvPicPr>
          <p:cNvPr id="28677" name="Picture 6" descr="Pict000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46095" y="2228851"/>
            <a:ext cx="2678906" cy="2194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126840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3"/>
          <p:cNvSpPr>
            <a:spLocks noGrp="1" noChangeArrowheads="1"/>
          </p:cNvSpPr>
          <p:nvPr>
            <p:ph type="body" idx="1"/>
          </p:nvPr>
        </p:nvSpPr>
        <p:spPr>
          <a:xfrm>
            <a:off x="2838450" y="1085850"/>
            <a:ext cx="6572250" cy="4343400"/>
          </a:xfrm>
        </p:spPr>
        <p:txBody>
          <a:bodyPr/>
          <a:lstStyle/>
          <a:p>
            <a:pPr algn="just" eaLnBrk="1" hangingPunct="1">
              <a:lnSpc>
                <a:spcPct val="140000"/>
              </a:lnSpc>
              <a:buFontTx/>
              <a:buNone/>
            </a:pPr>
            <a:r>
              <a:rPr lang="tr-TR" altLang="en-US" sz="1800" b="1" u="sng">
                <a:solidFill>
                  <a:srgbClr val="FF3300"/>
                </a:solidFill>
                <a:latin typeface="Arial" charset="0"/>
                <a:ea typeface="Arial" charset="0"/>
                <a:cs typeface="Arial" charset="0"/>
              </a:rPr>
              <a:t>Bant Ligasyonu</a:t>
            </a:r>
            <a:endParaRPr lang="tr-TR" altLang="en-US" sz="1800" u="sng">
              <a:solidFill>
                <a:srgbClr val="FF3300"/>
              </a:solidFill>
              <a:latin typeface="Arial" charset="0"/>
              <a:ea typeface="Times New Roman" charset="0"/>
              <a:cs typeface="Times New Roman" charset="0"/>
            </a:endParaRPr>
          </a:p>
          <a:p>
            <a:pPr eaLnBrk="1" hangingPunct="1">
              <a:lnSpc>
                <a:spcPct val="150000"/>
              </a:lnSpc>
            </a:pPr>
            <a:r>
              <a:rPr lang="tr-TR" altLang="en-US" sz="1800">
                <a:latin typeface="Arial" charset="0"/>
              </a:rPr>
              <a:t>s</a:t>
            </a:r>
            <a:r>
              <a:rPr lang="tr-TR" altLang="en-US" sz="1800">
                <a:latin typeface="Arial" charset="0"/>
                <a:ea typeface="Times New Roman" charset="0"/>
                <a:cs typeface="Times New Roman" charset="0"/>
              </a:rPr>
              <a:t>kleroterapiden farkl</a:t>
            </a:r>
            <a:r>
              <a:rPr lang="tr-TR" altLang="en-US" sz="1800">
                <a:latin typeface="Arial" charset="0"/>
              </a:rPr>
              <a:t>ı</a:t>
            </a:r>
            <a:r>
              <a:rPr lang="tr-TR" altLang="en-US" sz="1800">
                <a:latin typeface="Arial" charset="0"/>
                <a:ea typeface="Times New Roman" charset="0"/>
                <a:cs typeface="Times New Roman" charset="0"/>
              </a:rPr>
              <a:t> olarak hasta dokunun </a:t>
            </a:r>
            <a:r>
              <a:rPr lang="tr-TR" altLang="en-US" sz="1800">
                <a:latin typeface="Arial" charset="0"/>
              </a:rPr>
              <a:t>u</a:t>
            </a:r>
            <a:r>
              <a:rPr lang="tr-TR" altLang="en-US" sz="1800">
                <a:latin typeface="Arial" charset="0"/>
                <a:ea typeface="Times New Roman" charset="0"/>
                <a:cs typeface="Times New Roman" charset="0"/>
              </a:rPr>
              <a:t>zakla</a:t>
            </a:r>
            <a:r>
              <a:rPr lang="tr-TR" altLang="en-US" sz="1800">
                <a:latin typeface="Arial" charset="0"/>
              </a:rPr>
              <a:t>ş</a:t>
            </a:r>
            <a:r>
              <a:rPr lang="tr-TR" altLang="en-US" sz="1800">
                <a:latin typeface="Arial" charset="0"/>
                <a:ea typeface="Times New Roman" charset="0"/>
                <a:cs typeface="Times New Roman" charset="0"/>
              </a:rPr>
              <a:t>t</a:t>
            </a:r>
            <a:r>
              <a:rPr lang="tr-TR" altLang="en-US" sz="1800">
                <a:latin typeface="Arial" charset="0"/>
              </a:rPr>
              <a:t>ırıl</a:t>
            </a:r>
            <a:r>
              <a:rPr lang="tr-TR" altLang="en-US" sz="1800">
                <a:latin typeface="Arial" charset="0"/>
                <a:ea typeface="Times New Roman" charset="0"/>
                <a:cs typeface="Times New Roman" charset="0"/>
              </a:rPr>
              <a:t>mas</a:t>
            </a:r>
            <a:r>
              <a:rPr lang="tr-TR" altLang="en-US" sz="1800">
                <a:latin typeface="Arial" charset="0"/>
              </a:rPr>
              <a:t>ı</a:t>
            </a:r>
            <a:r>
              <a:rPr lang="tr-TR" altLang="en-US" sz="1800">
                <a:latin typeface="Arial" charset="0"/>
                <a:ea typeface="Times New Roman" charset="0"/>
                <a:cs typeface="Times New Roman" charset="0"/>
              </a:rPr>
              <a:t>n</a:t>
            </a:r>
            <a:r>
              <a:rPr lang="tr-TR" altLang="en-US" sz="1800">
                <a:latin typeface="Arial" charset="0"/>
              </a:rPr>
              <a:t>ı</a:t>
            </a:r>
            <a:r>
              <a:rPr lang="tr-TR" altLang="en-US" sz="1800">
                <a:latin typeface="Arial" charset="0"/>
                <a:ea typeface="Times New Roman" charset="0"/>
                <a:cs typeface="Times New Roman" charset="0"/>
              </a:rPr>
              <a:t> da sa</a:t>
            </a:r>
            <a:r>
              <a:rPr lang="tr-TR" altLang="en-US" sz="1800">
                <a:latin typeface="Arial" charset="0"/>
              </a:rPr>
              <a:t>ğ</a:t>
            </a:r>
            <a:r>
              <a:rPr lang="tr-TR" altLang="en-US" sz="1800">
                <a:latin typeface="Arial" charset="0"/>
                <a:ea typeface="Times New Roman" charset="0"/>
                <a:cs typeface="Times New Roman" charset="0"/>
              </a:rPr>
              <a:t>la</a:t>
            </a:r>
            <a:r>
              <a:rPr lang="tr-TR" altLang="en-US" sz="1800">
                <a:latin typeface="Arial" charset="0"/>
              </a:rPr>
              <a:t>r</a:t>
            </a:r>
          </a:p>
          <a:p>
            <a:pPr eaLnBrk="1" hangingPunct="1">
              <a:lnSpc>
                <a:spcPct val="150000"/>
              </a:lnSpc>
            </a:pPr>
            <a:r>
              <a:rPr lang="tr-TR" altLang="en-US" sz="1800">
                <a:latin typeface="Arial" charset="0"/>
              </a:rPr>
              <a:t>f</a:t>
            </a:r>
            <a:r>
              <a:rPr lang="tr-TR" altLang="en-US" sz="1800">
                <a:latin typeface="Arial" charset="0"/>
                <a:ea typeface="Times New Roman" charset="0"/>
                <a:cs typeface="Times New Roman" charset="0"/>
              </a:rPr>
              <a:t>ibrozis ile iyile</a:t>
            </a:r>
            <a:r>
              <a:rPr lang="tr-TR" altLang="en-US" sz="1800">
                <a:latin typeface="Arial" charset="0"/>
              </a:rPr>
              <a:t>ş</a:t>
            </a:r>
            <a:r>
              <a:rPr lang="tr-TR" altLang="en-US" sz="1800">
                <a:latin typeface="Arial" charset="0"/>
                <a:ea typeface="Times New Roman" charset="0"/>
                <a:cs typeface="Times New Roman" charset="0"/>
              </a:rPr>
              <a:t>me meydana gel</a:t>
            </a:r>
            <a:r>
              <a:rPr lang="tr-TR" altLang="en-US" sz="1800">
                <a:latin typeface="Arial" charset="0"/>
              </a:rPr>
              <a:t>ir</a:t>
            </a:r>
          </a:p>
          <a:p>
            <a:pPr eaLnBrk="1" hangingPunct="1">
              <a:lnSpc>
                <a:spcPct val="150000"/>
              </a:lnSpc>
            </a:pPr>
            <a:r>
              <a:rPr lang="tr-TR" altLang="en-US" sz="1800">
                <a:latin typeface="Arial" charset="0"/>
              </a:rPr>
              <a:t>her seansta bir pake ligasyonu önerilir</a:t>
            </a:r>
            <a:endParaRPr lang="en-US" altLang="en-US" sz="1800">
              <a:latin typeface="Arial" charset="0"/>
            </a:endParaRPr>
          </a:p>
        </p:txBody>
      </p:sp>
      <p:pic>
        <p:nvPicPr>
          <p:cNvPr id="29699" name="Picture 4" descr="Pict000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838450" y="3486150"/>
            <a:ext cx="2857500" cy="23300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0" name="Picture 5" descr="Pict000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581650" y="3371851"/>
            <a:ext cx="3943350" cy="2369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779128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Başlık"/>
          <p:cNvSpPr>
            <a:spLocks noGrp="1"/>
          </p:cNvSpPr>
          <p:nvPr>
            <p:ph type="title"/>
          </p:nvPr>
        </p:nvSpPr>
        <p:spPr/>
        <p:txBody>
          <a:bodyPr/>
          <a:lstStyle/>
          <a:p>
            <a:r>
              <a:rPr lang="tr-TR" altLang="en-US"/>
              <a:t>Tek band mı çok band mı?</a:t>
            </a:r>
            <a:br>
              <a:rPr lang="tr-TR" altLang="en-US"/>
            </a:br>
            <a:r>
              <a:rPr lang="tr-TR" altLang="en-US" sz="1350" i="1"/>
              <a:t>Bat ve arkadaşları Dis Colon Rectum 1993</a:t>
            </a:r>
          </a:p>
        </p:txBody>
      </p:sp>
      <p:graphicFrame>
        <p:nvGraphicFramePr>
          <p:cNvPr id="4" name="3 İçerik Yer Tutucusu"/>
          <p:cNvGraphicFramePr>
            <a:graphicFrameLocks noGrp="1"/>
          </p:cNvGraphicFramePr>
          <p:nvPr>
            <p:ph idx="1"/>
          </p:nvPr>
        </p:nvGraphicFramePr>
        <p:xfrm>
          <a:off x="3181350" y="2343151"/>
          <a:ext cx="5829300" cy="845820"/>
        </p:xfrm>
        <a:graphic>
          <a:graphicData uri="http://schemas.openxmlformats.org/drawingml/2006/table">
            <a:tbl>
              <a:tblPr/>
              <a:tblGrid>
                <a:gridCol w="1943100"/>
                <a:gridCol w="1943100"/>
                <a:gridCol w="1943100"/>
              </a:tblGrid>
              <a:tr h="278606">
                <a:tc>
                  <a:txBody>
                    <a:bodyPr/>
                    <a:lstStyle>
                      <a:lvl1pPr algn="l" eaLnBrk="0" hangingPunct="0">
                        <a:spcBef>
                          <a:spcPct val="20000"/>
                        </a:spcBef>
                        <a:defRPr sz="2800">
                          <a:solidFill>
                            <a:schemeClr val="tx1"/>
                          </a:solidFill>
                          <a:latin typeface="Times New Roman" charset="0"/>
                        </a:defRPr>
                      </a:lvl1pPr>
                      <a:lvl2pPr marL="742950" indent="-285750" algn="l" eaLnBrk="0" hangingPunct="0">
                        <a:spcBef>
                          <a:spcPct val="20000"/>
                        </a:spcBef>
                        <a:defRPr sz="2400">
                          <a:solidFill>
                            <a:schemeClr val="tx1"/>
                          </a:solidFill>
                          <a:latin typeface="Times New Roman" charset="0"/>
                        </a:defRPr>
                      </a:lvl2pPr>
                      <a:lvl3pPr marL="1143000" indent="-228600" algn="l" eaLnBrk="0" hangingPunct="0">
                        <a:spcBef>
                          <a:spcPct val="20000"/>
                        </a:spcBef>
                        <a:defRPr sz="2000">
                          <a:solidFill>
                            <a:schemeClr val="tx1"/>
                          </a:solidFill>
                          <a:latin typeface="Times New Roman" charset="0"/>
                        </a:defRPr>
                      </a:lvl3pPr>
                      <a:lvl4pPr marL="1600200" indent="-228600" algn="l" eaLnBrk="0" hangingPunct="0">
                        <a:spcBef>
                          <a:spcPct val="20000"/>
                        </a:spcBef>
                        <a:defRPr>
                          <a:solidFill>
                            <a:schemeClr val="tx1"/>
                          </a:solidFill>
                          <a:latin typeface="Times New Roman" charset="0"/>
                        </a:defRPr>
                      </a:lvl4pPr>
                      <a:lvl5pPr marL="2057400" indent="-228600" algn="l" eaLnBrk="0" hangingPunct="0">
                        <a:spcBef>
                          <a:spcPct val="20000"/>
                        </a:spcBef>
                        <a:defRPr>
                          <a:solidFill>
                            <a:schemeClr val="tx1"/>
                          </a:solidFill>
                          <a:latin typeface="Times New Roman" charset="0"/>
                        </a:defRPr>
                      </a:lvl5pPr>
                      <a:lvl6pPr marL="2514600" indent="-228600" eaLnBrk="0" fontAlgn="base" hangingPunct="0">
                        <a:spcBef>
                          <a:spcPct val="20000"/>
                        </a:spcBef>
                        <a:spcAft>
                          <a:spcPct val="0"/>
                        </a:spcAft>
                        <a:defRPr>
                          <a:solidFill>
                            <a:schemeClr val="tx1"/>
                          </a:solidFill>
                          <a:latin typeface="Times New Roman" charset="0"/>
                        </a:defRPr>
                      </a:lvl6pPr>
                      <a:lvl7pPr marL="2971800" indent="-228600" eaLnBrk="0" fontAlgn="base" hangingPunct="0">
                        <a:spcBef>
                          <a:spcPct val="20000"/>
                        </a:spcBef>
                        <a:spcAft>
                          <a:spcPct val="0"/>
                        </a:spcAft>
                        <a:defRPr>
                          <a:solidFill>
                            <a:schemeClr val="tx1"/>
                          </a:solidFill>
                          <a:latin typeface="Times New Roman" charset="0"/>
                        </a:defRPr>
                      </a:lvl7pPr>
                      <a:lvl8pPr marL="3429000" indent="-228600" eaLnBrk="0" fontAlgn="base" hangingPunct="0">
                        <a:spcBef>
                          <a:spcPct val="20000"/>
                        </a:spcBef>
                        <a:spcAft>
                          <a:spcPct val="0"/>
                        </a:spcAft>
                        <a:defRPr>
                          <a:solidFill>
                            <a:schemeClr val="tx1"/>
                          </a:solidFill>
                          <a:latin typeface="Times New Roman" charset="0"/>
                        </a:defRPr>
                      </a:lvl8pPr>
                      <a:lvl9pPr marL="3886200" indent="-228600" eaLnBrk="0" fontAlgn="base" hangingPunct="0">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en-US" sz="1400" b="1" i="0" u="none" strike="noStrike" cap="none" normalizeH="0" baseline="0">
                        <a:ln>
                          <a:noFill/>
                        </a:ln>
                        <a:solidFill>
                          <a:srgbClr val="FFFFFF"/>
                        </a:solidFill>
                        <a:effectLst/>
                        <a:latin typeface="Times New Roman" charset="0"/>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eaLnBrk="0" hangingPunct="0">
                        <a:spcBef>
                          <a:spcPct val="20000"/>
                        </a:spcBef>
                        <a:defRPr sz="2800">
                          <a:solidFill>
                            <a:schemeClr val="tx1"/>
                          </a:solidFill>
                          <a:latin typeface="Times New Roman" charset="0"/>
                        </a:defRPr>
                      </a:lvl1pPr>
                      <a:lvl2pPr marL="742950" indent="-285750" algn="l" eaLnBrk="0" hangingPunct="0">
                        <a:spcBef>
                          <a:spcPct val="20000"/>
                        </a:spcBef>
                        <a:defRPr sz="2400">
                          <a:solidFill>
                            <a:schemeClr val="tx1"/>
                          </a:solidFill>
                          <a:latin typeface="Times New Roman" charset="0"/>
                        </a:defRPr>
                      </a:lvl2pPr>
                      <a:lvl3pPr marL="1143000" indent="-228600" algn="l" eaLnBrk="0" hangingPunct="0">
                        <a:spcBef>
                          <a:spcPct val="20000"/>
                        </a:spcBef>
                        <a:defRPr sz="2000">
                          <a:solidFill>
                            <a:schemeClr val="tx1"/>
                          </a:solidFill>
                          <a:latin typeface="Times New Roman" charset="0"/>
                        </a:defRPr>
                      </a:lvl3pPr>
                      <a:lvl4pPr marL="1600200" indent="-228600" algn="l" eaLnBrk="0" hangingPunct="0">
                        <a:spcBef>
                          <a:spcPct val="20000"/>
                        </a:spcBef>
                        <a:defRPr>
                          <a:solidFill>
                            <a:schemeClr val="tx1"/>
                          </a:solidFill>
                          <a:latin typeface="Times New Roman" charset="0"/>
                        </a:defRPr>
                      </a:lvl4pPr>
                      <a:lvl5pPr marL="2057400" indent="-228600" algn="l" eaLnBrk="0" hangingPunct="0">
                        <a:spcBef>
                          <a:spcPct val="20000"/>
                        </a:spcBef>
                        <a:defRPr>
                          <a:solidFill>
                            <a:schemeClr val="tx1"/>
                          </a:solidFill>
                          <a:latin typeface="Times New Roman" charset="0"/>
                        </a:defRPr>
                      </a:lvl5pPr>
                      <a:lvl6pPr marL="2514600" indent="-228600" eaLnBrk="0" fontAlgn="base" hangingPunct="0">
                        <a:spcBef>
                          <a:spcPct val="20000"/>
                        </a:spcBef>
                        <a:spcAft>
                          <a:spcPct val="0"/>
                        </a:spcAft>
                        <a:defRPr>
                          <a:solidFill>
                            <a:schemeClr val="tx1"/>
                          </a:solidFill>
                          <a:latin typeface="Times New Roman" charset="0"/>
                        </a:defRPr>
                      </a:lvl6pPr>
                      <a:lvl7pPr marL="2971800" indent="-228600" eaLnBrk="0" fontAlgn="base" hangingPunct="0">
                        <a:spcBef>
                          <a:spcPct val="20000"/>
                        </a:spcBef>
                        <a:spcAft>
                          <a:spcPct val="0"/>
                        </a:spcAft>
                        <a:defRPr>
                          <a:solidFill>
                            <a:schemeClr val="tx1"/>
                          </a:solidFill>
                          <a:latin typeface="Times New Roman" charset="0"/>
                        </a:defRPr>
                      </a:lvl7pPr>
                      <a:lvl8pPr marL="3429000" indent="-228600" eaLnBrk="0" fontAlgn="base" hangingPunct="0">
                        <a:spcBef>
                          <a:spcPct val="20000"/>
                        </a:spcBef>
                        <a:spcAft>
                          <a:spcPct val="0"/>
                        </a:spcAft>
                        <a:defRPr>
                          <a:solidFill>
                            <a:schemeClr val="tx1"/>
                          </a:solidFill>
                          <a:latin typeface="Times New Roman" charset="0"/>
                        </a:defRPr>
                      </a:lvl8pPr>
                      <a:lvl9pPr marL="3886200" indent="-228600" eaLnBrk="0" fontAlgn="base" hangingPunct="0">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a:ln>
                            <a:noFill/>
                          </a:ln>
                          <a:solidFill>
                            <a:srgbClr val="FFFFFF"/>
                          </a:solidFill>
                          <a:effectLst/>
                          <a:latin typeface="Times New Roman" charset="0"/>
                        </a:rPr>
                        <a:t>Ağrı ve rahatsızlık</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eaLnBrk="0" hangingPunct="0">
                        <a:spcBef>
                          <a:spcPct val="20000"/>
                        </a:spcBef>
                        <a:defRPr sz="2800">
                          <a:solidFill>
                            <a:schemeClr val="tx1"/>
                          </a:solidFill>
                          <a:latin typeface="Times New Roman" charset="0"/>
                        </a:defRPr>
                      </a:lvl1pPr>
                      <a:lvl2pPr marL="742950" indent="-285750" algn="l" eaLnBrk="0" hangingPunct="0">
                        <a:spcBef>
                          <a:spcPct val="20000"/>
                        </a:spcBef>
                        <a:defRPr sz="2400">
                          <a:solidFill>
                            <a:schemeClr val="tx1"/>
                          </a:solidFill>
                          <a:latin typeface="Times New Roman" charset="0"/>
                        </a:defRPr>
                      </a:lvl2pPr>
                      <a:lvl3pPr marL="1143000" indent="-228600" algn="l" eaLnBrk="0" hangingPunct="0">
                        <a:spcBef>
                          <a:spcPct val="20000"/>
                        </a:spcBef>
                        <a:defRPr sz="2000">
                          <a:solidFill>
                            <a:schemeClr val="tx1"/>
                          </a:solidFill>
                          <a:latin typeface="Times New Roman" charset="0"/>
                        </a:defRPr>
                      </a:lvl3pPr>
                      <a:lvl4pPr marL="1600200" indent="-228600" algn="l" eaLnBrk="0" hangingPunct="0">
                        <a:spcBef>
                          <a:spcPct val="20000"/>
                        </a:spcBef>
                        <a:defRPr>
                          <a:solidFill>
                            <a:schemeClr val="tx1"/>
                          </a:solidFill>
                          <a:latin typeface="Times New Roman" charset="0"/>
                        </a:defRPr>
                      </a:lvl4pPr>
                      <a:lvl5pPr marL="2057400" indent="-228600" algn="l" eaLnBrk="0" hangingPunct="0">
                        <a:spcBef>
                          <a:spcPct val="20000"/>
                        </a:spcBef>
                        <a:defRPr>
                          <a:solidFill>
                            <a:schemeClr val="tx1"/>
                          </a:solidFill>
                          <a:latin typeface="Times New Roman" charset="0"/>
                        </a:defRPr>
                      </a:lvl5pPr>
                      <a:lvl6pPr marL="2514600" indent="-228600" eaLnBrk="0" fontAlgn="base" hangingPunct="0">
                        <a:spcBef>
                          <a:spcPct val="20000"/>
                        </a:spcBef>
                        <a:spcAft>
                          <a:spcPct val="0"/>
                        </a:spcAft>
                        <a:defRPr>
                          <a:solidFill>
                            <a:schemeClr val="tx1"/>
                          </a:solidFill>
                          <a:latin typeface="Times New Roman" charset="0"/>
                        </a:defRPr>
                      </a:lvl6pPr>
                      <a:lvl7pPr marL="2971800" indent="-228600" eaLnBrk="0" fontAlgn="base" hangingPunct="0">
                        <a:spcBef>
                          <a:spcPct val="20000"/>
                        </a:spcBef>
                        <a:spcAft>
                          <a:spcPct val="0"/>
                        </a:spcAft>
                        <a:defRPr>
                          <a:solidFill>
                            <a:schemeClr val="tx1"/>
                          </a:solidFill>
                          <a:latin typeface="Times New Roman" charset="0"/>
                        </a:defRPr>
                      </a:lvl7pPr>
                      <a:lvl8pPr marL="3429000" indent="-228600" eaLnBrk="0" fontAlgn="base" hangingPunct="0">
                        <a:spcBef>
                          <a:spcPct val="20000"/>
                        </a:spcBef>
                        <a:spcAft>
                          <a:spcPct val="0"/>
                        </a:spcAft>
                        <a:defRPr>
                          <a:solidFill>
                            <a:schemeClr val="tx1"/>
                          </a:solidFill>
                          <a:latin typeface="Times New Roman" charset="0"/>
                        </a:defRPr>
                      </a:lvl8pPr>
                      <a:lvl9pPr marL="3886200" indent="-228600" eaLnBrk="0" fontAlgn="base" hangingPunct="0">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a:ln>
                            <a:noFill/>
                          </a:ln>
                          <a:solidFill>
                            <a:srgbClr val="FFFFFF"/>
                          </a:solidFill>
                          <a:effectLst/>
                          <a:latin typeface="Times New Roman" charset="0"/>
                        </a:rPr>
                        <a:t>Vagavagal semptomlar</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78606">
                <a:tc>
                  <a:txBody>
                    <a:bodyPr/>
                    <a:lstStyle>
                      <a:lvl1pPr algn="l" eaLnBrk="0" hangingPunct="0">
                        <a:spcBef>
                          <a:spcPct val="20000"/>
                        </a:spcBef>
                        <a:defRPr sz="2800">
                          <a:solidFill>
                            <a:schemeClr val="tx1"/>
                          </a:solidFill>
                          <a:latin typeface="Times New Roman" charset="0"/>
                        </a:defRPr>
                      </a:lvl1pPr>
                      <a:lvl2pPr marL="742950" indent="-285750" algn="l" eaLnBrk="0" hangingPunct="0">
                        <a:spcBef>
                          <a:spcPct val="20000"/>
                        </a:spcBef>
                        <a:defRPr sz="2400">
                          <a:solidFill>
                            <a:schemeClr val="tx1"/>
                          </a:solidFill>
                          <a:latin typeface="Times New Roman" charset="0"/>
                        </a:defRPr>
                      </a:lvl2pPr>
                      <a:lvl3pPr marL="1143000" indent="-228600" algn="l" eaLnBrk="0" hangingPunct="0">
                        <a:spcBef>
                          <a:spcPct val="20000"/>
                        </a:spcBef>
                        <a:defRPr sz="2000">
                          <a:solidFill>
                            <a:schemeClr val="tx1"/>
                          </a:solidFill>
                          <a:latin typeface="Times New Roman" charset="0"/>
                        </a:defRPr>
                      </a:lvl3pPr>
                      <a:lvl4pPr marL="1600200" indent="-228600" algn="l" eaLnBrk="0" hangingPunct="0">
                        <a:spcBef>
                          <a:spcPct val="20000"/>
                        </a:spcBef>
                        <a:defRPr>
                          <a:solidFill>
                            <a:schemeClr val="tx1"/>
                          </a:solidFill>
                          <a:latin typeface="Times New Roman" charset="0"/>
                        </a:defRPr>
                      </a:lvl4pPr>
                      <a:lvl5pPr marL="2057400" indent="-228600" algn="l" eaLnBrk="0" hangingPunct="0">
                        <a:spcBef>
                          <a:spcPct val="20000"/>
                        </a:spcBef>
                        <a:defRPr>
                          <a:solidFill>
                            <a:schemeClr val="tx1"/>
                          </a:solidFill>
                          <a:latin typeface="Times New Roman" charset="0"/>
                        </a:defRPr>
                      </a:lvl5pPr>
                      <a:lvl6pPr marL="2514600" indent="-228600" eaLnBrk="0" fontAlgn="base" hangingPunct="0">
                        <a:spcBef>
                          <a:spcPct val="20000"/>
                        </a:spcBef>
                        <a:spcAft>
                          <a:spcPct val="0"/>
                        </a:spcAft>
                        <a:defRPr>
                          <a:solidFill>
                            <a:schemeClr val="tx1"/>
                          </a:solidFill>
                          <a:latin typeface="Times New Roman" charset="0"/>
                        </a:defRPr>
                      </a:lvl6pPr>
                      <a:lvl7pPr marL="2971800" indent="-228600" eaLnBrk="0" fontAlgn="base" hangingPunct="0">
                        <a:spcBef>
                          <a:spcPct val="20000"/>
                        </a:spcBef>
                        <a:spcAft>
                          <a:spcPct val="0"/>
                        </a:spcAft>
                        <a:defRPr>
                          <a:solidFill>
                            <a:schemeClr val="tx1"/>
                          </a:solidFill>
                          <a:latin typeface="Times New Roman" charset="0"/>
                        </a:defRPr>
                      </a:lvl7pPr>
                      <a:lvl8pPr marL="3429000" indent="-228600" eaLnBrk="0" fontAlgn="base" hangingPunct="0">
                        <a:spcBef>
                          <a:spcPct val="20000"/>
                        </a:spcBef>
                        <a:spcAft>
                          <a:spcPct val="0"/>
                        </a:spcAft>
                        <a:defRPr>
                          <a:solidFill>
                            <a:schemeClr val="tx1"/>
                          </a:solidFill>
                          <a:latin typeface="Times New Roman" charset="0"/>
                        </a:defRPr>
                      </a:lvl8pPr>
                      <a:lvl9pPr marL="3886200" indent="-228600" eaLnBrk="0" fontAlgn="base" hangingPunct="0">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en-US" sz="1400" b="0" i="0" u="none" strike="noStrike" cap="none" normalizeH="0" baseline="0">
                          <a:ln>
                            <a:noFill/>
                          </a:ln>
                          <a:solidFill>
                            <a:srgbClr val="000000"/>
                          </a:solidFill>
                          <a:effectLst/>
                          <a:latin typeface="Times New Roman" charset="0"/>
                        </a:rPr>
                        <a:t>Tek band</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EFF"/>
                    </a:solidFill>
                  </a:tcPr>
                </a:tc>
                <a:tc>
                  <a:txBody>
                    <a:bodyPr/>
                    <a:lstStyle>
                      <a:lvl1pPr algn="l" eaLnBrk="0" hangingPunct="0">
                        <a:spcBef>
                          <a:spcPct val="20000"/>
                        </a:spcBef>
                        <a:defRPr sz="2800">
                          <a:solidFill>
                            <a:schemeClr val="tx1"/>
                          </a:solidFill>
                          <a:latin typeface="Times New Roman" charset="0"/>
                        </a:defRPr>
                      </a:lvl1pPr>
                      <a:lvl2pPr marL="742950" indent="-285750" algn="l" eaLnBrk="0" hangingPunct="0">
                        <a:spcBef>
                          <a:spcPct val="20000"/>
                        </a:spcBef>
                        <a:defRPr sz="2400">
                          <a:solidFill>
                            <a:schemeClr val="tx1"/>
                          </a:solidFill>
                          <a:latin typeface="Times New Roman" charset="0"/>
                        </a:defRPr>
                      </a:lvl2pPr>
                      <a:lvl3pPr marL="1143000" indent="-228600" algn="l" eaLnBrk="0" hangingPunct="0">
                        <a:spcBef>
                          <a:spcPct val="20000"/>
                        </a:spcBef>
                        <a:defRPr sz="2000">
                          <a:solidFill>
                            <a:schemeClr val="tx1"/>
                          </a:solidFill>
                          <a:latin typeface="Times New Roman" charset="0"/>
                        </a:defRPr>
                      </a:lvl3pPr>
                      <a:lvl4pPr marL="1600200" indent="-228600" algn="l" eaLnBrk="0" hangingPunct="0">
                        <a:spcBef>
                          <a:spcPct val="20000"/>
                        </a:spcBef>
                        <a:defRPr>
                          <a:solidFill>
                            <a:schemeClr val="tx1"/>
                          </a:solidFill>
                          <a:latin typeface="Times New Roman" charset="0"/>
                        </a:defRPr>
                      </a:lvl4pPr>
                      <a:lvl5pPr marL="2057400" indent="-228600" algn="l" eaLnBrk="0" hangingPunct="0">
                        <a:spcBef>
                          <a:spcPct val="20000"/>
                        </a:spcBef>
                        <a:defRPr>
                          <a:solidFill>
                            <a:schemeClr val="tx1"/>
                          </a:solidFill>
                          <a:latin typeface="Times New Roman" charset="0"/>
                        </a:defRPr>
                      </a:lvl5pPr>
                      <a:lvl6pPr marL="2514600" indent="-228600" eaLnBrk="0" fontAlgn="base" hangingPunct="0">
                        <a:spcBef>
                          <a:spcPct val="20000"/>
                        </a:spcBef>
                        <a:spcAft>
                          <a:spcPct val="0"/>
                        </a:spcAft>
                        <a:defRPr>
                          <a:solidFill>
                            <a:schemeClr val="tx1"/>
                          </a:solidFill>
                          <a:latin typeface="Times New Roman" charset="0"/>
                        </a:defRPr>
                      </a:lvl6pPr>
                      <a:lvl7pPr marL="2971800" indent="-228600" eaLnBrk="0" fontAlgn="base" hangingPunct="0">
                        <a:spcBef>
                          <a:spcPct val="20000"/>
                        </a:spcBef>
                        <a:spcAft>
                          <a:spcPct val="0"/>
                        </a:spcAft>
                        <a:defRPr>
                          <a:solidFill>
                            <a:schemeClr val="tx1"/>
                          </a:solidFill>
                          <a:latin typeface="Times New Roman" charset="0"/>
                        </a:defRPr>
                      </a:lvl7pPr>
                      <a:lvl8pPr marL="3429000" indent="-228600" eaLnBrk="0" fontAlgn="base" hangingPunct="0">
                        <a:spcBef>
                          <a:spcPct val="20000"/>
                        </a:spcBef>
                        <a:spcAft>
                          <a:spcPct val="0"/>
                        </a:spcAft>
                        <a:defRPr>
                          <a:solidFill>
                            <a:schemeClr val="tx1"/>
                          </a:solidFill>
                          <a:latin typeface="Times New Roman" charset="0"/>
                        </a:defRPr>
                      </a:lvl8pPr>
                      <a:lvl9pPr marL="3886200" indent="-228600" eaLnBrk="0" fontAlgn="base" hangingPunct="0">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en-US" sz="1400" b="0" i="0" u="none" strike="noStrike" cap="none" normalizeH="0" baseline="0">
                          <a:ln>
                            <a:noFill/>
                          </a:ln>
                          <a:solidFill>
                            <a:srgbClr val="000000"/>
                          </a:solidFill>
                          <a:effectLst/>
                          <a:latin typeface="Times New Roman" charset="0"/>
                        </a:rPr>
                        <a:t>% 4.5</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EFF"/>
                    </a:solidFill>
                  </a:tcPr>
                </a:tc>
                <a:tc>
                  <a:txBody>
                    <a:bodyPr/>
                    <a:lstStyle>
                      <a:lvl1pPr algn="l" eaLnBrk="0" hangingPunct="0">
                        <a:spcBef>
                          <a:spcPct val="20000"/>
                        </a:spcBef>
                        <a:defRPr sz="2800">
                          <a:solidFill>
                            <a:schemeClr val="tx1"/>
                          </a:solidFill>
                          <a:latin typeface="Times New Roman" charset="0"/>
                        </a:defRPr>
                      </a:lvl1pPr>
                      <a:lvl2pPr marL="742950" indent="-285750" algn="l" eaLnBrk="0" hangingPunct="0">
                        <a:spcBef>
                          <a:spcPct val="20000"/>
                        </a:spcBef>
                        <a:defRPr sz="2400">
                          <a:solidFill>
                            <a:schemeClr val="tx1"/>
                          </a:solidFill>
                          <a:latin typeface="Times New Roman" charset="0"/>
                        </a:defRPr>
                      </a:lvl2pPr>
                      <a:lvl3pPr marL="1143000" indent="-228600" algn="l" eaLnBrk="0" hangingPunct="0">
                        <a:spcBef>
                          <a:spcPct val="20000"/>
                        </a:spcBef>
                        <a:defRPr sz="2000">
                          <a:solidFill>
                            <a:schemeClr val="tx1"/>
                          </a:solidFill>
                          <a:latin typeface="Times New Roman" charset="0"/>
                        </a:defRPr>
                      </a:lvl3pPr>
                      <a:lvl4pPr marL="1600200" indent="-228600" algn="l" eaLnBrk="0" hangingPunct="0">
                        <a:spcBef>
                          <a:spcPct val="20000"/>
                        </a:spcBef>
                        <a:defRPr>
                          <a:solidFill>
                            <a:schemeClr val="tx1"/>
                          </a:solidFill>
                          <a:latin typeface="Times New Roman" charset="0"/>
                        </a:defRPr>
                      </a:lvl4pPr>
                      <a:lvl5pPr marL="2057400" indent="-228600" algn="l" eaLnBrk="0" hangingPunct="0">
                        <a:spcBef>
                          <a:spcPct val="20000"/>
                        </a:spcBef>
                        <a:defRPr>
                          <a:solidFill>
                            <a:schemeClr val="tx1"/>
                          </a:solidFill>
                          <a:latin typeface="Times New Roman" charset="0"/>
                        </a:defRPr>
                      </a:lvl5pPr>
                      <a:lvl6pPr marL="2514600" indent="-228600" eaLnBrk="0" fontAlgn="base" hangingPunct="0">
                        <a:spcBef>
                          <a:spcPct val="20000"/>
                        </a:spcBef>
                        <a:spcAft>
                          <a:spcPct val="0"/>
                        </a:spcAft>
                        <a:defRPr>
                          <a:solidFill>
                            <a:schemeClr val="tx1"/>
                          </a:solidFill>
                          <a:latin typeface="Times New Roman" charset="0"/>
                        </a:defRPr>
                      </a:lvl6pPr>
                      <a:lvl7pPr marL="2971800" indent="-228600" eaLnBrk="0" fontAlgn="base" hangingPunct="0">
                        <a:spcBef>
                          <a:spcPct val="20000"/>
                        </a:spcBef>
                        <a:spcAft>
                          <a:spcPct val="0"/>
                        </a:spcAft>
                        <a:defRPr>
                          <a:solidFill>
                            <a:schemeClr val="tx1"/>
                          </a:solidFill>
                          <a:latin typeface="Times New Roman" charset="0"/>
                        </a:defRPr>
                      </a:lvl7pPr>
                      <a:lvl8pPr marL="3429000" indent="-228600" eaLnBrk="0" fontAlgn="base" hangingPunct="0">
                        <a:spcBef>
                          <a:spcPct val="20000"/>
                        </a:spcBef>
                        <a:spcAft>
                          <a:spcPct val="0"/>
                        </a:spcAft>
                        <a:defRPr>
                          <a:solidFill>
                            <a:schemeClr val="tx1"/>
                          </a:solidFill>
                          <a:latin typeface="Times New Roman" charset="0"/>
                        </a:defRPr>
                      </a:lvl8pPr>
                      <a:lvl9pPr marL="3886200" indent="-228600" eaLnBrk="0" fontAlgn="base" hangingPunct="0">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en-US" sz="1400" b="0" i="0" u="none" strike="noStrike" cap="none" normalizeH="0" baseline="0">
                          <a:ln>
                            <a:noFill/>
                          </a:ln>
                          <a:solidFill>
                            <a:srgbClr val="000000"/>
                          </a:solidFill>
                          <a:effectLst/>
                          <a:latin typeface="Times New Roman" charset="0"/>
                        </a:rPr>
                        <a:t>% 0</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EFF"/>
                    </a:solidFill>
                  </a:tcPr>
                </a:tc>
              </a:tr>
              <a:tr h="278606">
                <a:tc>
                  <a:txBody>
                    <a:bodyPr/>
                    <a:lstStyle>
                      <a:lvl1pPr algn="l" eaLnBrk="0" hangingPunct="0">
                        <a:spcBef>
                          <a:spcPct val="20000"/>
                        </a:spcBef>
                        <a:defRPr sz="2800">
                          <a:solidFill>
                            <a:schemeClr val="tx1"/>
                          </a:solidFill>
                          <a:latin typeface="Times New Roman" charset="0"/>
                        </a:defRPr>
                      </a:lvl1pPr>
                      <a:lvl2pPr marL="742950" indent="-285750" algn="l" eaLnBrk="0" hangingPunct="0">
                        <a:spcBef>
                          <a:spcPct val="20000"/>
                        </a:spcBef>
                        <a:defRPr sz="2400">
                          <a:solidFill>
                            <a:schemeClr val="tx1"/>
                          </a:solidFill>
                          <a:latin typeface="Times New Roman" charset="0"/>
                        </a:defRPr>
                      </a:lvl2pPr>
                      <a:lvl3pPr marL="1143000" indent="-228600" algn="l" eaLnBrk="0" hangingPunct="0">
                        <a:spcBef>
                          <a:spcPct val="20000"/>
                        </a:spcBef>
                        <a:defRPr sz="2000">
                          <a:solidFill>
                            <a:schemeClr val="tx1"/>
                          </a:solidFill>
                          <a:latin typeface="Times New Roman" charset="0"/>
                        </a:defRPr>
                      </a:lvl3pPr>
                      <a:lvl4pPr marL="1600200" indent="-228600" algn="l" eaLnBrk="0" hangingPunct="0">
                        <a:spcBef>
                          <a:spcPct val="20000"/>
                        </a:spcBef>
                        <a:defRPr>
                          <a:solidFill>
                            <a:schemeClr val="tx1"/>
                          </a:solidFill>
                          <a:latin typeface="Times New Roman" charset="0"/>
                        </a:defRPr>
                      </a:lvl4pPr>
                      <a:lvl5pPr marL="2057400" indent="-228600" algn="l" eaLnBrk="0" hangingPunct="0">
                        <a:spcBef>
                          <a:spcPct val="20000"/>
                        </a:spcBef>
                        <a:defRPr>
                          <a:solidFill>
                            <a:schemeClr val="tx1"/>
                          </a:solidFill>
                          <a:latin typeface="Times New Roman" charset="0"/>
                        </a:defRPr>
                      </a:lvl5pPr>
                      <a:lvl6pPr marL="2514600" indent="-228600" eaLnBrk="0" fontAlgn="base" hangingPunct="0">
                        <a:spcBef>
                          <a:spcPct val="20000"/>
                        </a:spcBef>
                        <a:spcAft>
                          <a:spcPct val="0"/>
                        </a:spcAft>
                        <a:defRPr>
                          <a:solidFill>
                            <a:schemeClr val="tx1"/>
                          </a:solidFill>
                          <a:latin typeface="Times New Roman" charset="0"/>
                        </a:defRPr>
                      </a:lvl6pPr>
                      <a:lvl7pPr marL="2971800" indent="-228600" eaLnBrk="0" fontAlgn="base" hangingPunct="0">
                        <a:spcBef>
                          <a:spcPct val="20000"/>
                        </a:spcBef>
                        <a:spcAft>
                          <a:spcPct val="0"/>
                        </a:spcAft>
                        <a:defRPr>
                          <a:solidFill>
                            <a:schemeClr val="tx1"/>
                          </a:solidFill>
                          <a:latin typeface="Times New Roman" charset="0"/>
                        </a:defRPr>
                      </a:lvl7pPr>
                      <a:lvl8pPr marL="3429000" indent="-228600" eaLnBrk="0" fontAlgn="base" hangingPunct="0">
                        <a:spcBef>
                          <a:spcPct val="20000"/>
                        </a:spcBef>
                        <a:spcAft>
                          <a:spcPct val="0"/>
                        </a:spcAft>
                        <a:defRPr>
                          <a:solidFill>
                            <a:schemeClr val="tx1"/>
                          </a:solidFill>
                          <a:latin typeface="Times New Roman" charset="0"/>
                        </a:defRPr>
                      </a:lvl8pPr>
                      <a:lvl9pPr marL="3886200" indent="-228600" eaLnBrk="0" fontAlgn="base" hangingPunct="0">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en-US" sz="1400" b="0" i="0" u="none" strike="noStrike" cap="none" normalizeH="0" baseline="0">
                          <a:ln>
                            <a:noFill/>
                          </a:ln>
                          <a:solidFill>
                            <a:srgbClr val="000000"/>
                          </a:solidFill>
                          <a:effectLst/>
                          <a:latin typeface="Times New Roman" charset="0"/>
                        </a:rPr>
                        <a:t>Çok band</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FFF"/>
                    </a:solidFill>
                  </a:tcPr>
                </a:tc>
                <a:tc>
                  <a:txBody>
                    <a:bodyPr/>
                    <a:lstStyle>
                      <a:lvl1pPr algn="l" eaLnBrk="0" hangingPunct="0">
                        <a:spcBef>
                          <a:spcPct val="20000"/>
                        </a:spcBef>
                        <a:defRPr sz="2800">
                          <a:solidFill>
                            <a:schemeClr val="tx1"/>
                          </a:solidFill>
                          <a:latin typeface="Times New Roman" charset="0"/>
                        </a:defRPr>
                      </a:lvl1pPr>
                      <a:lvl2pPr marL="742950" indent="-285750" algn="l" eaLnBrk="0" hangingPunct="0">
                        <a:spcBef>
                          <a:spcPct val="20000"/>
                        </a:spcBef>
                        <a:defRPr sz="2400">
                          <a:solidFill>
                            <a:schemeClr val="tx1"/>
                          </a:solidFill>
                          <a:latin typeface="Times New Roman" charset="0"/>
                        </a:defRPr>
                      </a:lvl2pPr>
                      <a:lvl3pPr marL="1143000" indent="-228600" algn="l" eaLnBrk="0" hangingPunct="0">
                        <a:spcBef>
                          <a:spcPct val="20000"/>
                        </a:spcBef>
                        <a:defRPr sz="2000">
                          <a:solidFill>
                            <a:schemeClr val="tx1"/>
                          </a:solidFill>
                          <a:latin typeface="Times New Roman" charset="0"/>
                        </a:defRPr>
                      </a:lvl3pPr>
                      <a:lvl4pPr marL="1600200" indent="-228600" algn="l" eaLnBrk="0" hangingPunct="0">
                        <a:spcBef>
                          <a:spcPct val="20000"/>
                        </a:spcBef>
                        <a:defRPr>
                          <a:solidFill>
                            <a:schemeClr val="tx1"/>
                          </a:solidFill>
                          <a:latin typeface="Times New Roman" charset="0"/>
                        </a:defRPr>
                      </a:lvl4pPr>
                      <a:lvl5pPr marL="2057400" indent="-228600" algn="l" eaLnBrk="0" hangingPunct="0">
                        <a:spcBef>
                          <a:spcPct val="20000"/>
                        </a:spcBef>
                        <a:defRPr>
                          <a:solidFill>
                            <a:schemeClr val="tx1"/>
                          </a:solidFill>
                          <a:latin typeface="Times New Roman" charset="0"/>
                        </a:defRPr>
                      </a:lvl5pPr>
                      <a:lvl6pPr marL="2514600" indent="-228600" eaLnBrk="0" fontAlgn="base" hangingPunct="0">
                        <a:spcBef>
                          <a:spcPct val="20000"/>
                        </a:spcBef>
                        <a:spcAft>
                          <a:spcPct val="0"/>
                        </a:spcAft>
                        <a:defRPr>
                          <a:solidFill>
                            <a:schemeClr val="tx1"/>
                          </a:solidFill>
                          <a:latin typeface="Times New Roman" charset="0"/>
                        </a:defRPr>
                      </a:lvl6pPr>
                      <a:lvl7pPr marL="2971800" indent="-228600" eaLnBrk="0" fontAlgn="base" hangingPunct="0">
                        <a:spcBef>
                          <a:spcPct val="20000"/>
                        </a:spcBef>
                        <a:spcAft>
                          <a:spcPct val="0"/>
                        </a:spcAft>
                        <a:defRPr>
                          <a:solidFill>
                            <a:schemeClr val="tx1"/>
                          </a:solidFill>
                          <a:latin typeface="Times New Roman" charset="0"/>
                        </a:defRPr>
                      </a:lvl7pPr>
                      <a:lvl8pPr marL="3429000" indent="-228600" eaLnBrk="0" fontAlgn="base" hangingPunct="0">
                        <a:spcBef>
                          <a:spcPct val="20000"/>
                        </a:spcBef>
                        <a:spcAft>
                          <a:spcPct val="0"/>
                        </a:spcAft>
                        <a:defRPr>
                          <a:solidFill>
                            <a:schemeClr val="tx1"/>
                          </a:solidFill>
                          <a:latin typeface="Times New Roman" charset="0"/>
                        </a:defRPr>
                      </a:lvl8pPr>
                      <a:lvl9pPr marL="3886200" indent="-228600" eaLnBrk="0" fontAlgn="base" hangingPunct="0">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en-US" sz="1400" b="0" i="0" u="none" strike="noStrike" cap="none" normalizeH="0" baseline="0">
                          <a:ln>
                            <a:noFill/>
                          </a:ln>
                          <a:solidFill>
                            <a:srgbClr val="000000"/>
                          </a:solidFill>
                          <a:effectLst/>
                          <a:latin typeface="Times New Roman" charset="0"/>
                        </a:rPr>
                        <a:t>% 29</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FFF"/>
                    </a:solidFill>
                  </a:tcPr>
                </a:tc>
                <a:tc>
                  <a:txBody>
                    <a:bodyPr/>
                    <a:lstStyle>
                      <a:lvl1pPr algn="l" eaLnBrk="0" hangingPunct="0">
                        <a:spcBef>
                          <a:spcPct val="20000"/>
                        </a:spcBef>
                        <a:defRPr sz="2800">
                          <a:solidFill>
                            <a:schemeClr val="tx1"/>
                          </a:solidFill>
                          <a:latin typeface="Times New Roman" charset="0"/>
                        </a:defRPr>
                      </a:lvl1pPr>
                      <a:lvl2pPr marL="742950" indent="-285750" algn="l" eaLnBrk="0" hangingPunct="0">
                        <a:spcBef>
                          <a:spcPct val="20000"/>
                        </a:spcBef>
                        <a:defRPr sz="2400">
                          <a:solidFill>
                            <a:schemeClr val="tx1"/>
                          </a:solidFill>
                          <a:latin typeface="Times New Roman" charset="0"/>
                        </a:defRPr>
                      </a:lvl2pPr>
                      <a:lvl3pPr marL="1143000" indent="-228600" algn="l" eaLnBrk="0" hangingPunct="0">
                        <a:spcBef>
                          <a:spcPct val="20000"/>
                        </a:spcBef>
                        <a:defRPr sz="2000">
                          <a:solidFill>
                            <a:schemeClr val="tx1"/>
                          </a:solidFill>
                          <a:latin typeface="Times New Roman" charset="0"/>
                        </a:defRPr>
                      </a:lvl3pPr>
                      <a:lvl4pPr marL="1600200" indent="-228600" algn="l" eaLnBrk="0" hangingPunct="0">
                        <a:spcBef>
                          <a:spcPct val="20000"/>
                        </a:spcBef>
                        <a:defRPr>
                          <a:solidFill>
                            <a:schemeClr val="tx1"/>
                          </a:solidFill>
                          <a:latin typeface="Times New Roman" charset="0"/>
                        </a:defRPr>
                      </a:lvl4pPr>
                      <a:lvl5pPr marL="2057400" indent="-228600" algn="l" eaLnBrk="0" hangingPunct="0">
                        <a:spcBef>
                          <a:spcPct val="20000"/>
                        </a:spcBef>
                        <a:defRPr>
                          <a:solidFill>
                            <a:schemeClr val="tx1"/>
                          </a:solidFill>
                          <a:latin typeface="Times New Roman" charset="0"/>
                        </a:defRPr>
                      </a:lvl5pPr>
                      <a:lvl6pPr marL="2514600" indent="-228600" eaLnBrk="0" fontAlgn="base" hangingPunct="0">
                        <a:spcBef>
                          <a:spcPct val="20000"/>
                        </a:spcBef>
                        <a:spcAft>
                          <a:spcPct val="0"/>
                        </a:spcAft>
                        <a:defRPr>
                          <a:solidFill>
                            <a:schemeClr val="tx1"/>
                          </a:solidFill>
                          <a:latin typeface="Times New Roman" charset="0"/>
                        </a:defRPr>
                      </a:lvl6pPr>
                      <a:lvl7pPr marL="2971800" indent="-228600" eaLnBrk="0" fontAlgn="base" hangingPunct="0">
                        <a:spcBef>
                          <a:spcPct val="20000"/>
                        </a:spcBef>
                        <a:spcAft>
                          <a:spcPct val="0"/>
                        </a:spcAft>
                        <a:defRPr>
                          <a:solidFill>
                            <a:schemeClr val="tx1"/>
                          </a:solidFill>
                          <a:latin typeface="Times New Roman" charset="0"/>
                        </a:defRPr>
                      </a:lvl7pPr>
                      <a:lvl8pPr marL="3429000" indent="-228600" eaLnBrk="0" fontAlgn="base" hangingPunct="0">
                        <a:spcBef>
                          <a:spcPct val="20000"/>
                        </a:spcBef>
                        <a:spcAft>
                          <a:spcPct val="0"/>
                        </a:spcAft>
                        <a:defRPr>
                          <a:solidFill>
                            <a:schemeClr val="tx1"/>
                          </a:solidFill>
                          <a:latin typeface="Times New Roman" charset="0"/>
                        </a:defRPr>
                      </a:lvl8pPr>
                      <a:lvl9pPr marL="3886200" indent="-228600" eaLnBrk="0" fontAlgn="base" hangingPunct="0">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en-US" sz="1400" b="0" i="0" u="none" strike="noStrike" cap="none" normalizeH="0" baseline="0">
                          <a:ln>
                            <a:noFill/>
                          </a:ln>
                          <a:solidFill>
                            <a:srgbClr val="000000"/>
                          </a:solidFill>
                          <a:effectLst/>
                          <a:latin typeface="Times New Roman" charset="0"/>
                        </a:rPr>
                        <a:t>% 12.3</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FFF"/>
                    </a:solidFill>
                  </a:tcPr>
                </a:tc>
              </a:tr>
            </a:tbl>
          </a:graphicData>
        </a:graphic>
      </p:graphicFrame>
    </p:spTree>
    <p:extLst>
      <p:ext uri="{BB962C8B-B14F-4D97-AF65-F5344CB8AC3E}">
        <p14:creationId xmlns:p14="http://schemas.microsoft.com/office/powerpoint/2010/main" xmlns="" val="7057131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Radiology (Rarely Necessary!)</a:t>
            </a:r>
            <a:endParaRPr lang="en-US" dirty="0"/>
          </a:p>
        </p:txBody>
      </p:sp>
      <p:sp>
        <p:nvSpPr>
          <p:cNvPr id="3" name="Content Placeholder 2"/>
          <p:cNvSpPr>
            <a:spLocks noGrp="1"/>
          </p:cNvSpPr>
          <p:nvPr>
            <p:ph idx="1"/>
          </p:nvPr>
        </p:nvSpPr>
        <p:spPr/>
        <p:txBody>
          <a:bodyPr/>
          <a:lstStyle/>
          <a:p>
            <a:r>
              <a:rPr lang="en-US" dirty="0" err="1" smtClean="0"/>
              <a:t>Endoanal</a:t>
            </a:r>
            <a:r>
              <a:rPr lang="en-US" dirty="0" smtClean="0"/>
              <a:t> ultrasound</a:t>
            </a:r>
          </a:p>
          <a:p>
            <a:pPr lvl="1"/>
            <a:r>
              <a:rPr lang="en-US" dirty="0" smtClean="0"/>
              <a:t>3D</a:t>
            </a:r>
          </a:p>
          <a:p>
            <a:pPr lvl="1"/>
            <a:r>
              <a:rPr lang="en-US" dirty="0" smtClean="0"/>
              <a:t>Hydrogen peroxide enhancement in case of a fistula</a:t>
            </a:r>
          </a:p>
          <a:p>
            <a:pPr lvl="1"/>
            <a:r>
              <a:rPr lang="en-US" dirty="0" smtClean="0"/>
              <a:t>May need some degree of </a:t>
            </a:r>
            <a:r>
              <a:rPr lang="en-US" dirty="0" err="1" smtClean="0"/>
              <a:t>anethesia</a:t>
            </a:r>
            <a:endParaRPr lang="en-US" dirty="0" smtClean="0"/>
          </a:p>
          <a:p>
            <a:r>
              <a:rPr lang="en-US" dirty="0" err="1" smtClean="0"/>
              <a:t>Perineal</a:t>
            </a:r>
            <a:r>
              <a:rPr lang="en-US" dirty="0" smtClean="0"/>
              <a:t> ultrasound</a:t>
            </a:r>
          </a:p>
          <a:p>
            <a:r>
              <a:rPr lang="en-US" dirty="0" smtClean="0"/>
              <a:t>MRI</a:t>
            </a:r>
          </a:p>
          <a:p>
            <a:r>
              <a:rPr lang="en-US" dirty="0" smtClean="0"/>
              <a:t>CT scan</a:t>
            </a:r>
            <a:endParaRPr lang="en-US" dirty="0"/>
          </a:p>
        </p:txBody>
      </p:sp>
    </p:spTree>
    <p:extLst>
      <p:ext uri="{BB962C8B-B14F-4D97-AF65-F5344CB8AC3E}">
        <p14:creationId xmlns:p14="http://schemas.microsoft.com/office/powerpoint/2010/main" xmlns="" val="15630574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Başlık"/>
          <p:cNvSpPr>
            <a:spLocks noGrp="1"/>
          </p:cNvSpPr>
          <p:nvPr>
            <p:ph type="title"/>
          </p:nvPr>
        </p:nvSpPr>
        <p:spPr>
          <a:xfrm>
            <a:off x="3149204" y="964406"/>
            <a:ext cx="5829300" cy="857250"/>
          </a:xfrm>
        </p:spPr>
        <p:txBody>
          <a:bodyPr/>
          <a:lstStyle/>
          <a:p>
            <a:r>
              <a:rPr lang="tr-TR" altLang="en-US"/>
              <a:t>Diyet ve Hayat Tarzı</a:t>
            </a:r>
          </a:p>
        </p:txBody>
      </p:sp>
      <p:sp>
        <p:nvSpPr>
          <p:cNvPr id="31747" name="2 İçerik Yer Tutucusu"/>
          <p:cNvSpPr>
            <a:spLocks noGrp="1"/>
          </p:cNvSpPr>
          <p:nvPr>
            <p:ph idx="1"/>
          </p:nvPr>
        </p:nvSpPr>
        <p:spPr>
          <a:xfrm>
            <a:off x="3149204" y="1768079"/>
            <a:ext cx="5829300" cy="3086100"/>
          </a:xfrm>
        </p:spPr>
        <p:txBody>
          <a:bodyPr>
            <a:normAutofit fontScale="85000" lnSpcReduction="20000"/>
          </a:bodyPr>
          <a:lstStyle/>
          <a:p>
            <a:r>
              <a:rPr lang="tr-TR" altLang="en-US"/>
              <a:t>Psyllium, Metilselüloz, Calciumpolycarbophil</a:t>
            </a:r>
          </a:p>
          <a:p>
            <a:r>
              <a:rPr lang="tr-TR" altLang="en-US"/>
              <a:t>Tüm evre hastalarda etkilidir.Özellikle dışkılama fizyolojisi sorunlu hastalarda işe yarar.İkincil kazanımları vardır.</a:t>
            </a:r>
          </a:p>
          <a:p>
            <a:r>
              <a:rPr lang="tr-TR" altLang="en-US"/>
              <a:t>Ameliyat ve diğer tedavilerden sonra hasta memnuniyetini, memnuniyetin idamesini sağlar.</a:t>
            </a:r>
          </a:p>
          <a:p>
            <a:r>
              <a:rPr lang="tr-TR" altLang="en-US"/>
              <a:t>Esas sorun komplians ve gaz-şişkinlik-karın ağrısı yan etkileridir.</a:t>
            </a:r>
          </a:p>
          <a:p>
            <a:endParaRPr lang="tr-TR" altLang="en-US"/>
          </a:p>
          <a:p>
            <a:endParaRPr lang="tr-TR" altLang="en-US"/>
          </a:p>
        </p:txBody>
      </p:sp>
    </p:spTree>
    <p:extLst>
      <p:ext uri="{BB962C8B-B14F-4D97-AF65-F5344CB8AC3E}">
        <p14:creationId xmlns:p14="http://schemas.microsoft.com/office/powerpoint/2010/main" xmlns="" val="36867924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827735" y="964406"/>
            <a:ext cx="6515100" cy="857250"/>
          </a:xfrm>
        </p:spPr>
        <p:txBody>
          <a:bodyPr/>
          <a:lstStyle/>
          <a:p>
            <a:pPr eaLnBrk="1" hangingPunct="1"/>
            <a:r>
              <a:rPr lang="tr-TR" altLang="en-US" sz="2400" b="1">
                <a:solidFill>
                  <a:srgbClr val="FF3300"/>
                </a:solidFill>
                <a:latin typeface="Arial" charset="0"/>
                <a:ea typeface="Arial" charset="0"/>
                <a:cs typeface="Arial" charset="0"/>
              </a:rPr>
              <a:t>NON-OPERATİF TEDAVİ YAKLAŞIMLARI</a:t>
            </a:r>
            <a:r>
              <a:rPr lang="en-US" altLang="en-US"/>
              <a:t> </a:t>
            </a:r>
          </a:p>
        </p:txBody>
      </p:sp>
      <p:sp>
        <p:nvSpPr>
          <p:cNvPr id="32771" name="Rectangle 3"/>
          <p:cNvSpPr>
            <a:spLocks noGrp="1" noChangeArrowheads="1"/>
          </p:cNvSpPr>
          <p:nvPr>
            <p:ph type="body" idx="1"/>
          </p:nvPr>
        </p:nvSpPr>
        <p:spPr>
          <a:xfrm>
            <a:off x="3149204" y="1660922"/>
            <a:ext cx="5829300" cy="3086100"/>
          </a:xfrm>
        </p:spPr>
        <p:txBody>
          <a:bodyPr>
            <a:normAutofit fontScale="85000" lnSpcReduction="10000"/>
          </a:bodyPr>
          <a:lstStyle/>
          <a:p>
            <a:pPr marL="385763" indent="-385763">
              <a:lnSpc>
                <a:spcPct val="160000"/>
              </a:lnSpc>
              <a:buFontTx/>
              <a:buAutoNum type="arabicPeriod"/>
            </a:pPr>
            <a:r>
              <a:rPr lang="tr-TR" altLang="en-US" b="1">
                <a:latin typeface="Arial" charset="0"/>
                <a:ea typeface="Arial" charset="0"/>
                <a:cs typeface="Arial" charset="0"/>
              </a:rPr>
              <a:t>Vazotropik Ajanlar:</a:t>
            </a:r>
          </a:p>
          <a:p>
            <a:pPr marL="985838" lvl="2" indent="-385763">
              <a:lnSpc>
                <a:spcPct val="160000"/>
              </a:lnSpc>
              <a:buNone/>
            </a:pPr>
            <a:r>
              <a:rPr lang="tr-TR" altLang="en-US" b="1">
                <a:latin typeface="Arial" charset="0"/>
                <a:ea typeface="Arial" charset="0"/>
                <a:cs typeface="Arial" charset="0"/>
              </a:rPr>
              <a:t>-Doğal:Flavonoidler,rutosidler, diosmin, gingko biloba, saponosidler,at kestanesi ekstresi vb</a:t>
            </a:r>
          </a:p>
          <a:p>
            <a:pPr marL="985838" lvl="2" indent="-385763">
              <a:lnSpc>
                <a:spcPct val="160000"/>
              </a:lnSpc>
              <a:buNone/>
            </a:pPr>
            <a:r>
              <a:rPr lang="tr-TR" altLang="en-US" b="1">
                <a:latin typeface="Arial" charset="0"/>
                <a:ea typeface="Arial" charset="0"/>
                <a:cs typeface="Arial" charset="0"/>
              </a:rPr>
              <a:t>-Yapay:Calcium Dobesilat, naftozone, aminaftone, chromocarbe, iquinosa, flunarizine, sulfomukopolisakkarid</a:t>
            </a:r>
            <a:endParaRPr lang="tr-TR" altLang="en-US"/>
          </a:p>
        </p:txBody>
      </p:sp>
    </p:spTree>
    <p:extLst>
      <p:ext uri="{BB962C8B-B14F-4D97-AF65-F5344CB8AC3E}">
        <p14:creationId xmlns:p14="http://schemas.microsoft.com/office/powerpoint/2010/main" xmlns="" val="9017995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Başlık"/>
          <p:cNvSpPr>
            <a:spLocks noGrp="1"/>
          </p:cNvSpPr>
          <p:nvPr>
            <p:ph type="title"/>
          </p:nvPr>
        </p:nvSpPr>
        <p:spPr/>
        <p:txBody>
          <a:bodyPr>
            <a:normAutofit/>
          </a:bodyPr>
          <a:lstStyle/>
          <a:p>
            <a:r>
              <a:rPr lang="tr-TR" altLang="en-US" b="1">
                <a:solidFill>
                  <a:srgbClr val="FF3300"/>
                </a:solidFill>
                <a:latin typeface="Arial" charset="0"/>
                <a:ea typeface="Arial" charset="0"/>
                <a:cs typeface="Arial" charset="0"/>
              </a:rPr>
              <a:t>NON-OPERATİF TEDAVİ YAKLAŞIMLARI</a:t>
            </a:r>
            <a:r>
              <a:rPr lang="en-US" altLang="en-US"/>
              <a:t> </a:t>
            </a:r>
            <a:endParaRPr lang="tr-TR" altLang="en-US"/>
          </a:p>
        </p:txBody>
      </p:sp>
      <p:sp>
        <p:nvSpPr>
          <p:cNvPr id="33795" name="2 İçerik Yer Tutucusu"/>
          <p:cNvSpPr>
            <a:spLocks noGrp="1"/>
          </p:cNvSpPr>
          <p:nvPr>
            <p:ph idx="1"/>
          </p:nvPr>
        </p:nvSpPr>
        <p:spPr/>
        <p:txBody>
          <a:bodyPr>
            <a:normAutofit/>
          </a:bodyPr>
          <a:lstStyle/>
          <a:p>
            <a:pPr>
              <a:buFontTx/>
              <a:buNone/>
            </a:pPr>
            <a:r>
              <a:rPr lang="tr-TR" altLang="en-US" b="1">
                <a:latin typeface="Arial" charset="0"/>
                <a:ea typeface="Arial" charset="0"/>
                <a:cs typeface="Arial" charset="0"/>
              </a:rPr>
              <a:t>2. Topikal Uygulamalar</a:t>
            </a:r>
          </a:p>
          <a:p>
            <a:pPr>
              <a:buFontTx/>
              <a:buNone/>
            </a:pPr>
            <a:r>
              <a:rPr lang="tr-TR" altLang="en-US" b="1">
                <a:latin typeface="Arial" charset="0"/>
                <a:ea typeface="Arial" charset="0"/>
                <a:cs typeface="Arial" charset="0"/>
              </a:rPr>
              <a:t>	</a:t>
            </a:r>
            <a:r>
              <a:rPr lang="tr-TR" altLang="en-US">
                <a:latin typeface="Arial" charset="0"/>
                <a:ea typeface="Arial" charset="0"/>
                <a:cs typeface="Arial" charset="0"/>
              </a:rPr>
              <a:t>Sıcak su, buz, kortikosteroid, anestezik, dekonjestan, topical bioflavonoidler:greyfurt ekstresi, narenciye kökenli diosmin, hesperidin, rutin, naringin, tangeretin, diosmetin, narirutin, neohesperidin, nobiletin, quercetin.Her nevi venöz ve lenfatik dolaşım sorunlarında yarar sağlayabilirler! Kapiller permeabiliteyi azaltır, ödemi önler, venöz tonusu artırırlar.</a:t>
            </a:r>
          </a:p>
          <a:p>
            <a:pPr>
              <a:buFontTx/>
              <a:buNone/>
            </a:pPr>
            <a:endParaRPr lang="tr-TR" altLang="en-US"/>
          </a:p>
        </p:txBody>
      </p:sp>
    </p:spTree>
    <p:extLst>
      <p:ext uri="{BB962C8B-B14F-4D97-AF65-F5344CB8AC3E}">
        <p14:creationId xmlns:p14="http://schemas.microsoft.com/office/powerpoint/2010/main" xmlns="" val="175278870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Başlık"/>
          <p:cNvSpPr>
            <a:spLocks noGrp="1"/>
          </p:cNvSpPr>
          <p:nvPr>
            <p:ph type="title"/>
          </p:nvPr>
        </p:nvSpPr>
        <p:spPr>
          <a:xfrm>
            <a:off x="2827737" y="1017985"/>
            <a:ext cx="6536531" cy="857250"/>
          </a:xfrm>
        </p:spPr>
        <p:txBody>
          <a:bodyPr>
            <a:normAutofit fontScale="90000"/>
          </a:bodyPr>
          <a:lstStyle/>
          <a:p>
            <a:r>
              <a:rPr lang="tr-TR" altLang="en-US"/>
              <a:t>Dikkat!</a:t>
            </a:r>
            <a:br>
              <a:rPr lang="tr-TR" altLang="en-US"/>
            </a:br>
            <a:r>
              <a:rPr lang="tr-TR" altLang="en-US"/>
              <a:t>Halkı halk hekimlerinden koruyunuz! </a:t>
            </a:r>
          </a:p>
        </p:txBody>
      </p:sp>
      <p:sp>
        <p:nvSpPr>
          <p:cNvPr id="34819" name="2 İçerik Yer Tutucusu"/>
          <p:cNvSpPr>
            <a:spLocks noGrp="1"/>
          </p:cNvSpPr>
          <p:nvPr>
            <p:ph idx="1"/>
          </p:nvPr>
        </p:nvSpPr>
        <p:spPr/>
        <p:txBody>
          <a:bodyPr/>
          <a:lstStyle/>
          <a:p>
            <a:r>
              <a:rPr lang="tr-TR" altLang="en-US">
                <a:latin typeface="Arial" charset="0"/>
                <a:ea typeface="Arial" charset="0"/>
                <a:cs typeface="Arial" charset="0"/>
              </a:rPr>
              <a:t>!kremler içeri girmez,supozituarlar aşağı inmez!</a:t>
            </a:r>
            <a:endParaRPr lang="en-US" altLang="en-US">
              <a:latin typeface="Arial" charset="0"/>
              <a:ea typeface="Arial" charset="0"/>
              <a:cs typeface="Arial" charset="0"/>
            </a:endParaRPr>
          </a:p>
          <a:p>
            <a:r>
              <a:rPr lang="tr-TR" altLang="en-US"/>
              <a:t>Hastanın altını greyfurt lapası ile bezlemenin ya da transanal at kestanesi uygulamasının bence direkt bir yararı yok.</a:t>
            </a:r>
          </a:p>
          <a:p>
            <a:r>
              <a:rPr lang="tr-TR" altLang="en-US"/>
              <a:t>Bu maddeler ancak sistemik uygulanınca yararlıdır fakat İbni Sina formülü ile de ilgimiz yoktur!!</a:t>
            </a:r>
          </a:p>
        </p:txBody>
      </p:sp>
    </p:spTree>
    <p:extLst>
      <p:ext uri="{BB962C8B-B14F-4D97-AF65-F5344CB8AC3E}">
        <p14:creationId xmlns:p14="http://schemas.microsoft.com/office/powerpoint/2010/main" xmlns="" val="208662945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124200" y="971550"/>
            <a:ext cx="5829300" cy="857250"/>
          </a:xfrm>
        </p:spPr>
        <p:txBody>
          <a:bodyPr/>
          <a:lstStyle/>
          <a:p>
            <a:pPr eaLnBrk="1" hangingPunct="1"/>
            <a:r>
              <a:rPr lang="tr-TR" altLang="en-US" sz="2700" b="1">
                <a:latin typeface="Arial" charset="0"/>
                <a:ea typeface="Times New Roman" charset="0"/>
                <a:cs typeface="Times New Roman" charset="0"/>
              </a:rPr>
              <a:t> </a:t>
            </a:r>
            <a:r>
              <a:rPr lang="tr-TR" altLang="en-US" sz="2400" b="1">
                <a:solidFill>
                  <a:srgbClr val="FF3300"/>
                </a:solidFill>
                <a:latin typeface="Arial" charset="0"/>
              </a:rPr>
              <a:t>İ</a:t>
            </a:r>
            <a:r>
              <a:rPr lang="tr-TR" altLang="en-US" sz="2400" b="1">
                <a:solidFill>
                  <a:srgbClr val="FF3300"/>
                </a:solidFill>
                <a:latin typeface="Arial" charset="0"/>
                <a:ea typeface="Times New Roman" charset="0"/>
                <a:cs typeface="Times New Roman" charset="0"/>
              </a:rPr>
              <a:t>NVAZ</a:t>
            </a:r>
            <a:r>
              <a:rPr lang="tr-TR" altLang="en-US" sz="2400" b="1">
                <a:solidFill>
                  <a:srgbClr val="FF3300"/>
                </a:solidFill>
                <a:latin typeface="Arial" charset="0"/>
              </a:rPr>
              <a:t>İ</a:t>
            </a:r>
            <a:r>
              <a:rPr lang="tr-TR" altLang="en-US" sz="2400" b="1">
                <a:solidFill>
                  <a:srgbClr val="FF3300"/>
                </a:solidFill>
                <a:latin typeface="Arial" charset="0"/>
                <a:ea typeface="Times New Roman" charset="0"/>
                <a:cs typeface="Times New Roman" charset="0"/>
              </a:rPr>
              <a:t>V TEDAV</a:t>
            </a:r>
            <a:r>
              <a:rPr lang="tr-TR" altLang="en-US" sz="2400" b="1">
                <a:solidFill>
                  <a:srgbClr val="FF3300"/>
                </a:solidFill>
                <a:latin typeface="Arial" charset="0"/>
              </a:rPr>
              <a:t>İ</a:t>
            </a:r>
            <a:r>
              <a:rPr lang="tr-TR" altLang="en-US" sz="2400" b="1">
                <a:solidFill>
                  <a:srgbClr val="FF3300"/>
                </a:solidFill>
                <a:latin typeface="Arial" charset="0"/>
                <a:ea typeface="Times New Roman" charset="0"/>
                <a:cs typeface="Times New Roman" charset="0"/>
              </a:rPr>
              <a:t> YAKLA</a:t>
            </a:r>
            <a:r>
              <a:rPr lang="tr-TR" altLang="en-US" sz="2400" b="1">
                <a:solidFill>
                  <a:srgbClr val="FF3300"/>
                </a:solidFill>
                <a:latin typeface="Arial" charset="0"/>
              </a:rPr>
              <a:t>Ş</a:t>
            </a:r>
            <a:r>
              <a:rPr lang="tr-TR" altLang="en-US" sz="2400" b="1">
                <a:solidFill>
                  <a:srgbClr val="FF3300"/>
                </a:solidFill>
                <a:latin typeface="Arial" charset="0"/>
                <a:ea typeface="Times New Roman" charset="0"/>
                <a:cs typeface="Times New Roman" charset="0"/>
              </a:rPr>
              <a:t>IMLARI</a:t>
            </a:r>
            <a:r>
              <a:rPr lang="en-US" altLang="en-US"/>
              <a:t> </a:t>
            </a:r>
          </a:p>
        </p:txBody>
      </p:sp>
      <p:sp>
        <p:nvSpPr>
          <p:cNvPr id="35843" name="Rectangle 3"/>
          <p:cNvSpPr>
            <a:spLocks noGrp="1" noChangeArrowheads="1"/>
          </p:cNvSpPr>
          <p:nvPr>
            <p:ph type="body" idx="1"/>
          </p:nvPr>
        </p:nvSpPr>
        <p:spPr>
          <a:xfrm>
            <a:off x="2895600" y="1943100"/>
            <a:ext cx="6400800" cy="4229100"/>
          </a:xfrm>
        </p:spPr>
        <p:txBody>
          <a:bodyPr/>
          <a:lstStyle/>
          <a:p>
            <a:pPr eaLnBrk="1" hangingPunct="1"/>
            <a:endParaRPr lang="tr-TR" altLang="en-US" sz="1800">
              <a:latin typeface="Arial" charset="0"/>
            </a:endParaRPr>
          </a:p>
          <a:p>
            <a:pPr eaLnBrk="1" hangingPunct="1">
              <a:lnSpc>
                <a:spcPct val="200000"/>
              </a:lnSpc>
            </a:pPr>
            <a:r>
              <a:rPr lang="tr-TR" altLang="en-US" sz="1800">
                <a:latin typeface="Arial" charset="0"/>
              </a:rPr>
              <a:t>Yerinden kopmuş pakelerin fiksasyonu</a:t>
            </a:r>
          </a:p>
          <a:p>
            <a:pPr eaLnBrk="1" hangingPunct="1">
              <a:lnSpc>
                <a:spcPct val="200000"/>
              </a:lnSpc>
            </a:pPr>
            <a:r>
              <a:rPr lang="tr-TR" altLang="en-US" sz="1800">
                <a:latin typeface="Arial" charset="0"/>
                <a:ea typeface="Arial" charset="0"/>
                <a:cs typeface="Arial" charset="0"/>
              </a:rPr>
              <a:t>konjesyonun önüne geçilmesi</a:t>
            </a:r>
            <a:endParaRPr lang="tr-TR" altLang="en-US" sz="1800">
              <a:latin typeface="Arial" charset="0"/>
            </a:endParaRPr>
          </a:p>
          <a:p>
            <a:pPr eaLnBrk="1" hangingPunct="1">
              <a:lnSpc>
                <a:spcPct val="200000"/>
              </a:lnSpc>
            </a:pPr>
            <a:r>
              <a:rPr lang="tr-TR" altLang="en-US" sz="1800">
                <a:latin typeface="Arial" charset="0"/>
                <a:ea typeface="Arial" charset="0"/>
                <a:cs typeface="Arial" charset="0"/>
              </a:rPr>
              <a:t>konjesyon meydana gelen venöz dokunun yok edilmesi </a:t>
            </a:r>
            <a:endParaRPr lang="tr-TR" altLang="en-US" sz="1800">
              <a:latin typeface="Arial" charset="0"/>
            </a:endParaRPr>
          </a:p>
          <a:p>
            <a:pPr eaLnBrk="1" hangingPunct="1">
              <a:lnSpc>
                <a:spcPct val="160000"/>
              </a:lnSpc>
            </a:pPr>
            <a:endParaRPr lang="tr-TR" altLang="en-US" sz="1800">
              <a:latin typeface="Arial" charset="0"/>
            </a:endParaRPr>
          </a:p>
          <a:p>
            <a:pPr eaLnBrk="1" hangingPunct="1">
              <a:lnSpc>
                <a:spcPct val="160000"/>
              </a:lnSpc>
              <a:buFontTx/>
              <a:buNone/>
            </a:pPr>
            <a:r>
              <a:rPr lang="tr-TR" altLang="en-US" sz="1800">
                <a:latin typeface="Arial" charset="0"/>
              </a:rPr>
              <a:t>    </a:t>
            </a:r>
            <a:r>
              <a:rPr lang="tr-TR" altLang="en-US" sz="1800" b="1">
                <a:latin typeface="Arial" charset="0"/>
                <a:ea typeface="Arial" charset="0"/>
                <a:cs typeface="Arial" charset="0"/>
              </a:rPr>
              <a:t>temel prensipledir. </a:t>
            </a:r>
            <a:endParaRPr lang="en-US" altLang="en-US" sz="1800" b="1">
              <a:latin typeface="Arial" charset="0"/>
              <a:ea typeface="Arial" charset="0"/>
              <a:cs typeface="Arial" charset="0"/>
            </a:endParaRPr>
          </a:p>
        </p:txBody>
      </p:sp>
    </p:spTree>
    <p:extLst>
      <p:ext uri="{BB962C8B-B14F-4D97-AF65-F5344CB8AC3E}">
        <p14:creationId xmlns:p14="http://schemas.microsoft.com/office/powerpoint/2010/main" xmlns="" val="157332828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type="body" idx="1"/>
          </p:nvPr>
        </p:nvSpPr>
        <p:spPr>
          <a:xfrm>
            <a:off x="2838450" y="1314450"/>
            <a:ext cx="6457950" cy="5086350"/>
          </a:xfrm>
        </p:spPr>
        <p:txBody>
          <a:bodyPr>
            <a:normAutofit fontScale="92500" lnSpcReduction="10000"/>
          </a:bodyPr>
          <a:lstStyle/>
          <a:p>
            <a:pPr algn="just" eaLnBrk="1" hangingPunct="1">
              <a:buFontTx/>
              <a:buNone/>
            </a:pPr>
            <a:r>
              <a:rPr lang="tr-TR" altLang="en-US" b="1" u="sng">
                <a:latin typeface="Arial" charset="0"/>
              </a:rPr>
              <a:t>    </a:t>
            </a:r>
            <a:r>
              <a:rPr lang="tr-TR" altLang="en-US" b="1" u="sng">
                <a:latin typeface="Arial" charset="0"/>
                <a:ea typeface="Arial" charset="0"/>
                <a:cs typeface="Arial" charset="0"/>
              </a:rPr>
              <a:t>Hemoroidler</a:t>
            </a:r>
            <a:r>
              <a:rPr lang="tr-TR" altLang="en-US" b="1" u="sng">
                <a:latin typeface="Arial" charset="0"/>
              </a:rPr>
              <a:t>:</a:t>
            </a:r>
            <a:r>
              <a:rPr lang="tr-TR" altLang="en-US">
                <a:latin typeface="Arial" charset="0"/>
                <a:ea typeface="Arial" charset="0"/>
                <a:cs typeface="Arial" charset="0"/>
              </a:rPr>
              <a:t> </a:t>
            </a:r>
            <a:r>
              <a:rPr lang="tr-TR" altLang="en-US">
                <a:latin typeface="Arial" charset="0"/>
              </a:rPr>
              <a:t>A</a:t>
            </a:r>
            <a:r>
              <a:rPr lang="tr-TR" altLang="en-US">
                <a:latin typeface="Arial" charset="0"/>
                <a:ea typeface="Arial" charset="0"/>
                <a:cs typeface="Arial" charset="0"/>
              </a:rPr>
              <a:t>nal kanal içerisinde bulunan vasküler elemanlardan zengin özel yastıkçıklardır.</a:t>
            </a:r>
          </a:p>
          <a:p>
            <a:pPr algn="just" eaLnBrk="1" hangingPunct="1">
              <a:buFontTx/>
              <a:buNone/>
            </a:pPr>
            <a:r>
              <a:rPr lang="tr-TR" altLang="en-US" b="1">
                <a:latin typeface="Arial" charset="0"/>
                <a:ea typeface="Arial" charset="0"/>
                <a:cs typeface="Arial" charset="0"/>
              </a:rPr>
              <a:t>Her vatandaşın hemoroidleri vardır!</a:t>
            </a:r>
          </a:p>
          <a:p>
            <a:pPr algn="just" eaLnBrk="1" hangingPunct="1">
              <a:buFontTx/>
              <a:buNone/>
            </a:pPr>
            <a:r>
              <a:rPr lang="tr-TR" altLang="en-US" u="sng">
                <a:latin typeface="Arial" charset="0"/>
                <a:ea typeface="Arial" charset="0"/>
                <a:cs typeface="Arial" charset="0"/>
              </a:rPr>
              <a:t>Hemoroidal Hastalık</a:t>
            </a:r>
            <a:r>
              <a:rPr lang="tr-TR" altLang="en-US">
                <a:latin typeface="Arial" charset="0"/>
                <a:ea typeface="Arial" charset="0"/>
                <a:cs typeface="Arial" charset="0"/>
              </a:rPr>
              <a:t>: Semptomlara yol açan anormal deformasyon ve büyüme gösteren hemoroid yastıkçıklarına verilen isimdir.</a:t>
            </a:r>
            <a:endParaRPr lang="tr-TR" altLang="en-US">
              <a:latin typeface="Arial" charset="0"/>
            </a:endParaRPr>
          </a:p>
          <a:p>
            <a:pPr algn="just" eaLnBrk="1" hangingPunct="1">
              <a:buFontTx/>
              <a:buNone/>
            </a:pPr>
            <a:r>
              <a:rPr lang="tr-TR" altLang="en-US" b="1" u="sng">
                <a:latin typeface="Arial" charset="0"/>
              </a:rPr>
              <a:t>   </a:t>
            </a:r>
            <a:r>
              <a:rPr lang="tr-TR" altLang="en-US" b="1" u="sng">
                <a:latin typeface="Arial" charset="0"/>
                <a:ea typeface="Arial" charset="0"/>
                <a:cs typeface="Arial" charset="0"/>
              </a:rPr>
              <a:t>Anal kanal</a:t>
            </a:r>
            <a:r>
              <a:rPr lang="tr-TR" altLang="en-US" b="1" u="sng">
                <a:latin typeface="Arial" charset="0"/>
              </a:rPr>
              <a:t>:</a:t>
            </a:r>
            <a:r>
              <a:rPr lang="tr-TR" altLang="en-US">
                <a:latin typeface="Arial" charset="0"/>
                <a:ea typeface="Arial" charset="0"/>
                <a:cs typeface="Arial" charset="0"/>
              </a:rPr>
              <a:t> 3-4 cm uzunluğundadır. </a:t>
            </a:r>
            <a:r>
              <a:rPr lang="tr-TR" altLang="en-US">
                <a:latin typeface="Arial" charset="0"/>
              </a:rPr>
              <a:t>M</a:t>
            </a:r>
            <a:r>
              <a:rPr lang="tr-TR" altLang="en-US">
                <a:latin typeface="Arial" charset="0"/>
                <a:ea typeface="Arial" charset="0"/>
                <a:cs typeface="Arial" charset="0"/>
              </a:rPr>
              <a:t>ukokutanöz birleşim hattının üstünde kolumnar </a:t>
            </a:r>
            <a:r>
              <a:rPr lang="tr-TR" altLang="en-US">
                <a:solidFill>
                  <a:srgbClr val="FF3300"/>
                </a:solidFill>
                <a:latin typeface="Arial" charset="0"/>
                <a:ea typeface="Arial" charset="0"/>
                <a:cs typeface="Arial" charset="0"/>
              </a:rPr>
              <a:t>(mukozal)</a:t>
            </a:r>
            <a:r>
              <a:rPr lang="tr-TR" altLang="en-US">
                <a:latin typeface="Arial" charset="0"/>
                <a:ea typeface="Arial" charset="0"/>
                <a:cs typeface="Arial" charset="0"/>
              </a:rPr>
              <a:t> epitel, altında skuamöz </a:t>
            </a:r>
            <a:r>
              <a:rPr lang="tr-TR" altLang="en-US">
                <a:solidFill>
                  <a:srgbClr val="FF3300"/>
                </a:solidFill>
                <a:latin typeface="Arial" charset="0"/>
                <a:ea typeface="Arial" charset="0"/>
                <a:cs typeface="Arial" charset="0"/>
              </a:rPr>
              <a:t>(dermal)</a:t>
            </a:r>
            <a:r>
              <a:rPr lang="tr-TR" altLang="en-US">
                <a:latin typeface="Arial" charset="0"/>
                <a:ea typeface="Arial" charset="0"/>
                <a:cs typeface="Arial" charset="0"/>
              </a:rPr>
              <a:t> epitel ile örtülüdür. Mukokutanöz birleşim hattı dentat </a:t>
            </a:r>
            <a:r>
              <a:rPr lang="tr-TR" altLang="en-US">
                <a:solidFill>
                  <a:srgbClr val="FF3300"/>
                </a:solidFill>
                <a:latin typeface="Arial" charset="0"/>
                <a:ea typeface="Arial" charset="0"/>
                <a:cs typeface="Arial" charset="0"/>
              </a:rPr>
              <a:t>(pektinat)</a:t>
            </a:r>
            <a:r>
              <a:rPr lang="tr-TR" altLang="en-US">
                <a:latin typeface="Arial" charset="0"/>
                <a:ea typeface="Arial" charset="0"/>
                <a:cs typeface="Arial" charset="0"/>
              </a:rPr>
              <a:t> çizgi olarak adlandır</a:t>
            </a:r>
            <a:r>
              <a:rPr lang="tr-TR" altLang="en-US">
                <a:latin typeface="Arial" charset="0"/>
              </a:rPr>
              <a:t>ılır.</a:t>
            </a:r>
            <a:r>
              <a:rPr lang="tr-TR" altLang="en-US">
                <a:latin typeface="Arial" charset="0"/>
                <a:ea typeface="Arial" charset="0"/>
                <a:cs typeface="Arial" charset="0"/>
              </a:rPr>
              <a:t> </a:t>
            </a:r>
            <a:endParaRPr lang="tr-TR" altLang="en-US">
              <a:latin typeface="Arial" charset="0"/>
            </a:endParaRPr>
          </a:p>
          <a:p>
            <a:pPr algn="just" eaLnBrk="1" hangingPunct="1">
              <a:buFontTx/>
              <a:buNone/>
            </a:pPr>
            <a:endParaRPr lang="tr-TR" altLang="en-US">
              <a:latin typeface="Arial" charset="0"/>
            </a:endParaRPr>
          </a:p>
        </p:txBody>
      </p:sp>
    </p:spTree>
    <p:extLst>
      <p:ext uri="{BB962C8B-B14F-4D97-AF65-F5344CB8AC3E}">
        <p14:creationId xmlns:p14="http://schemas.microsoft.com/office/powerpoint/2010/main" xmlns="" val="96240771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124200" y="971550"/>
            <a:ext cx="5829300" cy="685800"/>
          </a:xfrm>
        </p:spPr>
        <p:txBody>
          <a:bodyPr/>
          <a:lstStyle/>
          <a:p>
            <a:pPr eaLnBrk="1" hangingPunct="1"/>
            <a:r>
              <a:rPr lang="tr-TR" altLang="en-US" sz="2400" b="1">
                <a:solidFill>
                  <a:srgbClr val="FF3300"/>
                </a:solidFill>
                <a:latin typeface="Arial" charset="0"/>
              </a:rPr>
              <a:t>TEDAVİ</a:t>
            </a:r>
            <a:endParaRPr lang="en-US" altLang="en-US" sz="2400" b="1">
              <a:solidFill>
                <a:srgbClr val="FF3300"/>
              </a:solidFill>
              <a:latin typeface="Arial" charset="0"/>
            </a:endParaRPr>
          </a:p>
        </p:txBody>
      </p:sp>
      <p:sp>
        <p:nvSpPr>
          <p:cNvPr id="37891" name="Rectangle 3"/>
          <p:cNvSpPr>
            <a:spLocks noGrp="1" noChangeArrowheads="1"/>
          </p:cNvSpPr>
          <p:nvPr>
            <p:ph type="body" idx="1"/>
          </p:nvPr>
        </p:nvSpPr>
        <p:spPr>
          <a:xfrm>
            <a:off x="3009900" y="1714500"/>
            <a:ext cx="6172200" cy="3714750"/>
          </a:xfrm>
        </p:spPr>
        <p:txBody>
          <a:bodyPr>
            <a:normAutofit fontScale="85000" lnSpcReduction="20000"/>
          </a:bodyPr>
          <a:lstStyle/>
          <a:p>
            <a:pPr algn="just" eaLnBrk="1" hangingPunct="1">
              <a:buFontTx/>
              <a:buNone/>
            </a:pPr>
            <a:r>
              <a:rPr lang="tr-TR" altLang="en-US" b="1">
                <a:latin typeface="Arial" charset="0"/>
                <a:ea typeface="Arial" charset="0"/>
                <a:cs typeface="Arial" charset="0"/>
              </a:rPr>
              <a:t>1.Diyet ve hayat tarzı değişikliği</a:t>
            </a:r>
          </a:p>
          <a:p>
            <a:pPr algn="just" eaLnBrk="1" hangingPunct="1">
              <a:buFontTx/>
              <a:buNone/>
            </a:pPr>
            <a:r>
              <a:rPr lang="tr-TR" altLang="en-US" b="1">
                <a:latin typeface="Arial" charset="0"/>
                <a:ea typeface="Arial" charset="0"/>
                <a:cs typeface="Arial" charset="0"/>
              </a:rPr>
              <a:t>2.Non-operatif/ofis girişimleri</a:t>
            </a:r>
          </a:p>
          <a:p>
            <a:pPr algn="just" eaLnBrk="1" hangingPunct="1">
              <a:buFontTx/>
              <a:buNone/>
            </a:pPr>
            <a:r>
              <a:rPr lang="tr-TR" altLang="en-US" b="1">
                <a:latin typeface="Arial" charset="0"/>
                <a:ea typeface="Arial" charset="0"/>
                <a:cs typeface="Arial" charset="0"/>
              </a:rPr>
              <a:t>3.Cerrahi Tedavi</a:t>
            </a:r>
            <a:endParaRPr lang="tr-TR" altLang="en-US" sz="1800" b="1">
              <a:latin typeface="Arial" charset="0"/>
              <a:ea typeface="Arial" charset="0"/>
              <a:cs typeface="Arial" charset="0"/>
            </a:endParaRPr>
          </a:p>
          <a:p>
            <a:pPr algn="just" eaLnBrk="1" hangingPunct="1">
              <a:buFontTx/>
              <a:buNone/>
            </a:pPr>
            <a:r>
              <a:rPr lang="tr-TR" altLang="en-US" sz="1800" u="sng">
                <a:latin typeface="Arial" charset="0"/>
                <a:ea typeface="Arial" charset="0"/>
                <a:cs typeface="Arial" charset="0"/>
              </a:rPr>
              <a:t>Tedavi yöntemine karar verilirken</a:t>
            </a:r>
            <a:r>
              <a:rPr lang="tr-TR" altLang="en-US" sz="1800">
                <a:latin typeface="Arial" charset="0"/>
                <a:ea typeface="Arial" charset="0"/>
                <a:cs typeface="Arial" charset="0"/>
              </a:rPr>
              <a:t> </a:t>
            </a:r>
            <a:endParaRPr lang="tr-TR" altLang="en-US" sz="1800">
              <a:latin typeface="Arial" charset="0"/>
            </a:endParaRPr>
          </a:p>
          <a:p>
            <a:pPr algn="just" eaLnBrk="1" hangingPunct="1">
              <a:buFontTx/>
              <a:buNone/>
            </a:pPr>
            <a:endParaRPr lang="tr-TR" altLang="en-US" sz="1800">
              <a:latin typeface="Arial" charset="0"/>
            </a:endParaRPr>
          </a:p>
          <a:p>
            <a:pPr algn="just" eaLnBrk="1" hangingPunct="1">
              <a:lnSpc>
                <a:spcPct val="120000"/>
              </a:lnSpc>
            </a:pPr>
            <a:r>
              <a:rPr lang="tr-TR" altLang="en-US" sz="1800">
                <a:latin typeface="Arial" charset="0"/>
                <a:ea typeface="Arial" charset="0"/>
                <a:cs typeface="Arial" charset="0"/>
              </a:rPr>
              <a:t>Şikayetlerin aciliyeti,cinsi ve şiddeti </a:t>
            </a:r>
          </a:p>
          <a:p>
            <a:pPr algn="just" eaLnBrk="1" hangingPunct="1">
              <a:lnSpc>
                <a:spcPct val="120000"/>
              </a:lnSpc>
            </a:pPr>
            <a:r>
              <a:rPr lang="tr-TR" altLang="en-US" sz="1800">
                <a:latin typeface="Arial" charset="0"/>
                <a:ea typeface="Arial" charset="0"/>
                <a:cs typeface="Arial" charset="0"/>
              </a:rPr>
              <a:t>Hemoroidin evresi</a:t>
            </a:r>
            <a:endParaRPr lang="tr-TR" altLang="en-US" sz="1800">
              <a:latin typeface="Arial" charset="0"/>
            </a:endParaRPr>
          </a:p>
          <a:p>
            <a:pPr algn="just" eaLnBrk="1" hangingPunct="1">
              <a:lnSpc>
                <a:spcPct val="120000"/>
              </a:lnSpc>
            </a:pPr>
            <a:r>
              <a:rPr lang="tr-TR" altLang="en-US" sz="1800">
                <a:latin typeface="Arial" charset="0"/>
                <a:ea typeface="Arial" charset="0"/>
                <a:cs typeface="Arial" charset="0"/>
              </a:rPr>
              <a:t>Hastanın tıbbi durumu ve yöntemin hastaya uygunluğu</a:t>
            </a:r>
            <a:endParaRPr lang="tr-TR" altLang="en-US" sz="1800">
              <a:latin typeface="Arial" charset="0"/>
            </a:endParaRPr>
          </a:p>
          <a:p>
            <a:pPr algn="just" eaLnBrk="1" hangingPunct="1">
              <a:lnSpc>
                <a:spcPct val="120000"/>
              </a:lnSpc>
            </a:pPr>
            <a:r>
              <a:rPr lang="tr-TR" altLang="en-US" sz="1800">
                <a:latin typeface="Arial" charset="0"/>
                <a:ea typeface="Arial" charset="0"/>
                <a:cs typeface="Arial" charset="0"/>
              </a:rPr>
              <a:t>Eldeki imkanlar </a:t>
            </a:r>
            <a:r>
              <a:rPr lang="tr-TR" altLang="en-US" sz="1800">
                <a:latin typeface="Arial" charset="0"/>
              </a:rPr>
              <a:t>ve </a:t>
            </a:r>
            <a:r>
              <a:rPr lang="tr-TR" altLang="en-US" sz="1800">
                <a:latin typeface="Arial" charset="0"/>
                <a:ea typeface="Arial" charset="0"/>
                <a:cs typeface="Arial" charset="0"/>
              </a:rPr>
              <a:t>uygulanabilirliği</a:t>
            </a:r>
            <a:endParaRPr lang="tr-TR" altLang="en-US" sz="1800">
              <a:latin typeface="Arial" charset="0"/>
            </a:endParaRPr>
          </a:p>
          <a:p>
            <a:pPr algn="just" eaLnBrk="1" hangingPunct="1">
              <a:lnSpc>
                <a:spcPct val="120000"/>
              </a:lnSpc>
            </a:pPr>
            <a:r>
              <a:rPr lang="tr-TR" altLang="en-US" sz="1800">
                <a:latin typeface="Arial" charset="0"/>
                <a:ea typeface="Arial" charset="0"/>
                <a:cs typeface="Arial" charset="0"/>
              </a:rPr>
              <a:t>Maaliyet</a:t>
            </a:r>
            <a:endParaRPr lang="en-US" altLang="en-US" sz="1800"/>
          </a:p>
        </p:txBody>
      </p:sp>
    </p:spTree>
    <p:extLst>
      <p:ext uri="{BB962C8B-B14F-4D97-AF65-F5344CB8AC3E}">
        <p14:creationId xmlns:p14="http://schemas.microsoft.com/office/powerpoint/2010/main" xmlns="" val="33958638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Başlık"/>
          <p:cNvSpPr>
            <a:spLocks noGrp="1"/>
          </p:cNvSpPr>
          <p:nvPr>
            <p:ph type="title"/>
          </p:nvPr>
        </p:nvSpPr>
        <p:spPr>
          <a:xfrm>
            <a:off x="3149204" y="964406"/>
            <a:ext cx="5829300" cy="857250"/>
          </a:xfrm>
        </p:spPr>
        <p:txBody>
          <a:bodyPr/>
          <a:lstStyle/>
          <a:p>
            <a:r>
              <a:rPr lang="tr-TR" altLang="en-US"/>
              <a:t>Diyet ve Hayat Tarzı</a:t>
            </a:r>
          </a:p>
        </p:txBody>
      </p:sp>
      <p:sp>
        <p:nvSpPr>
          <p:cNvPr id="38915" name="2 İçerik Yer Tutucusu"/>
          <p:cNvSpPr>
            <a:spLocks noGrp="1"/>
          </p:cNvSpPr>
          <p:nvPr>
            <p:ph idx="1"/>
          </p:nvPr>
        </p:nvSpPr>
        <p:spPr>
          <a:xfrm>
            <a:off x="3149204" y="1768079"/>
            <a:ext cx="5829300" cy="3086100"/>
          </a:xfrm>
        </p:spPr>
        <p:txBody>
          <a:bodyPr>
            <a:normAutofit fontScale="85000" lnSpcReduction="20000"/>
          </a:bodyPr>
          <a:lstStyle/>
          <a:p>
            <a:r>
              <a:rPr lang="tr-TR" altLang="en-US"/>
              <a:t>Psyllium, Metilselüloz, Calciumpolycarbophil</a:t>
            </a:r>
          </a:p>
          <a:p>
            <a:r>
              <a:rPr lang="tr-TR" altLang="en-US"/>
              <a:t>Tüm evre hastalarda etkilidir.Özellikle dışkılama fizyolojisi sorunlu hastalarda işe yarar.İkincil kazanımları vardır.</a:t>
            </a:r>
          </a:p>
          <a:p>
            <a:r>
              <a:rPr lang="tr-TR" altLang="en-US"/>
              <a:t>Ameliyat ve diğer tedavilerden sonra hasta memnuniyetini, memnuniyetin idamesini sağlar.</a:t>
            </a:r>
          </a:p>
          <a:p>
            <a:r>
              <a:rPr lang="tr-TR" altLang="en-US"/>
              <a:t>Esas sorun komplians ve gaz-şişkinlik-karın ağrısı yan etkileridir.</a:t>
            </a:r>
          </a:p>
          <a:p>
            <a:endParaRPr lang="tr-TR" altLang="en-US"/>
          </a:p>
          <a:p>
            <a:endParaRPr lang="tr-TR" altLang="en-US"/>
          </a:p>
        </p:txBody>
      </p:sp>
    </p:spTree>
    <p:extLst>
      <p:ext uri="{BB962C8B-B14F-4D97-AF65-F5344CB8AC3E}">
        <p14:creationId xmlns:p14="http://schemas.microsoft.com/office/powerpoint/2010/main" xmlns="" val="156423858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827735" y="964406"/>
            <a:ext cx="6515100" cy="857250"/>
          </a:xfrm>
        </p:spPr>
        <p:txBody>
          <a:bodyPr/>
          <a:lstStyle/>
          <a:p>
            <a:pPr eaLnBrk="1" hangingPunct="1"/>
            <a:r>
              <a:rPr lang="tr-TR" altLang="en-US" sz="2400" b="1">
                <a:solidFill>
                  <a:srgbClr val="FF3300"/>
                </a:solidFill>
                <a:latin typeface="Arial" charset="0"/>
                <a:ea typeface="Arial" charset="0"/>
                <a:cs typeface="Arial" charset="0"/>
              </a:rPr>
              <a:t>NON-OPERATİF TEDAVİ YAKLAŞIMLARI</a:t>
            </a:r>
            <a:r>
              <a:rPr lang="en-US" altLang="en-US"/>
              <a:t> </a:t>
            </a:r>
          </a:p>
        </p:txBody>
      </p:sp>
      <p:sp>
        <p:nvSpPr>
          <p:cNvPr id="39939" name="Rectangle 3"/>
          <p:cNvSpPr>
            <a:spLocks noGrp="1" noChangeArrowheads="1"/>
          </p:cNvSpPr>
          <p:nvPr>
            <p:ph type="body" idx="1"/>
          </p:nvPr>
        </p:nvSpPr>
        <p:spPr>
          <a:xfrm>
            <a:off x="3149204" y="1660922"/>
            <a:ext cx="5829300" cy="3086100"/>
          </a:xfrm>
        </p:spPr>
        <p:txBody>
          <a:bodyPr>
            <a:normAutofit fontScale="85000" lnSpcReduction="10000"/>
          </a:bodyPr>
          <a:lstStyle/>
          <a:p>
            <a:pPr marL="385763" indent="-385763">
              <a:lnSpc>
                <a:spcPct val="160000"/>
              </a:lnSpc>
              <a:buFontTx/>
              <a:buAutoNum type="arabicPeriod"/>
            </a:pPr>
            <a:r>
              <a:rPr lang="tr-TR" altLang="en-US" b="1">
                <a:latin typeface="Arial" charset="0"/>
                <a:ea typeface="Arial" charset="0"/>
                <a:cs typeface="Arial" charset="0"/>
              </a:rPr>
              <a:t>Vazotropik Ajanlar:</a:t>
            </a:r>
          </a:p>
          <a:p>
            <a:pPr marL="985838" lvl="2" indent="-385763">
              <a:lnSpc>
                <a:spcPct val="160000"/>
              </a:lnSpc>
              <a:buNone/>
            </a:pPr>
            <a:r>
              <a:rPr lang="tr-TR" altLang="en-US" b="1">
                <a:latin typeface="Arial" charset="0"/>
                <a:ea typeface="Arial" charset="0"/>
                <a:cs typeface="Arial" charset="0"/>
              </a:rPr>
              <a:t>-Doğal:Flavonoidler,rutosidler, diosmin, gingko biloba, saponosidler,at kestanesi ekstresi vb</a:t>
            </a:r>
          </a:p>
          <a:p>
            <a:pPr marL="985838" lvl="2" indent="-385763">
              <a:lnSpc>
                <a:spcPct val="160000"/>
              </a:lnSpc>
              <a:buNone/>
            </a:pPr>
            <a:r>
              <a:rPr lang="tr-TR" altLang="en-US" b="1">
                <a:latin typeface="Arial" charset="0"/>
                <a:ea typeface="Arial" charset="0"/>
                <a:cs typeface="Arial" charset="0"/>
              </a:rPr>
              <a:t>-Yapay:Calcium Dobesilat, naftozone, aminaftone, chromocarbe, iquinosa, flunarizine, sulfomukopolisakkarid</a:t>
            </a:r>
            <a:endParaRPr lang="tr-TR" altLang="en-US"/>
          </a:p>
        </p:txBody>
      </p:sp>
    </p:spTree>
    <p:extLst>
      <p:ext uri="{BB962C8B-B14F-4D97-AF65-F5344CB8AC3E}">
        <p14:creationId xmlns:p14="http://schemas.microsoft.com/office/powerpoint/2010/main" xmlns="" val="6630242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124200" y="971550"/>
            <a:ext cx="5829300" cy="857250"/>
          </a:xfrm>
        </p:spPr>
        <p:txBody>
          <a:bodyPr/>
          <a:lstStyle/>
          <a:p>
            <a:pPr eaLnBrk="1" hangingPunct="1"/>
            <a:r>
              <a:rPr lang="tr-TR" altLang="en-US" sz="2700" b="1">
                <a:latin typeface="Arial" charset="0"/>
                <a:ea typeface="Times New Roman" charset="0"/>
                <a:cs typeface="Times New Roman" charset="0"/>
              </a:rPr>
              <a:t> </a:t>
            </a:r>
            <a:r>
              <a:rPr lang="tr-TR" altLang="en-US" sz="2400" b="1">
                <a:solidFill>
                  <a:srgbClr val="FF3300"/>
                </a:solidFill>
                <a:latin typeface="Arial" charset="0"/>
              </a:rPr>
              <a:t>İ</a:t>
            </a:r>
            <a:r>
              <a:rPr lang="tr-TR" altLang="en-US" sz="2400" b="1">
                <a:solidFill>
                  <a:srgbClr val="FF3300"/>
                </a:solidFill>
                <a:latin typeface="Arial" charset="0"/>
                <a:ea typeface="Times New Roman" charset="0"/>
                <a:cs typeface="Times New Roman" charset="0"/>
              </a:rPr>
              <a:t>NVAZ</a:t>
            </a:r>
            <a:r>
              <a:rPr lang="tr-TR" altLang="en-US" sz="2400" b="1">
                <a:solidFill>
                  <a:srgbClr val="FF3300"/>
                </a:solidFill>
                <a:latin typeface="Arial" charset="0"/>
              </a:rPr>
              <a:t>İ</a:t>
            </a:r>
            <a:r>
              <a:rPr lang="tr-TR" altLang="en-US" sz="2400" b="1">
                <a:solidFill>
                  <a:srgbClr val="FF3300"/>
                </a:solidFill>
                <a:latin typeface="Arial" charset="0"/>
                <a:ea typeface="Times New Roman" charset="0"/>
                <a:cs typeface="Times New Roman" charset="0"/>
              </a:rPr>
              <a:t>V TEDAV</a:t>
            </a:r>
            <a:r>
              <a:rPr lang="tr-TR" altLang="en-US" sz="2400" b="1">
                <a:solidFill>
                  <a:srgbClr val="FF3300"/>
                </a:solidFill>
                <a:latin typeface="Arial" charset="0"/>
              </a:rPr>
              <a:t>İ</a:t>
            </a:r>
            <a:r>
              <a:rPr lang="tr-TR" altLang="en-US" sz="2400" b="1">
                <a:solidFill>
                  <a:srgbClr val="FF3300"/>
                </a:solidFill>
                <a:latin typeface="Arial" charset="0"/>
                <a:ea typeface="Times New Roman" charset="0"/>
                <a:cs typeface="Times New Roman" charset="0"/>
              </a:rPr>
              <a:t> YAKLA</a:t>
            </a:r>
            <a:r>
              <a:rPr lang="tr-TR" altLang="en-US" sz="2400" b="1">
                <a:solidFill>
                  <a:srgbClr val="FF3300"/>
                </a:solidFill>
                <a:latin typeface="Arial" charset="0"/>
              </a:rPr>
              <a:t>Ş</a:t>
            </a:r>
            <a:r>
              <a:rPr lang="tr-TR" altLang="en-US" sz="2400" b="1">
                <a:solidFill>
                  <a:srgbClr val="FF3300"/>
                </a:solidFill>
                <a:latin typeface="Arial" charset="0"/>
                <a:ea typeface="Times New Roman" charset="0"/>
                <a:cs typeface="Times New Roman" charset="0"/>
              </a:rPr>
              <a:t>IMLARI</a:t>
            </a:r>
            <a:r>
              <a:rPr lang="en-US" altLang="en-US"/>
              <a:t> </a:t>
            </a:r>
          </a:p>
        </p:txBody>
      </p:sp>
      <p:sp>
        <p:nvSpPr>
          <p:cNvPr id="40963" name="Rectangle 3"/>
          <p:cNvSpPr>
            <a:spLocks noGrp="1" noChangeArrowheads="1"/>
          </p:cNvSpPr>
          <p:nvPr>
            <p:ph type="body" idx="1"/>
          </p:nvPr>
        </p:nvSpPr>
        <p:spPr>
          <a:xfrm>
            <a:off x="2895600" y="1943100"/>
            <a:ext cx="6400800" cy="4229100"/>
          </a:xfrm>
        </p:spPr>
        <p:txBody>
          <a:bodyPr/>
          <a:lstStyle/>
          <a:p>
            <a:pPr eaLnBrk="1" hangingPunct="1"/>
            <a:endParaRPr lang="tr-TR" altLang="en-US" sz="1800">
              <a:latin typeface="Arial" charset="0"/>
            </a:endParaRPr>
          </a:p>
          <a:p>
            <a:pPr eaLnBrk="1" hangingPunct="1">
              <a:lnSpc>
                <a:spcPct val="200000"/>
              </a:lnSpc>
            </a:pPr>
            <a:r>
              <a:rPr lang="tr-TR" altLang="en-US" sz="1800">
                <a:latin typeface="Arial" charset="0"/>
              </a:rPr>
              <a:t>Yerinden kopmuş pakelerin fiksasyonu</a:t>
            </a:r>
          </a:p>
          <a:p>
            <a:pPr eaLnBrk="1" hangingPunct="1">
              <a:lnSpc>
                <a:spcPct val="200000"/>
              </a:lnSpc>
            </a:pPr>
            <a:r>
              <a:rPr lang="tr-TR" altLang="en-US" sz="1800">
                <a:latin typeface="Arial" charset="0"/>
                <a:ea typeface="Arial" charset="0"/>
                <a:cs typeface="Arial" charset="0"/>
              </a:rPr>
              <a:t>konjesyonun önüne geçilmesi</a:t>
            </a:r>
            <a:endParaRPr lang="tr-TR" altLang="en-US" sz="1800">
              <a:latin typeface="Arial" charset="0"/>
            </a:endParaRPr>
          </a:p>
          <a:p>
            <a:pPr eaLnBrk="1" hangingPunct="1">
              <a:lnSpc>
                <a:spcPct val="200000"/>
              </a:lnSpc>
            </a:pPr>
            <a:r>
              <a:rPr lang="tr-TR" altLang="en-US" sz="1800">
                <a:latin typeface="Arial" charset="0"/>
                <a:ea typeface="Arial" charset="0"/>
                <a:cs typeface="Arial" charset="0"/>
              </a:rPr>
              <a:t>konjesyon meydana gelen venöz dokunun yok edilmesi </a:t>
            </a:r>
            <a:endParaRPr lang="tr-TR" altLang="en-US" sz="1800">
              <a:latin typeface="Arial" charset="0"/>
            </a:endParaRPr>
          </a:p>
          <a:p>
            <a:pPr eaLnBrk="1" hangingPunct="1">
              <a:lnSpc>
                <a:spcPct val="160000"/>
              </a:lnSpc>
            </a:pPr>
            <a:endParaRPr lang="tr-TR" altLang="en-US" sz="1800">
              <a:latin typeface="Arial" charset="0"/>
            </a:endParaRPr>
          </a:p>
          <a:p>
            <a:pPr eaLnBrk="1" hangingPunct="1">
              <a:lnSpc>
                <a:spcPct val="160000"/>
              </a:lnSpc>
              <a:buFontTx/>
              <a:buNone/>
            </a:pPr>
            <a:r>
              <a:rPr lang="tr-TR" altLang="en-US" sz="1800">
                <a:latin typeface="Arial" charset="0"/>
              </a:rPr>
              <a:t>    </a:t>
            </a:r>
            <a:r>
              <a:rPr lang="tr-TR" altLang="en-US" sz="1800" b="1">
                <a:latin typeface="Arial" charset="0"/>
                <a:ea typeface="Arial" charset="0"/>
                <a:cs typeface="Arial" charset="0"/>
              </a:rPr>
              <a:t>temel prensipledir. </a:t>
            </a:r>
            <a:endParaRPr lang="en-US" altLang="en-US" sz="1800" b="1">
              <a:latin typeface="Arial" charset="0"/>
              <a:ea typeface="Arial" charset="0"/>
              <a:cs typeface="Arial" charset="0"/>
            </a:endParaRPr>
          </a:p>
        </p:txBody>
      </p:sp>
    </p:spTree>
    <p:extLst>
      <p:ext uri="{BB962C8B-B14F-4D97-AF65-F5344CB8AC3E}">
        <p14:creationId xmlns:p14="http://schemas.microsoft.com/office/powerpoint/2010/main" xmlns="" val="1566481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1143000"/>
          </a:xfrm>
        </p:spPr>
        <p:txBody>
          <a:bodyPr>
            <a:normAutofit/>
          </a:bodyPr>
          <a:lstStyle/>
          <a:p>
            <a:r>
              <a:rPr lang="en-US" sz="3600" dirty="0"/>
              <a:t>Anatomical Classification of </a:t>
            </a:r>
            <a:r>
              <a:rPr lang="en-US" sz="3600" dirty="0" err="1"/>
              <a:t>Perianal</a:t>
            </a:r>
            <a:r>
              <a:rPr lang="en-US" sz="3600" dirty="0"/>
              <a:t> Abscess</a:t>
            </a:r>
          </a:p>
        </p:txBody>
      </p:sp>
      <p:pic>
        <p:nvPicPr>
          <p:cNvPr id="4" name="Content Placeholder 3" descr="IMG_1582.JPG"/>
          <p:cNvPicPr>
            <a:picLocks noGrp="1" noChangeAspect="1"/>
          </p:cNvPicPr>
          <p:nvPr>
            <p:ph idx="1"/>
          </p:nvPr>
        </p:nvPicPr>
        <p:blipFill>
          <a:blip r:embed="rId3"/>
          <a:srcRect l="-18187" r="-18187"/>
          <a:stretch>
            <a:fillRect/>
          </a:stretch>
        </p:blipFill>
        <p:spPr>
          <a:xfrm>
            <a:off x="1981200" y="1417639"/>
            <a:ext cx="8229600" cy="4525963"/>
          </a:xfrm>
        </p:spPr>
      </p:pic>
      <p:pic>
        <p:nvPicPr>
          <p:cNvPr id="5" name="Picture 4" descr="IMG_3232.JPG"/>
          <p:cNvPicPr>
            <a:picLocks noChangeAspect="1"/>
          </p:cNvPicPr>
          <p:nvPr/>
        </p:nvPicPr>
        <p:blipFill>
          <a:blip r:embed="rId4"/>
          <a:stretch>
            <a:fillRect/>
          </a:stretch>
        </p:blipFill>
        <p:spPr>
          <a:xfrm rot="5400000">
            <a:off x="8588737" y="4551603"/>
            <a:ext cx="2635881" cy="1976911"/>
          </a:xfrm>
          <a:prstGeom prst="rect">
            <a:avLst/>
          </a:prstGeom>
        </p:spPr>
      </p:pic>
    </p:spTree>
    <p:extLst>
      <p:ext uri="{BB962C8B-B14F-4D97-AF65-F5344CB8AC3E}">
        <p14:creationId xmlns:p14="http://schemas.microsoft.com/office/powerpoint/2010/main" xmlns="" val="1388226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Başlık"/>
          <p:cNvSpPr>
            <a:spLocks noGrp="1"/>
          </p:cNvSpPr>
          <p:nvPr>
            <p:ph type="title"/>
          </p:nvPr>
        </p:nvSpPr>
        <p:spPr/>
        <p:txBody>
          <a:bodyPr/>
          <a:lstStyle/>
          <a:p>
            <a:r>
              <a:rPr lang="tr-TR" altLang="en-US"/>
              <a:t>Tek band mı çok band mı?</a:t>
            </a:r>
            <a:br>
              <a:rPr lang="tr-TR" altLang="en-US"/>
            </a:br>
            <a:r>
              <a:rPr lang="tr-TR" altLang="en-US" sz="1350" i="1"/>
              <a:t>Bat ve arkadaşları Dis Colon Rectum 1993</a:t>
            </a:r>
          </a:p>
        </p:txBody>
      </p:sp>
      <p:graphicFrame>
        <p:nvGraphicFramePr>
          <p:cNvPr id="4" name="3 İçerik Yer Tutucusu"/>
          <p:cNvGraphicFramePr>
            <a:graphicFrameLocks noGrp="1"/>
          </p:cNvGraphicFramePr>
          <p:nvPr>
            <p:ph idx="1"/>
          </p:nvPr>
        </p:nvGraphicFramePr>
        <p:xfrm>
          <a:off x="3181350" y="2343151"/>
          <a:ext cx="5829300" cy="845820"/>
        </p:xfrm>
        <a:graphic>
          <a:graphicData uri="http://schemas.openxmlformats.org/drawingml/2006/table">
            <a:tbl>
              <a:tblPr/>
              <a:tblGrid>
                <a:gridCol w="1943100"/>
                <a:gridCol w="1943100"/>
                <a:gridCol w="1943100"/>
              </a:tblGrid>
              <a:tr h="278606">
                <a:tc>
                  <a:txBody>
                    <a:bodyPr/>
                    <a:lstStyle>
                      <a:lvl1pPr algn="l" eaLnBrk="0" hangingPunct="0">
                        <a:spcBef>
                          <a:spcPct val="20000"/>
                        </a:spcBef>
                        <a:defRPr sz="2800">
                          <a:solidFill>
                            <a:schemeClr val="tx1"/>
                          </a:solidFill>
                          <a:latin typeface="Times New Roman" charset="0"/>
                        </a:defRPr>
                      </a:lvl1pPr>
                      <a:lvl2pPr marL="742950" indent="-285750" algn="l" eaLnBrk="0" hangingPunct="0">
                        <a:spcBef>
                          <a:spcPct val="20000"/>
                        </a:spcBef>
                        <a:defRPr sz="2400">
                          <a:solidFill>
                            <a:schemeClr val="tx1"/>
                          </a:solidFill>
                          <a:latin typeface="Times New Roman" charset="0"/>
                        </a:defRPr>
                      </a:lvl2pPr>
                      <a:lvl3pPr marL="1143000" indent="-228600" algn="l" eaLnBrk="0" hangingPunct="0">
                        <a:spcBef>
                          <a:spcPct val="20000"/>
                        </a:spcBef>
                        <a:defRPr sz="2000">
                          <a:solidFill>
                            <a:schemeClr val="tx1"/>
                          </a:solidFill>
                          <a:latin typeface="Times New Roman" charset="0"/>
                        </a:defRPr>
                      </a:lvl3pPr>
                      <a:lvl4pPr marL="1600200" indent="-228600" algn="l" eaLnBrk="0" hangingPunct="0">
                        <a:spcBef>
                          <a:spcPct val="20000"/>
                        </a:spcBef>
                        <a:defRPr>
                          <a:solidFill>
                            <a:schemeClr val="tx1"/>
                          </a:solidFill>
                          <a:latin typeface="Times New Roman" charset="0"/>
                        </a:defRPr>
                      </a:lvl4pPr>
                      <a:lvl5pPr marL="2057400" indent="-228600" algn="l" eaLnBrk="0" hangingPunct="0">
                        <a:spcBef>
                          <a:spcPct val="20000"/>
                        </a:spcBef>
                        <a:defRPr>
                          <a:solidFill>
                            <a:schemeClr val="tx1"/>
                          </a:solidFill>
                          <a:latin typeface="Times New Roman" charset="0"/>
                        </a:defRPr>
                      </a:lvl5pPr>
                      <a:lvl6pPr marL="2514600" indent="-228600" eaLnBrk="0" fontAlgn="base" hangingPunct="0">
                        <a:spcBef>
                          <a:spcPct val="20000"/>
                        </a:spcBef>
                        <a:spcAft>
                          <a:spcPct val="0"/>
                        </a:spcAft>
                        <a:defRPr>
                          <a:solidFill>
                            <a:schemeClr val="tx1"/>
                          </a:solidFill>
                          <a:latin typeface="Times New Roman" charset="0"/>
                        </a:defRPr>
                      </a:lvl6pPr>
                      <a:lvl7pPr marL="2971800" indent="-228600" eaLnBrk="0" fontAlgn="base" hangingPunct="0">
                        <a:spcBef>
                          <a:spcPct val="20000"/>
                        </a:spcBef>
                        <a:spcAft>
                          <a:spcPct val="0"/>
                        </a:spcAft>
                        <a:defRPr>
                          <a:solidFill>
                            <a:schemeClr val="tx1"/>
                          </a:solidFill>
                          <a:latin typeface="Times New Roman" charset="0"/>
                        </a:defRPr>
                      </a:lvl7pPr>
                      <a:lvl8pPr marL="3429000" indent="-228600" eaLnBrk="0" fontAlgn="base" hangingPunct="0">
                        <a:spcBef>
                          <a:spcPct val="20000"/>
                        </a:spcBef>
                        <a:spcAft>
                          <a:spcPct val="0"/>
                        </a:spcAft>
                        <a:defRPr>
                          <a:solidFill>
                            <a:schemeClr val="tx1"/>
                          </a:solidFill>
                          <a:latin typeface="Times New Roman" charset="0"/>
                        </a:defRPr>
                      </a:lvl8pPr>
                      <a:lvl9pPr marL="3886200" indent="-228600" eaLnBrk="0" fontAlgn="base" hangingPunct="0">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tr-TR" altLang="en-US" sz="1400" b="1" i="0" u="none" strike="noStrike" cap="none" normalizeH="0" baseline="0">
                        <a:ln>
                          <a:noFill/>
                        </a:ln>
                        <a:solidFill>
                          <a:srgbClr val="FFFFFF"/>
                        </a:solidFill>
                        <a:effectLst/>
                        <a:latin typeface="Times New Roman" charset="0"/>
                      </a:endParaRP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eaLnBrk="0" hangingPunct="0">
                        <a:spcBef>
                          <a:spcPct val="20000"/>
                        </a:spcBef>
                        <a:defRPr sz="2800">
                          <a:solidFill>
                            <a:schemeClr val="tx1"/>
                          </a:solidFill>
                          <a:latin typeface="Times New Roman" charset="0"/>
                        </a:defRPr>
                      </a:lvl1pPr>
                      <a:lvl2pPr marL="742950" indent="-285750" algn="l" eaLnBrk="0" hangingPunct="0">
                        <a:spcBef>
                          <a:spcPct val="20000"/>
                        </a:spcBef>
                        <a:defRPr sz="2400">
                          <a:solidFill>
                            <a:schemeClr val="tx1"/>
                          </a:solidFill>
                          <a:latin typeface="Times New Roman" charset="0"/>
                        </a:defRPr>
                      </a:lvl2pPr>
                      <a:lvl3pPr marL="1143000" indent="-228600" algn="l" eaLnBrk="0" hangingPunct="0">
                        <a:spcBef>
                          <a:spcPct val="20000"/>
                        </a:spcBef>
                        <a:defRPr sz="2000">
                          <a:solidFill>
                            <a:schemeClr val="tx1"/>
                          </a:solidFill>
                          <a:latin typeface="Times New Roman" charset="0"/>
                        </a:defRPr>
                      </a:lvl3pPr>
                      <a:lvl4pPr marL="1600200" indent="-228600" algn="l" eaLnBrk="0" hangingPunct="0">
                        <a:spcBef>
                          <a:spcPct val="20000"/>
                        </a:spcBef>
                        <a:defRPr>
                          <a:solidFill>
                            <a:schemeClr val="tx1"/>
                          </a:solidFill>
                          <a:latin typeface="Times New Roman" charset="0"/>
                        </a:defRPr>
                      </a:lvl4pPr>
                      <a:lvl5pPr marL="2057400" indent="-228600" algn="l" eaLnBrk="0" hangingPunct="0">
                        <a:spcBef>
                          <a:spcPct val="20000"/>
                        </a:spcBef>
                        <a:defRPr>
                          <a:solidFill>
                            <a:schemeClr val="tx1"/>
                          </a:solidFill>
                          <a:latin typeface="Times New Roman" charset="0"/>
                        </a:defRPr>
                      </a:lvl5pPr>
                      <a:lvl6pPr marL="2514600" indent="-228600" eaLnBrk="0" fontAlgn="base" hangingPunct="0">
                        <a:spcBef>
                          <a:spcPct val="20000"/>
                        </a:spcBef>
                        <a:spcAft>
                          <a:spcPct val="0"/>
                        </a:spcAft>
                        <a:defRPr>
                          <a:solidFill>
                            <a:schemeClr val="tx1"/>
                          </a:solidFill>
                          <a:latin typeface="Times New Roman" charset="0"/>
                        </a:defRPr>
                      </a:lvl6pPr>
                      <a:lvl7pPr marL="2971800" indent="-228600" eaLnBrk="0" fontAlgn="base" hangingPunct="0">
                        <a:spcBef>
                          <a:spcPct val="20000"/>
                        </a:spcBef>
                        <a:spcAft>
                          <a:spcPct val="0"/>
                        </a:spcAft>
                        <a:defRPr>
                          <a:solidFill>
                            <a:schemeClr val="tx1"/>
                          </a:solidFill>
                          <a:latin typeface="Times New Roman" charset="0"/>
                        </a:defRPr>
                      </a:lvl7pPr>
                      <a:lvl8pPr marL="3429000" indent="-228600" eaLnBrk="0" fontAlgn="base" hangingPunct="0">
                        <a:spcBef>
                          <a:spcPct val="20000"/>
                        </a:spcBef>
                        <a:spcAft>
                          <a:spcPct val="0"/>
                        </a:spcAft>
                        <a:defRPr>
                          <a:solidFill>
                            <a:schemeClr val="tx1"/>
                          </a:solidFill>
                          <a:latin typeface="Times New Roman" charset="0"/>
                        </a:defRPr>
                      </a:lvl8pPr>
                      <a:lvl9pPr marL="3886200" indent="-228600" eaLnBrk="0" fontAlgn="base" hangingPunct="0">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a:ln>
                            <a:noFill/>
                          </a:ln>
                          <a:solidFill>
                            <a:srgbClr val="FFFFFF"/>
                          </a:solidFill>
                          <a:effectLst/>
                          <a:latin typeface="Times New Roman" charset="0"/>
                        </a:rPr>
                        <a:t>Ağrı ve rahatsızlık</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lgn="l" eaLnBrk="0" hangingPunct="0">
                        <a:spcBef>
                          <a:spcPct val="20000"/>
                        </a:spcBef>
                        <a:defRPr sz="2800">
                          <a:solidFill>
                            <a:schemeClr val="tx1"/>
                          </a:solidFill>
                          <a:latin typeface="Times New Roman" charset="0"/>
                        </a:defRPr>
                      </a:lvl1pPr>
                      <a:lvl2pPr marL="742950" indent="-285750" algn="l" eaLnBrk="0" hangingPunct="0">
                        <a:spcBef>
                          <a:spcPct val="20000"/>
                        </a:spcBef>
                        <a:defRPr sz="2400">
                          <a:solidFill>
                            <a:schemeClr val="tx1"/>
                          </a:solidFill>
                          <a:latin typeface="Times New Roman" charset="0"/>
                        </a:defRPr>
                      </a:lvl2pPr>
                      <a:lvl3pPr marL="1143000" indent="-228600" algn="l" eaLnBrk="0" hangingPunct="0">
                        <a:spcBef>
                          <a:spcPct val="20000"/>
                        </a:spcBef>
                        <a:defRPr sz="2000">
                          <a:solidFill>
                            <a:schemeClr val="tx1"/>
                          </a:solidFill>
                          <a:latin typeface="Times New Roman" charset="0"/>
                        </a:defRPr>
                      </a:lvl3pPr>
                      <a:lvl4pPr marL="1600200" indent="-228600" algn="l" eaLnBrk="0" hangingPunct="0">
                        <a:spcBef>
                          <a:spcPct val="20000"/>
                        </a:spcBef>
                        <a:defRPr>
                          <a:solidFill>
                            <a:schemeClr val="tx1"/>
                          </a:solidFill>
                          <a:latin typeface="Times New Roman" charset="0"/>
                        </a:defRPr>
                      </a:lvl4pPr>
                      <a:lvl5pPr marL="2057400" indent="-228600" algn="l" eaLnBrk="0" hangingPunct="0">
                        <a:spcBef>
                          <a:spcPct val="20000"/>
                        </a:spcBef>
                        <a:defRPr>
                          <a:solidFill>
                            <a:schemeClr val="tx1"/>
                          </a:solidFill>
                          <a:latin typeface="Times New Roman" charset="0"/>
                        </a:defRPr>
                      </a:lvl5pPr>
                      <a:lvl6pPr marL="2514600" indent="-228600" eaLnBrk="0" fontAlgn="base" hangingPunct="0">
                        <a:spcBef>
                          <a:spcPct val="20000"/>
                        </a:spcBef>
                        <a:spcAft>
                          <a:spcPct val="0"/>
                        </a:spcAft>
                        <a:defRPr>
                          <a:solidFill>
                            <a:schemeClr val="tx1"/>
                          </a:solidFill>
                          <a:latin typeface="Times New Roman" charset="0"/>
                        </a:defRPr>
                      </a:lvl6pPr>
                      <a:lvl7pPr marL="2971800" indent="-228600" eaLnBrk="0" fontAlgn="base" hangingPunct="0">
                        <a:spcBef>
                          <a:spcPct val="20000"/>
                        </a:spcBef>
                        <a:spcAft>
                          <a:spcPct val="0"/>
                        </a:spcAft>
                        <a:defRPr>
                          <a:solidFill>
                            <a:schemeClr val="tx1"/>
                          </a:solidFill>
                          <a:latin typeface="Times New Roman" charset="0"/>
                        </a:defRPr>
                      </a:lvl7pPr>
                      <a:lvl8pPr marL="3429000" indent="-228600" eaLnBrk="0" fontAlgn="base" hangingPunct="0">
                        <a:spcBef>
                          <a:spcPct val="20000"/>
                        </a:spcBef>
                        <a:spcAft>
                          <a:spcPct val="0"/>
                        </a:spcAft>
                        <a:defRPr>
                          <a:solidFill>
                            <a:schemeClr val="tx1"/>
                          </a:solidFill>
                          <a:latin typeface="Times New Roman" charset="0"/>
                        </a:defRPr>
                      </a:lvl8pPr>
                      <a:lvl9pPr marL="3886200" indent="-228600" eaLnBrk="0" fontAlgn="base" hangingPunct="0">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en-US" sz="1400" b="1" i="0" u="none" strike="noStrike" cap="none" normalizeH="0" baseline="0">
                          <a:ln>
                            <a:noFill/>
                          </a:ln>
                          <a:solidFill>
                            <a:srgbClr val="FFFFFF"/>
                          </a:solidFill>
                          <a:effectLst/>
                          <a:latin typeface="Times New Roman" charset="0"/>
                        </a:rPr>
                        <a:t>Vagavagal semptomlar</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78606">
                <a:tc>
                  <a:txBody>
                    <a:bodyPr/>
                    <a:lstStyle>
                      <a:lvl1pPr algn="l" eaLnBrk="0" hangingPunct="0">
                        <a:spcBef>
                          <a:spcPct val="20000"/>
                        </a:spcBef>
                        <a:defRPr sz="2800">
                          <a:solidFill>
                            <a:schemeClr val="tx1"/>
                          </a:solidFill>
                          <a:latin typeface="Times New Roman" charset="0"/>
                        </a:defRPr>
                      </a:lvl1pPr>
                      <a:lvl2pPr marL="742950" indent="-285750" algn="l" eaLnBrk="0" hangingPunct="0">
                        <a:spcBef>
                          <a:spcPct val="20000"/>
                        </a:spcBef>
                        <a:defRPr sz="2400">
                          <a:solidFill>
                            <a:schemeClr val="tx1"/>
                          </a:solidFill>
                          <a:latin typeface="Times New Roman" charset="0"/>
                        </a:defRPr>
                      </a:lvl2pPr>
                      <a:lvl3pPr marL="1143000" indent="-228600" algn="l" eaLnBrk="0" hangingPunct="0">
                        <a:spcBef>
                          <a:spcPct val="20000"/>
                        </a:spcBef>
                        <a:defRPr sz="2000">
                          <a:solidFill>
                            <a:schemeClr val="tx1"/>
                          </a:solidFill>
                          <a:latin typeface="Times New Roman" charset="0"/>
                        </a:defRPr>
                      </a:lvl3pPr>
                      <a:lvl4pPr marL="1600200" indent="-228600" algn="l" eaLnBrk="0" hangingPunct="0">
                        <a:spcBef>
                          <a:spcPct val="20000"/>
                        </a:spcBef>
                        <a:defRPr>
                          <a:solidFill>
                            <a:schemeClr val="tx1"/>
                          </a:solidFill>
                          <a:latin typeface="Times New Roman" charset="0"/>
                        </a:defRPr>
                      </a:lvl4pPr>
                      <a:lvl5pPr marL="2057400" indent="-228600" algn="l" eaLnBrk="0" hangingPunct="0">
                        <a:spcBef>
                          <a:spcPct val="20000"/>
                        </a:spcBef>
                        <a:defRPr>
                          <a:solidFill>
                            <a:schemeClr val="tx1"/>
                          </a:solidFill>
                          <a:latin typeface="Times New Roman" charset="0"/>
                        </a:defRPr>
                      </a:lvl5pPr>
                      <a:lvl6pPr marL="2514600" indent="-228600" eaLnBrk="0" fontAlgn="base" hangingPunct="0">
                        <a:spcBef>
                          <a:spcPct val="20000"/>
                        </a:spcBef>
                        <a:spcAft>
                          <a:spcPct val="0"/>
                        </a:spcAft>
                        <a:defRPr>
                          <a:solidFill>
                            <a:schemeClr val="tx1"/>
                          </a:solidFill>
                          <a:latin typeface="Times New Roman" charset="0"/>
                        </a:defRPr>
                      </a:lvl6pPr>
                      <a:lvl7pPr marL="2971800" indent="-228600" eaLnBrk="0" fontAlgn="base" hangingPunct="0">
                        <a:spcBef>
                          <a:spcPct val="20000"/>
                        </a:spcBef>
                        <a:spcAft>
                          <a:spcPct val="0"/>
                        </a:spcAft>
                        <a:defRPr>
                          <a:solidFill>
                            <a:schemeClr val="tx1"/>
                          </a:solidFill>
                          <a:latin typeface="Times New Roman" charset="0"/>
                        </a:defRPr>
                      </a:lvl7pPr>
                      <a:lvl8pPr marL="3429000" indent="-228600" eaLnBrk="0" fontAlgn="base" hangingPunct="0">
                        <a:spcBef>
                          <a:spcPct val="20000"/>
                        </a:spcBef>
                        <a:spcAft>
                          <a:spcPct val="0"/>
                        </a:spcAft>
                        <a:defRPr>
                          <a:solidFill>
                            <a:schemeClr val="tx1"/>
                          </a:solidFill>
                          <a:latin typeface="Times New Roman" charset="0"/>
                        </a:defRPr>
                      </a:lvl8pPr>
                      <a:lvl9pPr marL="3886200" indent="-228600" eaLnBrk="0" fontAlgn="base" hangingPunct="0">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en-US" sz="1400" b="0" i="0" u="none" strike="noStrike" cap="none" normalizeH="0" baseline="0">
                          <a:ln>
                            <a:noFill/>
                          </a:ln>
                          <a:solidFill>
                            <a:srgbClr val="000000"/>
                          </a:solidFill>
                          <a:effectLst/>
                          <a:latin typeface="Times New Roman" charset="0"/>
                        </a:rPr>
                        <a:t>Tek band</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EFF"/>
                    </a:solidFill>
                  </a:tcPr>
                </a:tc>
                <a:tc>
                  <a:txBody>
                    <a:bodyPr/>
                    <a:lstStyle>
                      <a:lvl1pPr algn="l" eaLnBrk="0" hangingPunct="0">
                        <a:spcBef>
                          <a:spcPct val="20000"/>
                        </a:spcBef>
                        <a:defRPr sz="2800">
                          <a:solidFill>
                            <a:schemeClr val="tx1"/>
                          </a:solidFill>
                          <a:latin typeface="Times New Roman" charset="0"/>
                        </a:defRPr>
                      </a:lvl1pPr>
                      <a:lvl2pPr marL="742950" indent="-285750" algn="l" eaLnBrk="0" hangingPunct="0">
                        <a:spcBef>
                          <a:spcPct val="20000"/>
                        </a:spcBef>
                        <a:defRPr sz="2400">
                          <a:solidFill>
                            <a:schemeClr val="tx1"/>
                          </a:solidFill>
                          <a:latin typeface="Times New Roman" charset="0"/>
                        </a:defRPr>
                      </a:lvl2pPr>
                      <a:lvl3pPr marL="1143000" indent="-228600" algn="l" eaLnBrk="0" hangingPunct="0">
                        <a:spcBef>
                          <a:spcPct val="20000"/>
                        </a:spcBef>
                        <a:defRPr sz="2000">
                          <a:solidFill>
                            <a:schemeClr val="tx1"/>
                          </a:solidFill>
                          <a:latin typeface="Times New Roman" charset="0"/>
                        </a:defRPr>
                      </a:lvl3pPr>
                      <a:lvl4pPr marL="1600200" indent="-228600" algn="l" eaLnBrk="0" hangingPunct="0">
                        <a:spcBef>
                          <a:spcPct val="20000"/>
                        </a:spcBef>
                        <a:defRPr>
                          <a:solidFill>
                            <a:schemeClr val="tx1"/>
                          </a:solidFill>
                          <a:latin typeface="Times New Roman" charset="0"/>
                        </a:defRPr>
                      </a:lvl4pPr>
                      <a:lvl5pPr marL="2057400" indent="-228600" algn="l" eaLnBrk="0" hangingPunct="0">
                        <a:spcBef>
                          <a:spcPct val="20000"/>
                        </a:spcBef>
                        <a:defRPr>
                          <a:solidFill>
                            <a:schemeClr val="tx1"/>
                          </a:solidFill>
                          <a:latin typeface="Times New Roman" charset="0"/>
                        </a:defRPr>
                      </a:lvl5pPr>
                      <a:lvl6pPr marL="2514600" indent="-228600" eaLnBrk="0" fontAlgn="base" hangingPunct="0">
                        <a:spcBef>
                          <a:spcPct val="20000"/>
                        </a:spcBef>
                        <a:spcAft>
                          <a:spcPct val="0"/>
                        </a:spcAft>
                        <a:defRPr>
                          <a:solidFill>
                            <a:schemeClr val="tx1"/>
                          </a:solidFill>
                          <a:latin typeface="Times New Roman" charset="0"/>
                        </a:defRPr>
                      </a:lvl6pPr>
                      <a:lvl7pPr marL="2971800" indent="-228600" eaLnBrk="0" fontAlgn="base" hangingPunct="0">
                        <a:spcBef>
                          <a:spcPct val="20000"/>
                        </a:spcBef>
                        <a:spcAft>
                          <a:spcPct val="0"/>
                        </a:spcAft>
                        <a:defRPr>
                          <a:solidFill>
                            <a:schemeClr val="tx1"/>
                          </a:solidFill>
                          <a:latin typeface="Times New Roman" charset="0"/>
                        </a:defRPr>
                      </a:lvl7pPr>
                      <a:lvl8pPr marL="3429000" indent="-228600" eaLnBrk="0" fontAlgn="base" hangingPunct="0">
                        <a:spcBef>
                          <a:spcPct val="20000"/>
                        </a:spcBef>
                        <a:spcAft>
                          <a:spcPct val="0"/>
                        </a:spcAft>
                        <a:defRPr>
                          <a:solidFill>
                            <a:schemeClr val="tx1"/>
                          </a:solidFill>
                          <a:latin typeface="Times New Roman" charset="0"/>
                        </a:defRPr>
                      </a:lvl8pPr>
                      <a:lvl9pPr marL="3886200" indent="-228600" eaLnBrk="0" fontAlgn="base" hangingPunct="0">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en-US" sz="1400" b="0" i="0" u="none" strike="noStrike" cap="none" normalizeH="0" baseline="0">
                          <a:ln>
                            <a:noFill/>
                          </a:ln>
                          <a:solidFill>
                            <a:srgbClr val="000000"/>
                          </a:solidFill>
                          <a:effectLst/>
                          <a:latin typeface="Times New Roman" charset="0"/>
                        </a:rPr>
                        <a:t>% 4.5</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EFF"/>
                    </a:solidFill>
                  </a:tcPr>
                </a:tc>
                <a:tc>
                  <a:txBody>
                    <a:bodyPr/>
                    <a:lstStyle>
                      <a:lvl1pPr algn="l" eaLnBrk="0" hangingPunct="0">
                        <a:spcBef>
                          <a:spcPct val="20000"/>
                        </a:spcBef>
                        <a:defRPr sz="2800">
                          <a:solidFill>
                            <a:schemeClr val="tx1"/>
                          </a:solidFill>
                          <a:latin typeface="Times New Roman" charset="0"/>
                        </a:defRPr>
                      </a:lvl1pPr>
                      <a:lvl2pPr marL="742950" indent="-285750" algn="l" eaLnBrk="0" hangingPunct="0">
                        <a:spcBef>
                          <a:spcPct val="20000"/>
                        </a:spcBef>
                        <a:defRPr sz="2400">
                          <a:solidFill>
                            <a:schemeClr val="tx1"/>
                          </a:solidFill>
                          <a:latin typeface="Times New Roman" charset="0"/>
                        </a:defRPr>
                      </a:lvl2pPr>
                      <a:lvl3pPr marL="1143000" indent="-228600" algn="l" eaLnBrk="0" hangingPunct="0">
                        <a:spcBef>
                          <a:spcPct val="20000"/>
                        </a:spcBef>
                        <a:defRPr sz="2000">
                          <a:solidFill>
                            <a:schemeClr val="tx1"/>
                          </a:solidFill>
                          <a:latin typeface="Times New Roman" charset="0"/>
                        </a:defRPr>
                      </a:lvl3pPr>
                      <a:lvl4pPr marL="1600200" indent="-228600" algn="l" eaLnBrk="0" hangingPunct="0">
                        <a:spcBef>
                          <a:spcPct val="20000"/>
                        </a:spcBef>
                        <a:defRPr>
                          <a:solidFill>
                            <a:schemeClr val="tx1"/>
                          </a:solidFill>
                          <a:latin typeface="Times New Roman" charset="0"/>
                        </a:defRPr>
                      </a:lvl4pPr>
                      <a:lvl5pPr marL="2057400" indent="-228600" algn="l" eaLnBrk="0" hangingPunct="0">
                        <a:spcBef>
                          <a:spcPct val="20000"/>
                        </a:spcBef>
                        <a:defRPr>
                          <a:solidFill>
                            <a:schemeClr val="tx1"/>
                          </a:solidFill>
                          <a:latin typeface="Times New Roman" charset="0"/>
                        </a:defRPr>
                      </a:lvl5pPr>
                      <a:lvl6pPr marL="2514600" indent="-228600" eaLnBrk="0" fontAlgn="base" hangingPunct="0">
                        <a:spcBef>
                          <a:spcPct val="20000"/>
                        </a:spcBef>
                        <a:spcAft>
                          <a:spcPct val="0"/>
                        </a:spcAft>
                        <a:defRPr>
                          <a:solidFill>
                            <a:schemeClr val="tx1"/>
                          </a:solidFill>
                          <a:latin typeface="Times New Roman" charset="0"/>
                        </a:defRPr>
                      </a:lvl6pPr>
                      <a:lvl7pPr marL="2971800" indent="-228600" eaLnBrk="0" fontAlgn="base" hangingPunct="0">
                        <a:spcBef>
                          <a:spcPct val="20000"/>
                        </a:spcBef>
                        <a:spcAft>
                          <a:spcPct val="0"/>
                        </a:spcAft>
                        <a:defRPr>
                          <a:solidFill>
                            <a:schemeClr val="tx1"/>
                          </a:solidFill>
                          <a:latin typeface="Times New Roman" charset="0"/>
                        </a:defRPr>
                      </a:lvl7pPr>
                      <a:lvl8pPr marL="3429000" indent="-228600" eaLnBrk="0" fontAlgn="base" hangingPunct="0">
                        <a:spcBef>
                          <a:spcPct val="20000"/>
                        </a:spcBef>
                        <a:spcAft>
                          <a:spcPct val="0"/>
                        </a:spcAft>
                        <a:defRPr>
                          <a:solidFill>
                            <a:schemeClr val="tx1"/>
                          </a:solidFill>
                          <a:latin typeface="Times New Roman" charset="0"/>
                        </a:defRPr>
                      </a:lvl8pPr>
                      <a:lvl9pPr marL="3886200" indent="-228600" eaLnBrk="0" fontAlgn="base" hangingPunct="0">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en-US" sz="1400" b="0" i="0" u="none" strike="noStrike" cap="none" normalizeH="0" baseline="0">
                          <a:ln>
                            <a:noFill/>
                          </a:ln>
                          <a:solidFill>
                            <a:srgbClr val="000000"/>
                          </a:solidFill>
                          <a:effectLst/>
                          <a:latin typeface="Times New Roman" charset="0"/>
                        </a:rPr>
                        <a:t>% 0</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DEFF"/>
                    </a:solidFill>
                  </a:tcPr>
                </a:tc>
              </a:tr>
              <a:tr h="278606">
                <a:tc>
                  <a:txBody>
                    <a:bodyPr/>
                    <a:lstStyle>
                      <a:lvl1pPr algn="l" eaLnBrk="0" hangingPunct="0">
                        <a:spcBef>
                          <a:spcPct val="20000"/>
                        </a:spcBef>
                        <a:defRPr sz="2800">
                          <a:solidFill>
                            <a:schemeClr val="tx1"/>
                          </a:solidFill>
                          <a:latin typeface="Times New Roman" charset="0"/>
                        </a:defRPr>
                      </a:lvl1pPr>
                      <a:lvl2pPr marL="742950" indent="-285750" algn="l" eaLnBrk="0" hangingPunct="0">
                        <a:spcBef>
                          <a:spcPct val="20000"/>
                        </a:spcBef>
                        <a:defRPr sz="2400">
                          <a:solidFill>
                            <a:schemeClr val="tx1"/>
                          </a:solidFill>
                          <a:latin typeface="Times New Roman" charset="0"/>
                        </a:defRPr>
                      </a:lvl2pPr>
                      <a:lvl3pPr marL="1143000" indent="-228600" algn="l" eaLnBrk="0" hangingPunct="0">
                        <a:spcBef>
                          <a:spcPct val="20000"/>
                        </a:spcBef>
                        <a:defRPr sz="2000">
                          <a:solidFill>
                            <a:schemeClr val="tx1"/>
                          </a:solidFill>
                          <a:latin typeface="Times New Roman" charset="0"/>
                        </a:defRPr>
                      </a:lvl3pPr>
                      <a:lvl4pPr marL="1600200" indent="-228600" algn="l" eaLnBrk="0" hangingPunct="0">
                        <a:spcBef>
                          <a:spcPct val="20000"/>
                        </a:spcBef>
                        <a:defRPr>
                          <a:solidFill>
                            <a:schemeClr val="tx1"/>
                          </a:solidFill>
                          <a:latin typeface="Times New Roman" charset="0"/>
                        </a:defRPr>
                      </a:lvl4pPr>
                      <a:lvl5pPr marL="2057400" indent="-228600" algn="l" eaLnBrk="0" hangingPunct="0">
                        <a:spcBef>
                          <a:spcPct val="20000"/>
                        </a:spcBef>
                        <a:defRPr>
                          <a:solidFill>
                            <a:schemeClr val="tx1"/>
                          </a:solidFill>
                          <a:latin typeface="Times New Roman" charset="0"/>
                        </a:defRPr>
                      </a:lvl5pPr>
                      <a:lvl6pPr marL="2514600" indent="-228600" eaLnBrk="0" fontAlgn="base" hangingPunct="0">
                        <a:spcBef>
                          <a:spcPct val="20000"/>
                        </a:spcBef>
                        <a:spcAft>
                          <a:spcPct val="0"/>
                        </a:spcAft>
                        <a:defRPr>
                          <a:solidFill>
                            <a:schemeClr val="tx1"/>
                          </a:solidFill>
                          <a:latin typeface="Times New Roman" charset="0"/>
                        </a:defRPr>
                      </a:lvl6pPr>
                      <a:lvl7pPr marL="2971800" indent="-228600" eaLnBrk="0" fontAlgn="base" hangingPunct="0">
                        <a:spcBef>
                          <a:spcPct val="20000"/>
                        </a:spcBef>
                        <a:spcAft>
                          <a:spcPct val="0"/>
                        </a:spcAft>
                        <a:defRPr>
                          <a:solidFill>
                            <a:schemeClr val="tx1"/>
                          </a:solidFill>
                          <a:latin typeface="Times New Roman" charset="0"/>
                        </a:defRPr>
                      </a:lvl7pPr>
                      <a:lvl8pPr marL="3429000" indent="-228600" eaLnBrk="0" fontAlgn="base" hangingPunct="0">
                        <a:spcBef>
                          <a:spcPct val="20000"/>
                        </a:spcBef>
                        <a:spcAft>
                          <a:spcPct val="0"/>
                        </a:spcAft>
                        <a:defRPr>
                          <a:solidFill>
                            <a:schemeClr val="tx1"/>
                          </a:solidFill>
                          <a:latin typeface="Times New Roman" charset="0"/>
                        </a:defRPr>
                      </a:lvl8pPr>
                      <a:lvl9pPr marL="3886200" indent="-228600" eaLnBrk="0" fontAlgn="base" hangingPunct="0">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en-US" sz="1400" b="0" i="0" u="none" strike="noStrike" cap="none" normalizeH="0" baseline="0">
                          <a:ln>
                            <a:noFill/>
                          </a:ln>
                          <a:solidFill>
                            <a:srgbClr val="000000"/>
                          </a:solidFill>
                          <a:effectLst/>
                          <a:latin typeface="Times New Roman" charset="0"/>
                        </a:rPr>
                        <a:t>Çok band</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FFF"/>
                    </a:solidFill>
                  </a:tcPr>
                </a:tc>
                <a:tc>
                  <a:txBody>
                    <a:bodyPr/>
                    <a:lstStyle>
                      <a:lvl1pPr algn="l" eaLnBrk="0" hangingPunct="0">
                        <a:spcBef>
                          <a:spcPct val="20000"/>
                        </a:spcBef>
                        <a:defRPr sz="2800">
                          <a:solidFill>
                            <a:schemeClr val="tx1"/>
                          </a:solidFill>
                          <a:latin typeface="Times New Roman" charset="0"/>
                        </a:defRPr>
                      </a:lvl1pPr>
                      <a:lvl2pPr marL="742950" indent="-285750" algn="l" eaLnBrk="0" hangingPunct="0">
                        <a:spcBef>
                          <a:spcPct val="20000"/>
                        </a:spcBef>
                        <a:defRPr sz="2400">
                          <a:solidFill>
                            <a:schemeClr val="tx1"/>
                          </a:solidFill>
                          <a:latin typeface="Times New Roman" charset="0"/>
                        </a:defRPr>
                      </a:lvl2pPr>
                      <a:lvl3pPr marL="1143000" indent="-228600" algn="l" eaLnBrk="0" hangingPunct="0">
                        <a:spcBef>
                          <a:spcPct val="20000"/>
                        </a:spcBef>
                        <a:defRPr sz="2000">
                          <a:solidFill>
                            <a:schemeClr val="tx1"/>
                          </a:solidFill>
                          <a:latin typeface="Times New Roman" charset="0"/>
                        </a:defRPr>
                      </a:lvl3pPr>
                      <a:lvl4pPr marL="1600200" indent="-228600" algn="l" eaLnBrk="0" hangingPunct="0">
                        <a:spcBef>
                          <a:spcPct val="20000"/>
                        </a:spcBef>
                        <a:defRPr>
                          <a:solidFill>
                            <a:schemeClr val="tx1"/>
                          </a:solidFill>
                          <a:latin typeface="Times New Roman" charset="0"/>
                        </a:defRPr>
                      </a:lvl4pPr>
                      <a:lvl5pPr marL="2057400" indent="-228600" algn="l" eaLnBrk="0" hangingPunct="0">
                        <a:spcBef>
                          <a:spcPct val="20000"/>
                        </a:spcBef>
                        <a:defRPr>
                          <a:solidFill>
                            <a:schemeClr val="tx1"/>
                          </a:solidFill>
                          <a:latin typeface="Times New Roman" charset="0"/>
                        </a:defRPr>
                      </a:lvl5pPr>
                      <a:lvl6pPr marL="2514600" indent="-228600" eaLnBrk="0" fontAlgn="base" hangingPunct="0">
                        <a:spcBef>
                          <a:spcPct val="20000"/>
                        </a:spcBef>
                        <a:spcAft>
                          <a:spcPct val="0"/>
                        </a:spcAft>
                        <a:defRPr>
                          <a:solidFill>
                            <a:schemeClr val="tx1"/>
                          </a:solidFill>
                          <a:latin typeface="Times New Roman" charset="0"/>
                        </a:defRPr>
                      </a:lvl6pPr>
                      <a:lvl7pPr marL="2971800" indent="-228600" eaLnBrk="0" fontAlgn="base" hangingPunct="0">
                        <a:spcBef>
                          <a:spcPct val="20000"/>
                        </a:spcBef>
                        <a:spcAft>
                          <a:spcPct val="0"/>
                        </a:spcAft>
                        <a:defRPr>
                          <a:solidFill>
                            <a:schemeClr val="tx1"/>
                          </a:solidFill>
                          <a:latin typeface="Times New Roman" charset="0"/>
                        </a:defRPr>
                      </a:lvl7pPr>
                      <a:lvl8pPr marL="3429000" indent="-228600" eaLnBrk="0" fontAlgn="base" hangingPunct="0">
                        <a:spcBef>
                          <a:spcPct val="20000"/>
                        </a:spcBef>
                        <a:spcAft>
                          <a:spcPct val="0"/>
                        </a:spcAft>
                        <a:defRPr>
                          <a:solidFill>
                            <a:schemeClr val="tx1"/>
                          </a:solidFill>
                          <a:latin typeface="Times New Roman" charset="0"/>
                        </a:defRPr>
                      </a:lvl8pPr>
                      <a:lvl9pPr marL="3886200" indent="-228600" eaLnBrk="0" fontAlgn="base" hangingPunct="0">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en-US" sz="1400" b="0" i="0" u="none" strike="noStrike" cap="none" normalizeH="0" baseline="0">
                          <a:ln>
                            <a:noFill/>
                          </a:ln>
                          <a:solidFill>
                            <a:srgbClr val="000000"/>
                          </a:solidFill>
                          <a:effectLst/>
                          <a:latin typeface="Times New Roman" charset="0"/>
                        </a:rPr>
                        <a:t>% 29</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FFF"/>
                    </a:solidFill>
                  </a:tcPr>
                </a:tc>
                <a:tc>
                  <a:txBody>
                    <a:bodyPr/>
                    <a:lstStyle>
                      <a:lvl1pPr algn="l" eaLnBrk="0" hangingPunct="0">
                        <a:spcBef>
                          <a:spcPct val="20000"/>
                        </a:spcBef>
                        <a:defRPr sz="2800">
                          <a:solidFill>
                            <a:schemeClr val="tx1"/>
                          </a:solidFill>
                          <a:latin typeface="Times New Roman" charset="0"/>
                        </a:defRPr>
                      </a:lvl1pPr>
                      <a:lvl2pPr marL="742950" indent="-285750" algn="l" eaLnBrk="0" hangingPunct="0">
                        <a:spcBef>
                          <a:spcPct val="20000"/>
                        </a:spcBef>
                        <a:defRPr sz="2400">
                          <a:solidFill>
                            <a:schemeClr val="tx1"/>
                          </a:solidFill>
                          <a:latin typeface="Times New Roman" charset="0"/>
                        </a:defRPr>
                      </a:lvl2pPr>
                      <a:lvl3pPr marL="1143000" indent="-228600" algn="l" eaLnBrk="0" hangingPunct="0">
                        <a:spcBef>
                          <a:spcPct val="20000"/>
                        </a:spcBef>
                        <a:defRPr sz="2000">
                          <a:solidFill>
                            <a:schemeClr val="tx1"/>
                          </a:solidFill>
                          <a:latin typeface="Times New Roman" charset="0"/>
                        </a:defRPr>
                      </a:lvl3pPr>
                      <a:lvl4pPr marL="1600200" indent="-228600" algn="l" eaLnBrk="0" hangingPunct="0">
                        <a:spcBef>
                          <a:spcPct val="20000"/>
                        </a:spcBef>
                        <a:defRPr>
                          <a:solidFill>
                            <a:schemeClr val="tx1"/>
                          </a:solidFill>
                          <a:latin typeface="Times New Roman" charset="0"/>
                        </a:defRPr>
                      </a:lvl4pPr>
                      <a:lvl5pPr marL="2057400" indent="-228600" algn="l" eaLnBrk="0" hangingPunct="0">
                        <a:spcBef>
                          <a:spcPct val="20000"/>
                        </a:spcBef>
                        <a:defRPr>
                          <a:solidFill>
                            <a:schemeClr val="tx1"/>
                          </a:solidFill>
                          <a:latin typeface="Times New Roman" charset="0"/>
                        </a:defRPr>
                      </a:lvl5pPr>
                      <a:lvl6pPr marL="2514600" indent="-228600" eaLnBrk="0" fontAlgn="base" hangingPunct="0">
                        <a:spcBef>
                          <a:spcPct val="20000"/>
                        </a:spcBef>
                        <a:spcAft>
                          <a:spcPct val="0"/>
                        </a:spcAft>
                        <a:defRPr>
                          <a:solidFill>
                            <a:schemeClr val="tx1"/>
                          </a:solidFill>
                          <a:latin typeface="Times New Roman" charset="0"/>
                        </a:defRPr>
                      </a:lvl6pPr>
                      <a:lvl7pPr marL="2971800" indent="-228600" eaLnBrk="0" fontAlgn="base" hangingPunct="0">
                        <a:spcBef>
                          <a:spcPct val="20000"/>
                        </a:spcBef>
                        <a:spcAft>
                          <a:spcPct val="0"/>
                        </a:spcAft>
                        <a:defRPr>
                          <a:solidFill>
                            <a:schemeClr val="tx1"/>
                          </a:solidFill>
                          <a:latin typeface="Times New Roman" charset="0"/>
                        </a:defRPr>
                      </a:lvl7pPr>
                      <a:lvl8pPr marL="3429000" indent="-228600" eaLnBrk="0" fontAlgn="base" hangingPunct="0">
                        <a:spcBef>
                          <a:spcPct val="20000"/>
                        </a:spcBef>
                        <a:spcAft>
                          <a:spcPct val="0"/>
                        </a:spcAft>
                        <a:defRPr>
                          <a:solidFill>
                            <a:schemeClr val="tx1"/>
                          </a:solidFill>
                          <a:latin typeface="Times New Roman" charset="0"/>
                        </a:defRPr>
                      </a:lvl8pPr>
                      <a:lvl9pPr marL="3886200" indent="-228600" eaLnBrk="0" fontAlgn="base" hangingPunct="0">
                        <a:spcBef>
                          <a:spcPct val="20000"/>
                        </a:spcBef>
                        <a:spcAft>
                          <a:spcPct val="0"/>
                        </a:spcAft>
                        <a:defRPr>
                          <a:solidFill>
                            <a:schemeClr val="tx1"/>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en-US" sz="1400" b="0" i="0" u="none" strike="noStrike" cap="none" normalizeH="0" baseline="0">
                          <a:ln>
                            <a:noFill/>
                          </a:ln>
                          <a:solidFill>
                            <a:srgbClr val="000000"/>
                          </a:solidFill>
                          <a:effectLst/>
                          <a:latin typeface="Times New Roman" charset="0"/>
                        </a:rPr>
                        <a:t>% 12.3</a:t>
                      </a:r>
                    </a:p>
                  </a:txBody>
                  <a:tcPr marL="68580" marR="68580" marT="34290" marB="3429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FFF"/>
                    </a:solidFill>
                  </a:tcPr>
                </a:tc>
              </a:tr>
            </a:tbl>
          </a:graphicData>
        </a:graphic>
      </p:graphicFrame>
    </p:spTree>
    <p:extLst>
      <p:ext uri="{BB962C8B-B14F-4D97-AF65-F5344CB8AC3E}">
        <p14:creationId xmlns:p14="http://schemas.microsoft.com/office/powerpoint/2010/main" xmlns="" val="211829200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667000" y="857250"/>
            <a:ext cx="6515100" cy="685800"/>
          </a:xfrm>
        </p:spPr>
        <p:txBody>
          <a:bodyPr/>
          <a:lstStyle/>
          <a:p>
            <a:pPr eaLnBrk="1" hangingPunct="1"/>
            <a:r>
              <a:rPr lang="tr-TR" altLang="en-US" sz="1800" b="1">
                <a:solidFill>
                  <a:srgbClr val="FF3300"/>
                </a:solidFill>
                <a:latin typeface="Arial" charset="0"/>
                <a:ea typeface="Arial" charset="0"/>
                <a:cs typeface="Arial" charset="0"/>
              </a:rPr>
              <a:t>Skleroterapi ve bant ligasyonu</a:t>
            </a:r>
            <a:endParaRPr lang="en-US" altLang="en-US" sz="1800" b="1">
              <a:solidFill>
                <a:srgbClr val="FF3300"/>
              </a:solidFill>
              <a:latin typeface="Arial" charset="0"/>
              <a:ea typeface="Arial" charset="0"/>
              <a:cs typeface="Arial" charset="0"/>
            </a:endParaRPr>
          </a:p>
        </p:txBody>
      </p:sp>
      <p:sp>
        <p:nvSpPr>
          <p:cNvPr id="43011" name="Rectangle 3"/>
          <p:cNvSpPr>
            <a:spLocks noGrp="1" noChangeArrowheads="1"/>
          </p:cNvSpPr>
          <p:nvPr>
            <p:ph type="body" idx="1"/>
          </p:nvPr>
        </p:nvSpPr>
        <p:spPr>
          <a:xfrm>
            <a:off x="2781300" y="1428750"/>
            <a:ext cx="6572250" cy="4229100"/>
          </a:xfrm>
        </p:spPr>
        <p:txBody>
          <a:bodyPr>
            <a:normAutofit fontScale="92500"/>
          </a:bodyPr>
          <a:lstStyle/>
          <a:p>
            <a:pPr eaLnBrk="1" hangingPunct="1">
              <a:lnSpc>
                <a:spcPct val="90000"/>
              </a:lnSpc>
            </a:pPr>
            <a:r>
              <a:rPr lang="tr-TR" altLang="en-US" sz="1800">
                <a:latin typeface="Arial" charset="0"/>
                <a:ea typeface="Arial" charset="0"/>
                <a:cs typeface="Arial" charset="0"/>
              </a:rPr>
              <a:t>hastalara poliklinik şartlarında kolaylıkla </a:t>
            </a:r>
            <a:r>
              <a:rPr lang="tr-TR" altLang="en-US" sz="1800">
                <a:latin typeface="Arial" charset="0"/>
              </a:rPr>
              <a:t>u</a:t>
            </a:r>
            <a:r>
              <a:rPr lang="tr-TR" altLang="en-US" sz="1800">
                <a:latin typeface="Arial" charset="0"/>
                <a:ea typeface="Arial" charset="0"/>
                <a:cs typeface="Arial" charset="0"/>
              </a:rPr>
              <a:t>ygulana</a:t>
            </a:r>
            <a:r>
              <a:rPr lang="tr-TR" altLang="en-US" sz="1800">
                <a:latin typeface="Arial" charset="0"/>
              </a:rPr>
              <a:t>bilir</a:t>
            </a:r>
          </a:p>
          <a:p>
            <a:pPr eaLnBrk="1" hangingPunct="1">
              <a:lnSpc>
                <a:spcPct val="90000"/>
              </a:lnSpc>
            </a:pPr>
            <a:r>
              <a:rPr lang="tr-TR" altLang="en-US" sz="1800">
                <a:latin typeface="Arial" charset="0"/>
                <a:ea typeface="Arial" charset="0"/>
                <a:cs typeface="Arial" charset="0"/>
              </a:rPr>
              <a:t>ucuz olması</a:t>
            </a:r>
            <a:endParaRPr lang="tr-TR" altLang="en-US" sz="1800">
              <a:latin typeface="Arial" charset="0"/>
            </a:endParaRPr>
          </a:p>
          <a:p>
            <a:pPr eaLnBrk="1" hangingPunct="1">
              <a:lnSpc>
                <a:spcPct val="90000"/>
              </a:lnSpc>
            </a:pPr>
            <a:r>
              <a:rPr lang="tr-TR" altLang="en-US" sz="1800">
                <a:latin typeface="Arial" charset="0"/>
                <a:ea typeface="Arial" charset="0"/>
                <a:cs typeface="Arial" charset="0"/>
              </a:rPr>
              <a:t>iş gücü kaybına yol açmaması</a:t>
            </a:r>
            <a:endParaRPr lang="tr-TR" altLang="en-US" sz="1800">
              <a:latin typeface="Arial" charset="0"/>
            </a:endParaRPr>
          </a:p>
          <a:p>
            <a:pPr eaLnBrk="1" hangingPunct="1">
              <a:lnSpc>
                <a:spcPct val="90000"/>
              </a:lnSpc>
            </a:pPr>
            <a:r>
              <a:rPr lang="tr-TR" altLang="en-US" sz="1800">
                <a:latin typeface="Arial" charset="0"/>
                <a:ea typeface="Arial" charset="0"/>
                <a:cs typeface="Arial" charset="0"/>
              </a:rPr>
              <a:t>anestezi gerektirmemesi</a:t>
            </a:r>
            <a:endParaRPr lang="tr-TR" altLang="en-US" sz="1800">
              <a:latin typeface="Arial" charset="0"/>
            </a:endParaRPr>
          </a:p>
          <a:p>
            <a:pPr eaLnBrk="1" hangingPunct="1">
              <a:lnSpc>
                <a:spcPct val="90000"/>
              </a:lnSpc>
            </a:pPr>
            <a:r>
              <a:rPr lang="tr-TR" altLang="en-US" sz="1800">
                <a:latin typeface="Arial" charset="0"/>
                <a:ea typeface="Arial" charset="0"/>
                <a:cs typeface="Arial" charset="0"/>
              </a:rPr>
              <a:t>girişim sonrası genellikle özel önlemlere gerek olma</a:t>
            </a:r>
            <a:r>
              <a:rPr lang="tr-TR" altLang="en-US" sz="1800">
                <a:latin typeface="Arial" charset="0"/>
              </a:rPr>
              <a:t>z</a:t>
            </a:r>
            <a:r>
              <a:rPr lang="tr-TR" altLang="en-US" sz="1800">
                <a:latin typeface="Arial" charset="0"/>
                <a:ea typeface="Arial" charset="0"/>
                <a:cs typeface="Arial" charset="0"/>
              </a:rPr>
              <a:t> </a:t>
            </a:r>
            <a:endParaRPr lang="tr-TR" altLang="en-US" sz="1800">
              <a:latin typeface="Arial" charset="0"/>
            </a:endParaRPr>
          </a:p>
          <a:p>
            <a:pPr eaLnBrk="1" hangingPunct="1">
              <a:lnSpc>
                <a:spcPct val="90000"/>
              </a:lnSpc>
            </a:pPr>
            <a:r>
              <a:rPr lang="tr-TR" altLang="en-US" sz="1800">
                <a:latin typeface="Arial" charset="0"/>
              </a:rPr>
              <a:t>komplikasyonları olabilir</a:t>
            </a:r>
          </a:p>
          <a:p>
            <a:pPr eaLnBrk="1" hangingPunct="1">
              <a:lnSpc>
                <a:spcPct val="110000"/>
              </a:lnSpc>
            </a:pPr>
            <a:endParaRPr lang="tr-TR" altLang="en-US" sz="1800">
              <a:latin typeface="Arial" charset="0"/>
            </a:endParaRPr>
          </a:p>
          <a:p>
            <a:pPr algn="just" eaLnBrk="1" hangingPunct="1"/>
            <a:r>
              <a:rPr lang="tr-TR" altLang="en-US" sz="1800" b="1">
                <a:ea typeface="Times New Roman" charset="0"/>
                <a:cs typeface="Times New Roman" charset="0"/>
              </a:rPr>
              <a:t>Cheng ve arkadaşları 1981</a:t>
            </a:r>
            <a:r>
              <a:rPr lang="tr-TR" altLang="en-US" sz="1800">
                <a:ea typeface="Times New Roman" charset="0"/>
                <a:cs typeface="Times New Roman" charset="0"/>
              </a:rPr>
              <a:t> yılında bant ligasyonunun kendi serilerinde skleroterapiye oranla daha az  komplikasyon ve daha iyi sonuçlar verdiğini belirtmişlerdir.</a:t>
            </a:r>
            <a:endParaRPr lang="tr-TR" altLang="en-US" sz="1800"/>
          </a:p>
          <a:p>
            <a:pPr algn="just" eaLnBrk="1" hangingPunct="1"/>
            <a:r>
              <a:rPr lang="tr-TR" altLang="en-US" sz="1800" b="1">
                <a:ea typeface="Times New Roman" charset="0"/>
                <a:cs typeface="Times New Roman" charset="0"/>
              </a:rPr>
              <a:t>Dercker ve arkadaşları 1973</a:t>
            </a:r>
            <a:r>
              <a:rPr lang="tr-TR" altLang="en-US" sz="1800">
                <a:ea typeface="Times New Roman" charset="0"/>
                <a:cs typeface="Times New Roman" charset="0"/>
              </a:rPr>
              <a:t> yılında bant ligasyonunun skleroterapiye oranla daha iyi sonuçlar vermesine karşın hemoroidektominin çok daha etkin bir tedavi yaklaşımı olduğunu bildirmişlerdir.</a:t>
            </a:r>
            <a:endParaRPr lang="en-US" altLang="en-US" sz="1800">
              <a:ea typeface="Times New Roman" charset="0"/>
              <a:cs typeface="Times New Roman" charset="0"/>
            </a:endParaRPr>
          </a:p>
        </p:txBody>
      </p:sp>
      <p:sp>
        <p:nvSpPr>
          <p:cNvPr id="43012" name="Line 4"/>
          <p:cNvSpPr>
            <a:spLocks noChangeShapeType="1"/>
          </p:cNvSpPr>
          <p:nvPr/>
        </p:nvSpPr>
        <p:spPr bwMode="auto">
          <a:xfrm>
            <a:off x="4324350" y="3429000"/>
            <a:ext cx="42291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1350"/>
          </a:p>
        </p:txBody>
      </p:sp>
    </p:spTree>
    <p:extLst>
      <p:ext uri="{BB962C8B-B14F-4D97-AF65-F5344CB8AC3E}">
        <p14:creationId xmlns:p14="http://schemas.microsoft.com/office/powerpoint/2010/main" xmlns="" val="114976084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2895600" y="1085850"/>
            <a:ext cx="3771900" cy="4514850"/>
          </a:xfrm>
        </p:spPr>
        <p:txBody>
          <a:bodyPr>
            <a:normAutofit fontScale="92500" lnSpcReduction="20000"/>
          </a:bodyPr>
          <a:lstStyle/>
          <a:p>
            <a:pPr algn="just" eaLnBrk="1" hangingPunct="1">
              <a:lnSpc>
                <a:spcPct val="90000"/>
              </a:lnSpc>
              <a:buFontTx/>
              <a:buNone/>
            </a:pPr>
            <a:r>
              <a:rPr lang="tr-TR" altLang="en-US" sz="1800" b="1" u="sng">
                <a:solidFill>
                  <a:srgbClr val="FF3300"/>
                </a:solidFill>
                <a:latin typeface="Arial" charset="0"/>
                <a:ea typeface="Arial" charset="0"/>
                <a:cs typeface="Arial" charset="0"/>
              </a:rPr>
              <a:t>Kriyoterapi</a:t>
            </a:r>
            <a:endParaRPr lang="tr-TR" altLang="en-US" sz="1800" b="1" u="sng">
              <a:solidFill>
                <a:srgbClr val="FF3300"/>
              </a:solidFill>
              <a:latin typeface="Arial" charset="0"/>
              <a:ea typeface="Times New Roman" charset="0"/>
              <a:cs typeface="Times New Roman" charset="0"/>
            </a:endParaRPr>
          </a:p>
          <a:p>
            <a:pPr algn="just" eaLnBrk="1" hangingPunct="1">
              <a:lnSpc>
                <a:spcPct val="90000"/>
              </a:lnSpc>
              <a:buFontTx/>
              <a:buNone/>
            </a:pPr>
            <a:endParaRPr lang="tr-TR" altLang="en-US" sz="1800">
              <a:latin typeface="Arial" charset="0"/>
            </a:endParaRPr>
          </a:p>
          <a:p>
            <a:pPr eaLnBrk="1" hangingPunct="1">
              <a:lnSpc>
                <a:spcPct val="90000"/>
              </a:lnSpc>
            </a:pPr>
            <a:r>
              <a:rPr lang="tr-TR" altLang="en-US" sz="1800">
                <a:latin typeface="Arial" charset="0"/>
                <a:ea typeface="Times New Roman" charset="0"/>
                <a:cs typeface="Times New Roman" charset="0"/>
              </a:rPr>
              <a:t>s</a:t>
            </a:r>
            <a:r>
              <a:rPr lang="tr-TR" altLang="en-US" sz="1800">
                <a:latin typeface="Arial" charset="0"/>
              </a:rPr>
              <a:t>ı</a:t>
            </a:r>
            <a:r>
              <a:rPr lang="tr-TR" altLang="en-US" sz="1800">
                <a:latin typeface="Arial" charset="0"/>
                <a:ea typeface="Times New Roman" charset="0"/>
                <a:cs typeface="Times New Roman" charset="0"/>
              </a:rPr>
              <a:t>v</a:t>
            </a:r>
            <a:r>
              <a:rPr lang="tr-TR" altLang="en-US" sz="1800">
                <a:latin typeface="Arial" charset="0"/>
              </a:rPr>
              <a:t>ı</a:t>
            </a:r>
            <a:r>
              <a:rPr lang="tr-TR" altLang="en-US" sz="1800">
                <a:latin typeface="Arial" charset="0"/>
                <a:ea typeface="Times New Roman" charset="0"/>
                <a:cs typeface="Times New Roman" charset="0"/>
              </a:rPr>
              <a:t> nitrojen (-196</a:t>
            </a:r>
            <a:r>
              <a:rPr lang="tr-TR" altLang="en-US" sz="1800" baseline="30000">
                <a:latin typeface="Arial" charset="0"/>
                <a:ea typeface="Times New Roman" charset="0"/>
                <a:cs typeface="Times New Roman" charset="0"/>
              </a:rPr>
              <a:t>O</a:t>
            </a:r>
            <a:r>
              <a:rPr lang="tr-TR" altLang="en-US" sz="1800">
                <a:latin typeface="Arial" charset="0"/>
                <a:ea typeface="Times New Roman" charset="0"/>
                <a:cs typeface="Times New Roman" charset="0"/>
              </a:rPr>
              <a:t>C) </a:t>
            </a:r>
            <a:endParaRPr lang="tr-TR" altLang="en-US" sz="1800">
              <a:latin typeface="Arial" charset="0"/>
            </a:endParaRPr>
          </a:p>
          <a:p>
            <a:pPr eaLnBrk="1" hangingPunct="1">
              <a:lnSpc>
                <a:spcPct val="90000"/>
              </a:lnSpc>
            </a:pPr>
            <a:r>
              <a:rPr lang="tr-TR" altLang="en-US" sz="1800">
                <a:latin typeface="Arial" charset="0"/>
              </a:rPr>
              <a:t>n</a:t>
            </a:r>
            <a:r>
              <a:rPr lang="tr-TR" altLang="en-US" sz="1800">
                <a:latin typeface="Arial" charset="0"/>
                <a:ea typeface="Times New Roman" charset="0"/>
                <a:cs typeface="Times New Roman" charset="0"/>
              </a:rPr>
              <a:t>itroz oksit probu (-60</a:t>
            </a:r>
            <a:r>
              <a:rPr lang="tr-TR" altLang="en-US" sz="1800" baseline="30000">
                <a:latin typeface="Arial" charset="0"/>
                <a:ea typeface="Times New Roman" charset="0"/>
                <a:cs typeface="Times New Roman" charset="0"/>
              </a:rPr>
              <a:t>o</a:t>
            </a:r>
            <a:r>
              <a:rPr lang="tr-TR" altLang="en-US" sz="1800">
                <a:latin typeface="Arial" charset="0"/>
                <a:ea typeface="Times New Roman" charset="0"/>
                <a:cs typeface="Times New Roman" charset="0"/>
              </a:rPr>
              <a:t> ve –80</a:t>
            </a:r>
            <a:r>
              <a:rPr lang="tr-TR" altLang="en-US" sz="1800" baseline="30000">
                <a:latin typeface="Arial" charset="0"/>
                <a:ea typeface="Times New Roman" charset="0"/>
                <a:cs typeface="Times New Roman" charset="0"/>
              </a:rPr>
              <a:t>O</a:t>
            </a:r>
            <a:r>
              <a:rPr lang="tr-TR" altLang="en-US" sz="1800" baseline="30000">
                <a:latin typeface="Arial" charset="0"/>
              </a:rPr>
              <a:t>)</a:t>
            </a:r>
          </a:p>
          <a:p>
            <a:pPr eaLnBrk="1" hangingPunct="1">
              <a:lnSpc>
                <a:spcPct val="90000"/>
              </a:lnSpc>
            </a:pPr>
            <a:r>
              <a:rPr lang="tr-TR" altLang="en-US" sz="1800">
                <a:latin typeface="Arial" charset="0"/>
                <a:ea typeface="Times New Roman" charset="0"/>
                <a:cs typeface="Times New Roman" charset="0"/>
              </a:rPr>
              <a:t>24 saat içerisinde doku ödemini trombozis ve doku infarkt</a:t>
            </a:r>
            <a:r>
              <a:rPr lang="tr-TR" altLang="en-US" sz="1800">
                <a:latin typeface="Arial" charset="0"/>
              </a:rPr>
              <a:t>ı</a:t>
            </a:r>
            <a:r>
              <a:rPr lang="tr-TR" altLang="en-US" sz="1800">
                <a:latin typeface="Arial" charset="0"/>
                <a:ea typeface="Times New Roman" charset="0"/>
                <a:cs typeface="Times New Roman" charset="0"/>
              </a:rPr>
              <a:t> izler</a:t>
            </a:r>
            <a:endParaRPr lang="tr-TR" altLang="en-US" sz="1800">
              <a:latin typeface="Arial" charset="0"/>
            </a:endParaRPr>
          </a:p>
          <a:p>
            <a:pPr eaLnBrk="1" hangingPunct="1">
              <a:lnSpc>
                <a:spcPct val="90000"/>
              </a:lnSpc>
            </a:pPr>
            <a:r>
              <a:rPr lang="tr-TR" altLang="en-US" sz="1800">
                <a:latin typeface="Arial" charset="0"/>
              </a:rPr>
              <a:t>ö</a:t>
            </a:r>
            <a:r>
              <a:rPr lang="tr-TR" altLang="en-US" sz="1800">
                <a:latin typeface="Arial" charset="0"/>
                <a:ea typeface="Times New Roman" charset="0"/>
                <a:cs typeface="Times New Roman" charset="0"/>
              </a:rPr>
              <a:t>zel cihazlara gerek duyulur</a:t>
            </a:r>
            <a:endParaRPr lang="tr-TR" altLang="en-US" sz="1800">
              <a:latin typeface="Arial" charset="0"/>
            </a:endParaRPr>
          </a:p>
          <a:p>
            <a:pPr eaLnBrk="1" hangingPunct="1">
              <a:lnSpc>
                <a:spcPct val="90000"/>
              </a:lnSpc>
            </a:pPr>
            <a:r>
              <a:rPr lang="tr-TR" altLang="en-US" sz="1800">
                <a:latin typeface="Arial" charset="0"/>
              </a:rPr>
              <a:t>Kontrolsüz derin donuk ülserleri olabilir</a:t>
            </a:r>
          </a:p>
          <a:p>
            <a:pPr eaLnBrk="1" hangingPunct="1">
              <a:lnSpc>
                <a:spcPct val="90000"/>
              </a:lnSpc>
            </a:pPr>
            <a:r>
              <a:rPr lang="tr-TR" altLang="en-US" sz="1800">
                <a:latin typeface="Arial" charset="0"/>
                <a:ea typeface="Times New Roman" charset="0"/>
                <a:cs typeface="Times New Roman" charset="0"/>
              </a:rPr>
              <a:t>maliyeti yüksek</a:t>
            </a:r>
            <a:endParaRPr lang="tr-TR" altLang="en-US" sz="1800">
              <a:latin typeface="Arial" charset="0"/>
            </a:endParaRPr>
          </a:p>
          <a:p>
            <a:pPr algn="just" eaLnBrk="1" hangingPunct="1">
              <a:lnSpc>
                <a:spcPct val="90000"/>
              </a:lnSpc>
            </a:pPr>
            <a:r>
              <a:rPr lang="tr-TR" altLang="en-US" sz="1800">
                <a:effectLst>
                  <a:outerShdw blurRad="38100" dist="38100" dir="2700000" algn="tl">
                    <a:srgbClr val="C0C0C0"/>
                  </a:outerShdw>
                </a:effectLst>
                <a:ea typeface="Times New Roman" charset="0"/>
                <a:cs typeface="Times New Roman" charset="0"/>
              </a:rPr>
              <a:t>başarısı açısından bant ligasyonu ile arasında önemli fark olmadığını bildiren araştırmacıların yanısıra, bant ligasyonun daha üstün olduğunu bildirenler de vardır</a:t>
            </a:r>
            <a:r>
              <a:rPr lang="tr-TR" altLang="en-US" sz="1800">
                <a:effectLst>
                  <a:outerShdw blurRad="38100" dist="38100" dir="2700000" algn="tl">
                    <a:srgbClr val="C0C0C0"/>
                  </a:outerShdw>
                </a:effectLst>
              </a:rPr>
              <a:t>.</a:t>
            </a:r>
            <a:r>
              <a:rPr lang="en-US" altLang="en-US" sz="1800">
                <a:effectLst>
                  <a:outerShdw blurRad="38100" dist="38100" dir="2700000" algn="tl">
                    <a:srgbClr val="C0C0C0"/>
                  </a:outerShdw>
                </a:effectLst>
                <a:latin typeface="Arial" charset="0"/>
              </a:rPr>
              <a:t> </a:t>
            </a:r>
            <a:endParaRPr lang="tr-TR" altLang="en-US" sz="1800">
              <a:effectLst>
                <a:outerShdw blurRad="38100" dist="38100" dir="2700000" algn="tl">
                  <a:srgbClr val="C0C0C0"/>
                </a:outerShdw>
              </a:effectLst>
              <a:latin typeface="Arial" charset="0"/>
            </a:endParaRPr>
          </a:p>
          <a:p>
            <a:pPr algn="just" eaLnBrk="1" hangingPunct="1">
              <a:lnSpc>
                <a:spcPct val="90000"/>
              </a:lnSpc>
              <a:buFontTx/>
              <a:buNone/>
            </a:pPr>
            <a:r>
              <a:rPr lang="tr-TR" altLang="en-US" sz="1800">
                <a:effectLst>
                  <a:outerShdw blurRad="38100" dist="38100" dir="2700000" algn="tl">
                    <a:srgbClr val="C0C0C0"/>
                  </a:outerShdw>
                </a:effectLst>
                <a:latin typeface="Arial" charset="0"/>
              </a:rPr>
              <a:t>TAVSİYE ETMEM!</a:t>
            </a:r>
            <a:endParaRPr lang="en-US" altLang="en-US" sz="1800">
              <a:effectLst>
                <a:outerShdw blurRad="38100" dist="38100" dir="2700000" algn="tl">
                  <a:srgbClr val="C0C0C0"/>
                </a:outerShdw>
              </a:effectLst>
              <a:latin typeface="Arial" charset="0"/>
            </a:endParaRPr>
          </a:p>
        </p:txBody>
      </p:sp>
      <p:pic>
        <p:nvPicPr>
          <p:cNvPr id="44035" name="Picture 4" descr="Pict000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667500" y="1485901"/>
            <a:ext cx="2686050" cy="2583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6" name="Line 6"/>
          <p:cNvSpPr>
            <a:spLocks noChangeShapeType="1"/>
          </p:cNvSpPr>
          <p:nvPr/>
        </p:nvSpPr>
        <p:spPr bwMode="auto">
          <a:xfrm>
            <a:off x="3752850" y="4000500"/>
            <a:ext cx="26289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1350"/>
          </a:p>
        </p:txBody>
      </p:sp>
    </p:spTree>
    <p:extLst>
      <p:ext uri="{BB962C8B-B14F-4D97-AF65-F5344CB8AC3E}">
        <p14:creationId xmlns:p14="http://schemas.microsoft.com/office/powerpoint/2010/main" xmlns="" val="97259898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body" idx="1"/>
          </p:nvPr>
        </p:nvSpPr>
        <p:spPr>
          <a:xfrm>
            <a:off x="2781300" y="971550"/>
            <a:ext cx="4114800" cy="2800350"/>
          </a:xfrm>
        </p:spPr>
        <p:txBody>
          <a:bodyPr>
            <a:normAutofit lnSpcReduction="10000"/>
          </a:bodyPr>
          <a:lstStyle/>
          <a:p>
            <a:pPr algn="just" eaLnBrk="1" hangingPunct="1">
              <a:buFontTx/>
              <a:buNone/>
            </a:pPr>
            <a:r>
              <a:rPr lang="tr-TR" altLang="en-US" sz="1800" b="1" u="sng">
                <a:solidFill>
                  <a:srgbClr val="FF3300"/>
                </a:solidFill>
                <a:latin typeface="Arial" charset="0"/>
                <a:ea typeface="Arial" charset="0"/>
                <a:cs typeface="Arial" charset="0"/>
              </a:rPr>
              <a:t>Foto koagülasyon</a:t>
            </a:r>
            <a:endParaRPr lang="tr-TR" altLang="en-US" sz="1800" b="1" u="sng">
              <a:solidFill>
                <a:srgbClr val="FF3300"/>
              </a:solidFill>
              <a:ea typeface="Times New Roman" charset="0"/>
              <a:cs typeface="Times New Roman" charset="0"/>
            </a:endParaRPr>
          </a:p>
          <a:p>
            <a:pPr algn="just" eaLnBrk="1" hangingPunct="1"/>
            <a:r>
              <a:rPr lang="tr-TR" altLang="en-US" sz="1800">
                <a:latin typeface="Arial" charset="0"/>
              </a:rPr>
              <a:t>i</a:t>
            </a:r>
            <a:r>
              <a:rPr lang="tr-TR" altLang="en-US" sz="1800">
                <a:latin typeface="Arial" charset="0"/>
                <a:ea typeface="Arial" charset="0"/>
                <a:cs typeface="Arial" charset="0"/>
              </a:rPr>
              <a:t>nfrared radyasyon yardımı ile hasta doku</a:t>
            </a:r>
            <a:r>
              <a:rPr lang="tr-TR" altLang="en-US" sz="1800">
                <a:latin typeface="Arial" charset="0"/>
              </a:rPr>
              <a:t> </a:t>
            </a:r>
            <a:r>
              <a:rPr lang="tr-TR" altLang="en-US" sz="1800">
                <a:latin typeface="Arial" charset="0"/>
                <a:ea typeface="Arial" charset="0"/>
                <a:cs typeface="Arial" charset="0"/>
              </a:rPr>
              <a:t>koagüle edil</a:t>
            </a:r>
            <a:r>
              <a:rPr lang="tr-TR" altLang="en-US" sz="1800">
                <a:latin typeface="Arial" charset="0"/>
              </a:rPr>
              <a:t>ir</a:t>
            </a:r>
            <a:r>
              <a:rPr lang="tr-TR" altLang="en-US" sz="1800">
                <a:latin typeface="Arial" charset="0"/>
                <a:ea typeface="Arial" charset="0"/>
                <a:cs typeface="Arial" charset="0"/>
              </a:rPr>
              <a:t> </a:t>
            </a:r>
            <a:endParaRPr lang="tr-TR" altLang="en-US" sz="1800">
              <a:latin typeface="Arial" charset="0"/>
            </a:endParaRPr>
          </a:p>
          <a:p>
            <a:pPr algn="just" eaLnBrk="1" hangingPunct="1"/>
            <a:r>
              <a:rPr lang="tr-TR" altLang="en-US" sz="1800">
                <a:latin typeface="Arial" charset="0"/>
                <a:ea typeface="Arial" charset="0"/>
                <a:cs typeface="Arial" charset="0"/>
              </a:rPr>
              <a:t>3mm. derinliğinde dokunun harab edilmesini sağla</a:t>
            </a:r>
            <a:r>
              <a:rPr lang="tr-TR" altLang="en-US" sz="1800">
                <a:latin typeface="Arial" charset="0"/>
              </a:rPr>
              <a:t>r</a:t>
            </a:r>
            <a:r>
              <a:rPr lang="tr-TR" altLang="en-US" sz="1800">
                <a:latin typeface="Arial" charset="0"/>
                <a:ea typeface="Arial" charset="0"/>
                <a:cs typeface="Arial" charset="0"/>
              </a:rPr>
              <a:t> </a:t>
            </a:r>
            <a:endParaRPr lang="tr-TR" altLang="en-US" sz="1800">
              <a:latin typeface="Arial" charset="0"/>
            </a:endParaRPr>
          </a:p>
          <a:p>
            <a:pPr algn="just" eaLnBrk="1" hangingPunct="1"/>
            <a:r>
              <a:rPr lang="tr-TR" altLang="en-US" sz="1800">
                <a:latin typeface="Arial" charset="0"/>
              </a:rPr>
              <a:t>d</a:t>
            </a:r>
            <a:r>
              <a:rPr lang="tr-TR" altLang="en-US" sz="1800">
                <a:latin typeface="Arial" charset="0"/>
                <a:ea typeface="Arial" charset="0"/>
                <a:cs typeface="Arial" charset="0"/>
              </a:rPr>
              <a:t>umansız</a:t>
            </a:r>
            <a:r>
              <a:rPr lang="tr-TR" altLang="en-US" sz="1800">
                <a:latin typeface="Arial" charset="0"/>
              </a:rPr>
              <a:t>,</a:t>
            </a:r>
            <a:r>
              <a:rPr lang="tr-TR" altLang="en-US" sz="1800">
                <a:latin typeface="Arial" charset="0"/>
                <a:ea typeface="Arial" charset="0"/>
                <a:cs typeface="Arial" charset="0"/>
              </a:rPr>
              <a:t> kokusuz ve kolay uygulanabilen bir yöntem</a:t>
            </a:r>
            <a:endParaRPr lang="tr-TR" altLang="en-US" sz="1800">
              <a:latin typeface="Arial" charset="0"/>
            </a:endParaRPr>
          </a:p>
          <a:p>
            <a:pPr algn="just" eaLnBrk="1" hangingPunct="1"/>
            <a:r>
              <a:rPr lang="tr-TR" altLang="en-US" sz="1800">
                <a:latin typeface="Arial" charset="0"/>
              </a:rPr>
              <a:t>d</a:t>
            </a:r>
            <a:r>
              <a:rPr lang="tr-TR" altLang="en-US" sz="1800">
                <a:latin typeface="Arial" charset="0"/>
                <a:ea typeface="Arial" charset="0"/>
                <a:cs typeface="Arial" charset="0"/>
              </a:rPr>
              <a:t>oku üzerindeki etkisi krioterapi ve bant ligasyonuna benze</a:t>
            </a:r>
            <a:r>
              <a:rPr lang="tr-TR" altLang="en-US" sz="1800">
                <a:latin typeface="Arial" charset="0"/>
              </a:rPr>
              <a:t>r</a:t>
            </a:r>
          </a:p>
          <a:p>
            <a:pPr algn="just" eaLnBrk="1" hangingPunct="1"/>
            <a:endParaRPr lang="tr-TR" altLang="en-US" sz="1800">
              <a:latin typeface="Arial" charset="0"/>
            </a:endParaRPr>
          </a:p>
        </p:txBody>
      </p:sp>
      <p:pic>
        <p:nvPicPr>
          <p:cNvPr id="45059" name="Picture 4" descr="Pict000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067550" y="1257302"/>
            <a:ext cx="2343150" cy="18418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0" name="Text Box 5"/>
          <p:cNvSpPr txBox="1">
            <a:spLocks noChangeArrowheads="1"/>
          </p:cNvSpPr>
          <p:nvPr/>
        </p:nvSpPr>
        <p:spPr bwMode="auto">
          <a:xfrm>
            <a:off x="2952750" y="3943350"/>
            <a:ext cx="600075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pPr algn="just" eaLnBrk="1" hangingPunct="1">
              <a:lnSpc>
                <a:spcPct val="90000"/>
              </a:lnSpc>
              <a:spcBef>
                <a:spcPct val="20000"/>
              </a:spcBef>
              <a:buFontTx/>
              <a:buChar char="•"/>
            </a:pPr>
            <a:r>
              <a:rPr lang="tr-TR" altLang="en-US" sz="1800">
                <a:ea typeface="Times New Roman" charset="0"/>
                <a:cs typeface="Times New Roman" charset="0"/>
              </a:rPr>
              <a:t>Fotokoagülasyon ile bant ligasyonu tedavi başarısı karşılaştırıldığında aralarında önemli fark olmadığını bildiren araştırmacıların yanısıra, bant ligasyonun daha üstün olduğunu bildirenler de vardır. </a:t>
            </a:r>
            <a:endParaRPr lang="tr-TR" altLang="en-US" sz="1800"/>
          </a:p>
          <a:p>
            <a:pPr algn="just" eaLnBrk="1" hangingPunct="1">
              <a:lnSpc>
                <a:spcPct val="90000"/>
              </a:lnSpc>
              <a:spcBef>
                <a:spcPct val="20000"/>
              </a:spcBef>
              <a:buFontTx/>
              <a:buChar char="•"/>
            </a:pPr>
            <a:r>
              <a:rPr lang="tr-TR" altLang="en-US" sz="1800">
                <a:ea typeface="Times New Roman" charset="0"/>
                <a:cs typeface="Times New Roman" charset="0"/>
              </a:rPr>
              <a:t>Fotokoagülasyon uygulanan hastalarda nüksün bant ligasyonu ve skleroterapi uygulanan hastalara oranla daha fazla olduğunu bildiren çalışmalar literatürde yer almaktadır.</a:t>
            </a:r>
            <a:endParaRPr lang="en-US" altLang="en-US" sz="1800"/>
          </a:p>
          <a:p>
            <a:pPr eaLnBrk="1" hangingPunct="1">
              <a:spcBef>
                <a:spcPct val="50000"/>
              </a:spcBef>
            </a:pPr>
            <a:endParaRPr lang="en-US" altLang="en-US" sz="1800"/>
          </a:p>
        </p:txBody>
      </p:sp>
      <p:sp>
        <p:nvSpPr>
          <p:cNvPr id="45061" name="Line 6"/>
          <p:cNvSpPr>
            <a:spLocks noChangeShapeType="1"/>
          </p:cNvSpPr>
          <p:nvPr/>
        </p:nvSpPr>
        <p:spPr bwMode="auto">
          <a:xfrm>
            <a:off x="4610100" y="3829050"/>
            <a:ext cx="257175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1350"/>
          </a:p>
        </p:txBody>
      </p:sp>
    </p:spTree>
    <p:extLst>
      <p:ext uri="{BB962C8B-B14F-4D97-AF65-F5344CB8AC3E}">
        <p14:creationId xmlns:p14="http://schemas.microsoft.com/office/powerpoint/2010/main" xmlns="" val="197303635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p:cNvSpPr>
            <a:spLocks noGrp="1" noChangeArrowheads="1"/>
          </p:cNvSpPr>
          <p:nvPr>
            <p:ph type="body" idx="1"/>
          </p:nvPr>
        </p:nvSpPr>
        <p:spPr>
          <a:xfrm>
            <a:off x="2781300" y="1085850"/>
            <a:ext cx="6629400" cy="4914900"/>
          </a:xfrm>
        </p:spPr>
        <p:txBody>
          <a:bodyPr>
            <a:normAutofit lnSpcReduction="10000"/>
          </a:bodyPr>
          <a:lstStyle/>
          <a:p>
            <a:pPr algn="just" eaLnBrk="1" hangingPunct="1">
              <a:buFontTx/>
              <a:buNone/>
            </a:pPr>
            <a:r>
              <a:rPr lang="tr-TR" altLang="en-US" sz="1800" b="1" u="sng">
                <a:solidFill>
                  <a:srgbClr val="FF3300"/>
                </a:solidFill>
                <a:latin typeface="Arial" charset="0"/>
                <a:ea typeface="Arial" charset="0"/>
                <a:cs typeface="Arial" charset="0"/>
              </a:rPr>
              <a:t>Elektrokoagülasyon</a:t>
            </a:r>
            <a:endParaRPr lang="tr-TR" altLang="en-US" sz="1800" b="1" u="sng">
              <a:solidFill>
                <a:srgbClr val="FF3300"/>
              </a:solidFill>
              <a:ea typeface="Times New Roman" charset="0"/>
              <a:cs typeface="Times New Roman" charset="0"/>
            </a:endParaRPr>
          </a:p>
          <a:p>
            <a:pPr algn="just" eaLnBrk="1" hangingPunct="1"/>
            <a:r>
              <a:rPr lang="tr-TR" altLang="en-US" sz="1800">
                <a:latin typeface="Arial" charset="0"/>
              </a:rPr>
              <a:t>b</a:t>
            </a:r>
            <a:r>
              <a:rPr lang="tr-TR" altLang="en-US" sz="1800">
                <a:latin typeface="Arial" charset="0"/>
                <a:ea typeface="Arial" charset="0"/>
                <a:cs typeface="Arial" charset="0"/>
              </a:rPr>
              <a:t>ipolar elektrokoagülasyon</a:t>
            </a:r>
            <a:r>
              <a:rPr lang="tr-TR" altLang="en-US" sz="1800">
                <a:latin typeface="Arial" charset="0"/>
              </a:rPr>
              <a:t>:</a:t>
            </a:r>
            <a:r>
              <a:rPr lang="tr-TR" altLang="en-US" sz="1800">
                <a:latin typeface="Arial" charset="0"/>
                <a:ea typeface="Arial" charset="0"/>
                <a:cs typeface="Arial" charset="0"/>
              </a:rPr>
              <a:t> </a:t>
            </a:r>
            <a:r>
              <a:rPr lang="tr-TR" altLang="en-US" sz="1800">
                <a:latin typeface="Arial" charset="0"/>
              </a:rPr>
              <a:t>Ö</a:t>
            </a:r>
            <a:r>
              <a:rPr lang="tr-TR" altLang="en-US" sz="1800">
                <a:latin typeface="Arial" charset="0"/>
                <a:ea typeface="Arial" charset="0"/>
                <a:cs typeface="Arial" charset="0"/>
              </a:rPr>
              <a:t>zel bir prob yardımı ile lokal olarak doku üzerinde ısı uygulamasını sağl</a:t>
            </a:r>
            <a:r>
              <a:rPr lang="tr-TR" altLang="en-US" sz="1800">
                <a:latin typeface="Arial" charset="0"/>
              </a:rPr>
              <a:t>ar</a:t>
            </a:r>
          </a:p>
          <a:p>
            <a:pPr algn="just" eaLnBrk="1" hangingPunct="1"/>
            <a:r>
              <a:rPr lang="tr-TR" altLang="en-US" sz="1800">
                <a:latin typeface="Arial" charset="0"/>
              </a:rPr>
              <a:t>k</a:t>
            </a:r>
            <a:r>
              <a:rPr lang="tr-TR" altLang="en-US" sz="1800">
                <a:latin typeface="Arial" charset="0"/>
                <a:ea typeface="Arial" charset="0"/>
                <a:cs typeface="Arial" charset="0"/>
              </a:rPr>
              <a:t>olay uygulanabilir </a:t>
            </a:r>
            <a:endParaRPr lang="tr-TR" altLang="en-US" sz="1800">
              <a:latin typeface="Arial" charset="0"/>
            </a:endParaRPr>
          </a:p>
          <a:p>
            <a:pPr algn="just" eaLnBrk="1" hangingPunct="1"/>
            <a:r>
              <a:rPr lang="tr-TR" altLang="en-US" sz="1800">
                <a:latin typeface="Arial" charset="0"/>
              </a:rPr>
              <a:t>koagülasyon derinliğini ayarlamak zordur</a:t>
            </a:r>
          </a:p>
          <a:p>
            <a:pPr algn="just" eaLnBrk="1" hangingPunct="1"/>
            <a:r>
              <a:rPr lang="tr-TR" altLang="en-US" sz="1800">
                <a:latin typeface="Arial" charset="0"/>
              </a:rPr>
              <a:t>u</a:t>
            </a:r>
            <a:r>
              <a:rPr lang="tr-TR" altLang="en-US" sz="1800">
                <a:latin typeface="Arial" charset="0"/>
                <a:ea typeface="Arial" charset="0"/>
                <a:cs typeface="Arial" charset="0"/>
              </a:rPr>
              <a:t>nipolar elektrokoagülasyonun uygulaması daha uzun sürmektedir.</a:t>
            </a:r>
            <a:r>
              <a:rPr lang="tr-TR" altLang="en-US" sz="1800" baseline="30000">
                <a:latin typeface="Arial" charset="0"/>
                <a:ea typeface="Arial" charset="0"/>
                <a:cs typeface="Arial" charset="0"/>
              </a:rPr>
              <a:t> </a:t>
            </a:r>
            <a:endParaRPr lang="tr-TR" altLang="en-US" sz="1800" baseline="30000">
              <a:latin typeface="Arial" charset="0"/>
            </a:endParaRPr>
          </a:p>
          <a:p>
            <a:pPr algn="just" eaLnBrk="1" hangingPunct="1"/>
            <a:endParaRPr lang="tr-TR" altLang="en-US" sz="1800" baseline="30000">
              <a:latin typeface="Arial" charset="0"/>
            </a:endParaRPr>
          </a:p>
          <a:p>
            <a:pPr algn="just" eaLnBrk="1" hangingPunct="1">
              <a:buFontTx/>
              <a:buNone/>
            </a:pPr>
            <a:r>
              <a:rPr lang="tr-TR" altLang="en-US" sz="1800">
                <a:latin typeface="Arial" charset="0"/>
                <a:ea typeface="Arial" charset="0"/>
                <a:cs typeface="Arial" charset="0"/>
              </a:rPr>
              <a:t> </a:t>
            </a:r>
            <a:r>
              <a:rPr lang="tr-TR" altLang="en-US" sz="1800" b="1" u="sng">
                <a:solidFill>
                  <a:srgbClr val="FF3300"/>
                </a:solidFill>
                <a:latin typeface="Arial" charset="0"/>
                <a:ea typeface="Arial" charset="0"/>
                <a:cs typeface="Arial" charset="0"/>
              </a:rPr>
              <a:t>Lazer</a:t>
            </a:r>
            <a:endParaRPr lang="tr-TR" altLang="en-US" sz="1800" b="1" u="sng">
              <a:solidFill>
                <a:srgbClr val="FF3300"/>
              </a:solidFill>
              <a:ea typeface="Times New Roman" charset="0"/>
              <a:cs typeface="Times New Roman" charset="0"/>
            </a:endParaRPr>
          </a:p>
          <a:p>
            <a:pPr algn="just" eaLnBrk="1" hangingPunct="1"/>
            <a:r>
              <a:rPr lang="tr-TR" altLang="en-US" sz="1800">
                <a:latin typeface="Arial" charset="0"/>
                <a:ea typeface="Arial" charset="0"/>
                <a:cs typeface="Arial" charset="0"/>
              </a:rPr>
              <a:t>CO</a:t>
            </a:r>
            <a:r>
              <a:rPr lang="tr-TR" altLang="en-US" sz="1800" baseline="-30000">
                <a:latin typeface="Arial" charset="0"/>
              </a:rPr>
              <a:t>2</a:t>
            </a:r>
            <a:r>
              <a:rPr lang="tr-TR" altLang="en-US" sz="1800">
                <a:latin typeface="Arial" charset="0"/>
                <a:ea typeface="Arial" charset="0"/>
                <a:cs typeface="Arial" charset="0"/>
              </a:rPr>
              <a:t> ve ND-YAG lazer</a:t>
            </a:r>
            <a:endParaRPr lang="tr-TR" altLang="en-US" sz="1800">
              <a:latin typeface="Arial" charset="0"/>
            </a:endParaRPr>
          </a:p>
          <a:p>
            <a:pPr algn="just" eaLnBrk="1" hangingPunct="1"/>
            <a:r>
              <a:rPr lang="tr-TR" altLang="en-US" sz="1800">
                <a:latin typeface="Arial" charset="0"/>
              </a:rPr>
              <a:t>Maliyeti yüksektir ve özel ekipmanlara ihtiyaç duyulur</a:t>
            </a:r>
          </a:p>
          <a:p>
            <a:pPr algn="just" eaLnBrk="1" hangingPunct="1"/>
            <a:endParaRPr lang="tr-TR" altLang="en-US" sz="1800">
              <a:latin typeface="Arial" charset="0"/>
            </a:endParaRPr>
          </a:p>
          <a:p>
            <a:pPr algn="just" eaLnBrk="1" hangingPunct="1"/>
            <a:r>
              <a:rPr lang="tr-TR" altLang="en-US" sz="1800">
                <a:ea typeface="Arial" charset="0"/>
                <a:cs typeface="Arial" charset="0"/>
              </a:rPr>
              <a:t>daha az a</a:t>
            </a:r>
            <a:r>
              <a:rPr lang="tr-TR" altLang="en-US" sz="1800"/>
              <a:t>ğ</a:t>
            </a:r>
            <a:r>
              <a:rPr lang="tr-TR" altLang="en-US" sz="1800">
                <a:ea typeface="Arial" charset="0"/>
                <a:cs typeface="Arial" charset="0"/>
              </a:rPr>
              <a:t>r</a:t>
            </a:r>
            <a:r>
              <a:rPr lang="tr-TR" altLang="en-US" sz="1800"/>
              <a:t>ı</a:t>
            </a:r>
            <a:r>
              <a:rPr lang="tr-TR" altLang="en-US" sz="1800">
                <a:ea typeface="Arial" charset="0"/>
                <a:cs typeface="Arial" charset="0"/>
              </a:rPr>
              <a:t>l</a:t>
            </a:r>
            <a:r>
              <a:rPr lang="tr-TR" altLang="en-US" sz="1800"/>
              <a:t>ı</a:t>
            </a:r>
            <a:r>
              <a:rPr lang="tr-TR" altLang="en-US" sz="1800">
                <a:ea typeface="Arial" charset="0"/>
                <a:cs typeface="Arial" charset="0"/>
              </a:rPr>
              <a:t> oldu</a:t>
            </a:r>
            <a:r>
              <a:rPr lang="tr-TR" altLang="en-US" sz="1800"/>
              <a:t>ğ</a:t>
            </a:r>
            <a:r>
              <a:rPr lang="tr-TR" altLang="en-US" sz="1800">
                <a:ea typeface="Arial" charset="0"/>
                <a:cs typeface="Arial" charset="0"/>
              </a:rPr>
              <a:t>u, hastanede kalı</a:t>
            </a:r>
            <a:r>
              <a:rPr lang="tr-TR" altLang="en-US" sz="1800"/>
              <a:t>ş</a:t>
            </a:r>
            <a:r>
              <a:rPr lang="tr-TR" altLang="en-US" sz="1800">
                <a:ea typeface="Arial" charset="0"/>
                <a:cs typeface="Arial" charset="0"/>
              </a:rPr>
              <a:t> sürelerini </a:t>
            </a:r>
            <a:r>
              <a:rPr lang="tr-TR" altLang="en-US" sz="1800"/>
              <a:t>kısalttığı </a:t>
            </a:r>
            <a:r>
              <a:rPr lang="tr-TR" altLang="en-US" sz="1800">
                <a:ea typeface="Arial" charset="0"/>
                <a:cs typeface="Arial" charset="0"/>
              </a:rPr>
              <a:t>savunulmakla birlikte az sayıdaki hastada ciddi kanamalara da yol açabildi</a:t>
            </a:r>
            <a:r>
              <a:rPr lang="tr-TR" altLang="en-US" sz="1800"/>
              <a:t>ğ</a:t>
            </a:r>
            <a:r>
              <a:rPr lang="tr-TR" altLang="en-US" sz="1800">
                <a:ea typeface="Arial" charset="0"/>
                <a:cs typeface="Arial" charset="0"/>
              </a:rPr>
              <a:t>i bildirilmi</a:t>
            </a:r>
            <a:r>
              <a:rPr lang="tr-TR" altLang="en-US" sz="1800"/>
              <a:t>ş</a:t>
            </a:r>
            <a:r>
              <a:rPr lang="tr-TR" altLang="en-US" sz="1800">
                <a:ea typeface="Arial" charset="0"/>
                <a:cs typeface="Arial" charset="0"/>
              </a:rPr>
              <a:t>tir. </a:t>
            </a:r>
            <a:endParaRPr lang="en-US" altLang="en-US" sz="1800"/>
          </a:p>
        </p:txBody>
      </p:sp>
      <p:sp>
        <p:nvSpPr>
          <p:cNvPr id="46083" name="Line 4"/>
          <p:cNvSpPr>
            <a:spLocks noChangeShapeType="1"/>
          </p:cNvSpPr>
          <p:nvPr/>
        </p:nvSpPr>
        <p:spPr bwMode="auto">
          <a:xfrm>
            <a:off x="4895850" y="4514850"/>
            <a:ext cx="2286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1350"/>
          </a:p>
        </p:txBody>
      </p:sp>
    </p:spTree>
    <p:extLst>
      <p:ext uri="{BB962C8B-B14F-4D97-AF65-F5344CB8AC3E}">
        <p14:creationId xmlns:p14="http://schemas.microsoft.com/office/powerpoint/2010/main" xmlns="" val="152694112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3524250" y="857250"/>
            <a:ext cx="6457950" cy="685800"/>
          </a:xfrm>
        </p:spPr>
        <p:txBody>
          <a:bodyPr/>
          <a:lstStyle/>
          <a:p>
            <a:pPr eaLnBrk="1" hangingPunct="1"/>
            <a:r>
              <a:rPr lang="tr-TR" altLang="en-US" sz="2400" b="1">
                <a:solidFill>
                  <a:srgbClr val="FF3300"/>
                </a:solidFill>
                <a:latin typeface="Arial" charset="0"/>
                <a:ea typeface="Arial" charset="0"/>
                <a:cs typeface="Arial" charset="0"/>
              </a:rPr>
              <a:t>Cerrahi Tedavi Yaklaşımları</a:t>
            </a:r>
            <a:endParaRPr lang="en-US" altLang="en-US" sz="2400" b="1">
              <a:solidFill>
                <a:srgbClr val="FF3300"/>
              </a:solidFill>
              <a:latin typeface="Arial" charset="0"/>
            </a:endParaRPr>
          </a:p>
        </p:txBody>
      </p:sp>
      <p:sp>
        <p:nvSpPr>
          <p:cNvPr id="47107" name="Rectangle 3"/>
          <p:cNvSpPr>
            <a:spLocks noGrp="1" noChangeArrowheads="1"/>
          </p:cNvSpPr>
          <p:nvPr>
            <p:ph type="body" idx="1"/>
          </p:nvPr>
        </p:nvSpPr>
        <p:spPr>
          <a:xfrm>
            <a:off x="2781300" y="1371600"/>
            <a:ext cx="6629400" cy="4457700"/>
          </a:xfrm>
        </p:spPr>
        <p:txBody>
          <a:bodyPr>
            <a:normAutofit lnSpcReduction="10000"/>
          </a:bodyPr>
          <a:lstStyle/>
          <a:p>
            <a:pPr eaLnBrk="1" hangingPunct="1">
              <a:buFontTx/>
              <a:buNone/>
            </a:pPr>
            <a:r>
              <a:rPr lang="tr-TR" altLang="en-US" sz="1800" b="1" u="sng">
                <a:solidFill>
                  <a:srgbClr val="FF3300"/>
                </a:solidFill>
                <a:latin typeface="Arial" charset="0"/>
              </a:rPr>
              <a:t>Anal Dilatasyon</a:t>
            </a:r>
          </a:p>
          <a:p>
            <a:pPr eaLnBrk="1" hangingPunct="1">
              <a:lnSpc>
                <a:spcPct val="120000"/>
              </a:lnSpc>
            </a:pPr>
            <a:r>
              <a:rPr lang="tr-TR" altLang="en-US" sz="1800">
                <a:latin typeface="Arial" charset="0"/>
              </a:rPr>
              <a:t>a</a:t>
            </a:r>
            <a:r>
              <a:rPr lang="tr-TR" altLang="en-US" sz="1800">
                <a:latin typeface="Arial" charset="0"/>
                <a:ea typeface="Times New Roman" charset="0"/>
                <a:cs typeface="Times New Roman" charset="0"/>
              </a:rPr>
              <a:t>nal sfinkter tonüsünü azaltmaya yönelik </a:t>
            </a:r>
            <a:endParaRPr lang="tr-TR" altLang="en-US" sz="1800">
              <a:latin typeface="Arial" charset="0"/>
            </a:endParaRPr>
          </a:p>
          <a:p>
            <a:pPr eaLnBrk="1" hangingPunct="1">
              <a:lnSpc>
                <a:spcPct val="120000"/>
              </a:lnSpc>
            </a:pPr>
            <a:r>
              <a:rPr lang="tr-TR" altLang="en-US" sz="1800">
                <a:latin typeface="Arial" charset="0"/>
                <a:ea typeface="Times New Roman" charset="0"/>
                <a:cs typeface="Times New Roman" charset="0"/>
              </a:rPr>
              <a:t>günümüzde giderek daha az kullanılmaktad</a:t>
            </a:r>
            <a:r>
              <a:rPr lang="tr-TR" altLang="en-US" sz="1800">
                <a:latin typeface="Arial" charset="0"/>
              </a:rPr>
              <a:t>ı</a:t>
            </a:r>
            <a:r>
              <a:rPr lang="tr-TR" altLang="en-US" sz="1800">
                <a:latin typeface="Arial" charset="0"/>
                <a:ea typeface="Times New Roman" charset="0"/>
                <a:cs typeface="Times New Roman" charset="0"/>
              </a:rPr>
              <a:t>r</a:t>
            </a:r>
            <a:endParaRPr lang="tr-TR" altLang="en-US" sz="1800">
              <a:latin typeface="Arial" charset="0"/>
            </a:endParaRPr>
          </a:p>
          <a:p>
            <a:pPr eaLnBrk="1" hangingPunct="1">
              <a:lnSpc>
                <a:spcPct val="120000"/>
              </a:lnSpc>
            </a:pPr>
            <a:r>
              <a:rPr lang="tr-TR" altLang="en-US" sz="1800">
                <a:latin typeface="Arial" charset="0"/>
              </a:rPr>
              <a:t>k</a:t>
            </a:r>
            <a:r>
              <a:rPr lang="tr-TR" altLang="en-US" sz="1800">
                <a:latin typeface="Arial" charset="0"/>
                <a:ea typeface="Times New Roman" charset="0"/>
                <a:cs typeface="Times New Roman" charset="0"/>
              </a:rPr>
              <a:t>anama, cilt yırtıklar</a:t>
            </a:r>
            <a:r>
              <a:rPr lang="tr-TR" altLang="en-US" sz="1800">
                <a:latin typeface="Arial" charset="0"/>
              </a:rPr>
              <a:t>ı</a:t>
            </a:r>
            <a:r>
              <a:rPr lang="tr-TR" altLang="en-US" sz="1800">
                <a:latin typeface="Arial" charset="0"/>
                <a:ea typeface="Times New Roman" charset="0"/>
                <a:cs typeface="Times New Roman" charset="0"/>
              </a:rPr>
              <a:t>, prolapsus ve inkontinansa neden olabilir. </a:t>
            </a:r>
            <a:endParaRPr lang="tr-TR" altLang="en-US" sz="1800">
              <a:latin typeface="Arial" charset="0"/>
            </a:endParaRPr>
          </a:p>
          <a:p>
            <a:pPr eaLnBrk="1" hangingPunct="1"/>
            <a:endParaRPr lang="tr-TR" altLang="en-US" sz="1800">
              <a:latin typeface="Arial" charset="0"/>
            </a:endParaRPr>
          </a:p>
          <a:p>
            <a:pPr algn="just" eaLnBrk="1" hangingPunct="1"/>
            <a:r>
              <a:rPr lang="tr-TR" altLang="en-US" sz="1800" b="1">
                <a:ea typeface="Times New Roman" charset="0"/>
                <a:cs typeface="Times New Roman" charset="0"/>
              </a:rPr>
              <a:t>Konsten ve arkadaşları</a:t>
            </a:r>
            <a:r>
              <a:rPr lang="tr-TR" altLang="en-US" sz="1800">
                <a:ea typeface="Times New Roman" charset="0"/>
                <a:cs typeface="Times New Roman" charset="0"/>
              </a:rPr>
              <a:t> hemoroid tedavisi gören hastalarda anal dilatasyon ve hemoroidektomi yöntemlerini özellikle inkontinans açısından karşılaştırarak 17 yıllık takip sonucunda anal dilatasyonun çok daha fazla inkontinansa yol açtığını görmüşlerdir.</a:t>
            </a:r>
            <a:endParaRPr lang="tr-TR" altLang="en-US" sz="1800"/>
          </a:p>
          <a:p>
            <a:pPr algn="just" eaLnBrk="1" hangingPunct="1">
              <a:buFontTx/>
              <a:buNone/>
            </a:pPr>
            <a:r>
              <a:rPr lang="tr-TR" altLang="en-US" sz="1800"/>
              <a:t>   </a:t>
            </a:r>
          </a:p>
          <a:p>
            <a:pPr algn="just" eaLnBrk="1" hangingPunct="1">
              <a:buFontTx/>
              <a:buNone/>
            </a:pPr>
            <a:r>
              <a:rPr lang="tr-TR" altLang="en-US" sz="1800"/>
              <a:t>   </a:t>
            </a:r>
            <a:r>
              <a:rPr lang="tr-TR" altLang="en-US" sz="1800">
                <a:ea typeface="Times New Roman" charset="0"/>
                <a:cs typeface="Times New Roman" charset="0"/>
              </a:rPr>
              <a:t> Araştırmacılar yöntemin artık terk edilmesi gerektiğini dahi savunmaktadırlar. </a:t>
            </a:r>
            <a:endParaRPr lang="en-US" altLang="en-US" sz="1800"/>
          </a:p>
        </p:txBody>
      </p:sp>
      <p:sp>
        <p:nvSpPr>
          <p:cNvPr id="47108" name="Line 4"/>
          <p:cNvSpPr>
            <a:spLocks noChangeShapeType="1"/>
          </p:cNvSpPr>
          <p:nvPr/>
        </p:nvSpPr>
        <p:spPr bwMode="auto">
          <a:xfrm>
            <a:off x="4895850" y="3257550"/>
            <a:ext cx="234315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sz="1350"/>
          </a:p>
        </p:txBody>
      </p:sp>
    </p:spTree>
    <p:extLst>
      <p:ext uri="{BB962C8B-B14F-4D97-AF65-F5344CB8AC3E}">
        <p14:creationId xmlns:p14="http://schemas.microsoft.com/office/powerpoint/2010/main" xmlns="" val="86987261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ict0040"/>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67150" y="1065611"/>
            <a:ext cx="4457700" cy="3975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1" name="Text Box 3"/>
          <p:cNvSpPr txBox="1">
            <a:spLocks noChangeArrowheads="1"/>
          </p:cNvSpPr>
          <p:nvPr/>
        </p:nvSpPr>
        <p:spPr bwMode="auto">
          <a:xfrm>
            <a:off x="3981451" y="5200651"/>
            <a:ext cx="408316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pPr eaLnBrk="1" hangingPunct="1"/>
            <a:r>
              <a:rPr lang="tr-TR" altLang="en-US" sz="1800"/>
              <a:t>Anal Dilatasyon(Amerika’da malpractice)</a:t>
            </a:r>
            <a:endParaRPr lang="en-US" altLang="en-US" sz="1800"/>
          </a:p>
        </p:txBody>
      </p:sp>
    </p:spTree>
    <p:extLst>
      <p:ext uri="{BB962C8B-B14F-4D97-AF65-F5344CB8AC3E}">
        <p14:creationId xmlns:p14="http://schemas.microsoft.com/office/powerpoint/2010/main" xmlns="" val="202778794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idx="1"/>
          </p:nvPr>
        </p:nvSpPr>
        <p:spPr>
          <a:xfrm>
            <a:off x="2838450" y="971550"/>
            <a:ext cx="6515100" cy="4743450"/>
          </a:xfrm>
        </p:spPr>
        <p:txBody>
          <a:bodyPr/>
          <a:lstStyle/>
          <a:p>
            <a:pPr algn="just" eaLnBrk="1" hangingPunct="1">
              <a:buFontTx/>
              <a:buNone/>
            </a:pPr>
            <a:endParaRPr lang="tr-TR" altLang="en-US" sz="1800">
              <a:ea typeface="Times New Roman" charset="0"/>
              <a:cs typeface="Times New Roman" charset="0"/>
            </a:endParaRPr>
          </a:p>
          <a:p>
            <a:pPr algn="just" eaLnBrk="1" hangingPunct="1">
              <a:buFontTx/>
              <a:buNone/>
            </a:pPr>
            <a:r>
              <a:rPr lang="tr-TR" altLang="en-US" sz="1800" b="1" u="sng">
                <a:solidFill>
                  <a:srgbClr val="FF3300"/>
                </a:solidFill>
                <a:latin typeface="Arial" charset="0"/>
                <a:ea typeface="Arial" charset="0"/>
                <a:cs typeface="Arial" charset="0"/>
              </a:rPr>
              <a:t>Sütür yöntemi</a:t>
            </a:r>
            <a:endParaRPr lang="tr-TR" altLang="en-US" sz="1800" b="1" u="sng">
              <a:solidFill>
                <a:srgbClr val="FF3300"/>
              </a:solidFill>
              <a:latin typeface="Arial" charset="0"/>
            </a:endParaRPr>
          </a:p>
          <a:p>
            <a:pPr algn="just" eaLnBrk="1" hangingPunct="1">
              <a:buFontTx/>
              <a:buNone/>
            </a:pPr>
            <a:endParaRPr lang="tr-TR" altLang="en-US" sz="1800" b="1" u="sng">
              <a:solidFill>
                <a:srgbClr val="FF3300"/>
              </a:solidFill>
            </a:endParaRPr>
          </a:p>
          <a:p>
            <a:pPr algn="just" eaLnBrk="1" hangingPunct="1">
              <a:lnSpc>
                <a:spcPct val="120000"/>
              </a:lnSpc>
            </a:pPr>
            <a:r>
              <a:rPr lang="tr-TR" altLang="en-US" sz="1800">
                <a:latin typeface="Arial" charset="0"/>
                <a:ea typeface="Arial" charset="0"/>
                <a:cs typeface="Arial" charset="0"/>
              </a:rPr>
              <a:t>vasküler yastığın tabanına dikişler konularak </a:t>
            </a:r>
            <a:r>
              <a:rPr lang="tr-TR" altLang="en-US" sz="1800">
                <a:latin typeface="Arial" charset="0"/>
              </a:rPr>
              <a:t>A. Hemoroidalis sup. ve </a:t>
            </a:r>
            <a:r>
              <a:rPr lang="tr-TR" altLang="en-US" sz="1800">
                <a:latin typeface="Arial" charset="0"/>
                <a:ea typeface="Arial" charset="0"/>
                <a:cs typeface="Arial" charset="0"/>
              </a:rPr>
              <a:t>perforan venlerin kapatılmasını sağlar</a:t>
            </a:r>
            <a:endParaRPr lang="tr-TR" altLang="en-US" sz="1800">
              <a:latin typeface="Arial" charset="0"/>
            </a:endParaRPr>
          </a:p>
          <a:p>
            <a:pPr algn="just" eaLnBrk="1" hangingPunct="1">
              <a:lnSpc>
                <a:spcPct val="120000"/>
              </a:lnSpc>
            </a:pPr>
            <a:r>
              <a:rPr lang="tr-TR" altLang="en-US" sz="1800">
                <a:latin typeface="Arial" charset="0"/>
                <a:ea typeface="Arial" charset="0"/>
                <a:cs typeface="Arial" charset="0"/>
              </a:rPr>
              <a:t>transanal hemoroidal dearterializasyon yönteminin de temelini oluşturmaktadır</a:t>
            </a:r>
          </a:p>
          <a:p>
            <a:pPr algn="just" eaLnBrk="1" hangingPunct="1"/>
            <a:endParaRPr lang="en-US" altLang="en-US" sz="1800"/>
          </a:p>
        </p:txBody>
      </p:sp>
      <p:pic>
        <p:nvPicPr>
          <p:cNvPr id="49155" name="Picture 4" descr="Pict0008"/>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095751" y="3543301"/>
            <a:ext cx="3871913" cy="183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6656414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895600" y="971550"/>
            <a:ext cx="5829300" cy="628650"/>
          </a:xfrm>
        </p:spPr>
        <p:txBody>
          <a:bodyPr/>
          <a:lstStyle/>
          <a:p>
            <a:pPr eaLnBrk="1" hangingPunct="1"/>
            <a:r>
              <a:rPr lang="tr-TR" altLang="en-US" sz="1800" b="1" u="sng">
                <a:solidFill>
                  <a:srgbClr val="FF3300"/>
                </a:solidFill>
                <a:latin typeface="Arial" charset="0"/>
                <a:ea typeface="Arial" charset="0"/>
                <a:cs typeface="Arial" charset="0"/>
              </a:rPr>
              <a:t>Hemoroidektomiler</a:t>
            </a:r>
            <a:r>
              <a:rPr lang="en-US" altLang="en-US" sz="1800" u="sng"/>
              <a:t> </a:t>
            </a:r>
            <a:endParaRPr lang="en-US" altLang="en-US" sz="1800" b="1" u="sng"/>
          </a:p>
        </p:txBody>
      </p:sp>
      <p:sp>
        <p:nvSpPr>
          <p:cNvPr id="50179" name="Rectangle 3"/>
          <p:cNvSpPr>
            <a:spLocks noGrp="1" noChangeArrowheads="1"/>
          </p:cNvSpPr>
          <p:nvPr>
            <p:ph type="body" idx="1"/>
          </p:nvPr>
        </p:nvSpPr>
        <p:spPr>
          <a:xfrm>
            <a:off x="2781300" y="1428750"/>
            <a:ext cx="6572250" cy="4000500"/>
          </a:xfrm>
        </p:spPr>
        <p:txBody>
          <a:bodyPr>
            <a:normAutofit lnSpcReduction="10000"/>
          </a:bodyPr>
          <a:lstStyle/>
          <a:p>
            <a:pPr algn="just" eaLnBrk="1" hangingPunct="1">
              <a:lnSpc>
                <a:spcPct val="230000"/>
              </a:lnSpc>
              <a:buFontTx/>
              <a:buNone/>
            </a:pPr>
            <a:r>
              <a:rPr lang="tr-TR" altLang="en-US" sz="1800" b="1" u="sng">
                <a:latin typeface="Arial" charset="0"/>
              </a:rPr>
              <a:t>Kapalı Hemoroidektomi:</a:t>
            </a:r>
          </a:p>
          <a:p>
            <a:pPr algn="just" eaLnBrk="1" hangingPunct="1">
              <a:lnSpc>
                <a:spcPct val="110000"/>
              </a:lnSpc>
            </a:pPr>
            <a:r>
              <a:rPr lang="tr-TR" altLang="en-US" sz="1800" b="1" i="1">
                <a:latin typeface="Arial" charset="0"/>
              </a:rPr>
              <a:t>başlıca endikasyonları</a:t>
            </a:r>
            <a:r>
              <a:rPr lang="tr-TR" altLang="en-US" sz="1800">
                <a:latin typeface="Arial" charset="0"/>
              </a:rPr>
              <a:t>: </a:t>
            </a:r>
            <a:r>
              <a:rPr lang="tr-TR" altLang="en-US" sz="1800">
                <a:latin typeface="Arial" charset="0"/>
                <a:ea typeface="Times New Roman" charset="0"/>
                <a:cs typeface="Times New Roman" charset="0"/>
              </a:rPr>
              <a:t>Fazla miktarda kanama, bant ligasyonu ile kontrol sa</a:t>
            </a:r>
            <a:r>
              <a:rPr lang="tr-TR" altLang="en-US" sz="1800">
                <a:latin typeface="Arial" charset="0"/>
              </a:rPr>
              <a:t>ğ</a:t>
            </a:r>
            <a:r>
              <a:rPr lang="tr-TR" altLang="en-US" sz="1800">
                <a:latin typeface="Arial" charset="0"/>
                <a:ea typeface="Times New Roman" charset="0"/>
                <a:cs typeface="Times New Roman" charset="0"/>
              </a:rPr>
              <a:t>lanamamas</a:t>
            </a:r>
            <a:r>
              <a:rPr lang="tr-TR" altLang="en-US" sz="1800">
                <a:latin typeface="Arial" charset="0"/>
              </a:rPr>
              <a:t>ı,</a:t>
            </a:r>
            <a:r>
              <a:rPr lang="tr-TR" altLang="en-US" sz="1800">
                <a:latin typeface="Arial" charset="0"/>
                <a:ea typeface="Times New Roman" charset="0"/>
                <a:cs typeface="Times New Roman" charset="0"/>
              </a:rPr>
              <a:t> ciddi prolapsus  olmas</a:t>
            </a:r>
            <a:r>
              <a:rPr lang="tr-TR" altLang="en-US" sz="1800">
                <a:latin typeface="Arial" charset="0"/>
              </a:rPr>
              <a:t>ı ve </a:t>
            </a:r>
            <a:r>
              <a:rPr lang="tr-TR" altLang="en-US" sz="1800">
                <a:latin typeface="Arial" charset="0"/>
                <a:ea typeface="Times New Roman" charset="0"/>
                <a:cs typeface="Times New Roman" charset="0"/>
              </a:rPr>
              <a:t>hastada cerrahi tedavi gerektiren ba</a:t>
            </a:r>
            <a:r>
              <a:rPr lang="tr-TR" altLang="en-US" sz="1800">
                <a:latin typeface="Arial" charset="0"/>
              </a:rPr>
              <a:t>ş</a:t>
            </a:r>
            <a:r>
              <a:rPr lang="tr-TR" altLang="en-US" sz="1800">
                <a:latin typeface="Arial" charset="0"/>
                <a:ea typeface="Times New Roman" charset="0"/>
                <a:cs typeface="Times New Roman" charset="0"/>
              </a:rPr>
              <a:t>ka anorektal hastal</a:t>
            </a:r>
            <a:r>
              <a:rPr lang="tr-TR" altLang="en-US" sz="1800">
                <a:latin typeface="Arial" charset="0"/>
              </a:rPr>
              <a:t>ı</a:t>
            </a:r>
            <a:r>
              <a:rPr lang="tr-TR" altLang="en-US" sz="1800">
                <a:latin typeface="Arial" charset="0"/>
                <a:ea typeface="Times New Roman" charset="0"/>
                <a:cs typeface="Times New Roman" charset="0"/>
              </a:rPr>
              <a:t>klar</a:t>
            </a:r>
            <a:r>
              <a:rPr lang="tr-TR" altLang="en-US" sz="1800">
                <a:latin typeface="Arial" charset="0"/>
              </a:rPr>
              <a:t>ı</a:t>
            </a:r>
            <a:r>
              <a:rPr lang="tr-TR" altLang="en-US" sz="1800">
                <a:latin typeface="Arial" charset="0"/>
                <a:ea typeface="Times New Roman" charset="0"/>
                <a:cs typeface="Times New Roman" charset="0"/>
              </a:rPr>
              <a:t>n da bulunmas</a:t>
            </a:r>
            <a:r>
              <a:rPr lang="tr-TR" altLang="en-US" sz="1800">
                <a:latin typeface="Arial" charset="0"/>
              </a:rPr>
              <a:t>ı</a:t>
            </a:r>
          </a:p>
          <a:p>
            <a:pPr algn="just" eaLnBrk="1" hangingPunct="1">
              <a:lnSpc>
                <a:spcPct val="160000"/>
              </a:lnSpc>
            </a:pPr>
            <a:r>
              <a:rPr lang="tr-TR" altLang="en-US" sz="1800" b="1" i="1">
                <a:latin typeface="Arial" charset="0"/>
              </a:rPr>
              <a:t>k</a:t>
            </a:r>
            <a:r>
              <a:rPr lang="tr-TR" altLang="en-US" sz="1800" b="1" i="1">
                <a:latin typeface="Arial" charset="0"/>
                <a:ea typeface="Times New Roman" charset="0"/>
                <a:cs typeface="Times New Roman" charset="0"/>
              </a:rPr>
              <a:t>ontraendikasyon</a:t>
            </a:r>
            <a:r>
              <a:rPr lang="tr-TR" altLang="en-US" sz="1800" b="1" i="1">
                <a:latin typeface="Arial" charset="0"/>
              </a:rPr>
              <a:t>lar:</a:t>
            </a:r>
            <a:r>
              <a:rPr lang="tr-TR" altLang="en-US" sz="1800" b="1" i="1">
                <a:latin typeface="Arial" charset="0"/>
                <a:ea typeface="Times New Roman" charset="0"/>
                <a:cs typeface="Times New Roman" charset="0"/>
              </a:rPr>
              <a:t> </a:t>
            </a:r>
            <a:r>
              <a:rPr lang="tr-TR" altLang="en-US" sz="1800">
                <a:latin typeface="Arial" charset="0"/>
                <a:ea typeface="Times New Roman" charset="0"/>
                <a:cs typeface="Times New Roman" charset="0"/>
              </a:rPr>
              <a:t>Crohn hastal</a:t>
            </a:r>
            <a:r>
              <a:rPr lang="tr-TR" altLang="en-US" sz="1800">
                <a:latin typeface="Arial" charset="0"/>
              </a:rPr>
              <a:t>ığı</a:t>
            </a:r>
            <a:r>
              <a:rPr lang="tr-TR" altLang="en-US" sz="1800">
                <a:latin typeface="Arial" charset="0"/>
                <a:ea typeface="Times New Roman" charset="0"/>
                <a:cs typeface="Times New Roman" charset="0"/>
              </a:rPr>
              <a:t>, portal hipertansiyon, lösemi, lenfoma ve kanama bozuklu</a:t>
            </a:r>
            <a:r>
              <a:rPr lang="tr-TR" altLang="en-US" sz="1800">
                <a:latin typeface="Arial" charset="0"/>
              </a:rPr>
              <a:t>ğ</a:t>
            </a:r>
            <a:r>
              <a:rPr lang="tr-TR" altLang="en-US" sz="1800">
                <a:latin typeface="Arial" charset="0"/>
                <a:ea typeface="Times New Roman" charset="0"/>
                <a:cs typeface="Times New Roman" charset="0"/>
              </a:rPr>
              <a:t>u yaratan durumlar </a:t>
            </a:r>
            <a:endParaRPr lang="tr-TR" altLang="en-US" sz="1800">
              <a:latin typeface="Arial" charset="0"/>
            </a:endParaRPr>
          </a:p>
          <a:p>
            <a:pPr algn="just" eaLnBrk="1" hangingPunct="1">
              <a:lnSpc>
                <a:spcPct val="130000"/>
              </a:lnSpc>
            </a:pPr>
            <a:endParaRPr lang="tr-TR" altLang="en-US" sz="1800">
              <a:latin typeface="Arial" charset="0"/>
            </a:endParaRPr>
          </a:p>
          <a:p>
            <a:pPr algn="just" eaLnBrk="1" hangingPunct="1"/>
            <a:r>
              <a:rPr lang="tr-TR" altLang="en-US" sz="1800">
                <a:latin typeface="Arial" charset="0"/>
                <a:ea typeface="Times New Roman" charset="0"/>
                <a:cs typeface="Times New Roman" charset="0"/>
              </a:rPr>
              <a:t>Modern kapal</a:t>
            </a:r>
            <a:r>
              <a:rPr lang="tr-TR" altLang="en-US" sz="1800">
                <a:latin typeface="Arial" charset="0"/>
              </a:rPr>
              <a:t>ı</a:t>
            </a:r>
            <a:r>
              <a:rPr lang="tr-TR" altLang="en-US" sz="1800">
                <a:latin typeface="Arial" charset="0"/>
                <a:ea typeface="Times New Roman" charset="0"/>
                <a:cs typeface="Times New Roman" charset="0"/>
              </a:rPr>
              <a:t> hemoroidektomi 1959 y</a:t>
            </a:r>
            <a:r>
              <a:rPr lang="tr-TR" altLang="en-US" sz="1800">
                <a:latin typeface="Arial" charset="0"/>
              </a:rPr>
              <a:t>ı</a:t>
            </a:r>
            <a:r>
              <a:rPr lang="tr-TR" altLang="en-US" sz="1800">
                <a:latin typeface="Arial" charset="0"/>
                <a:ea typeface="Times New Roman" charset="0"/>
                <a:cs typeface="Times New Roman" charset="0"/>
              </a:rPr>
              <a:t>l</a:t>
            </a:r>
            <a:r>
              <a:rPr lang="tr-TR" altLang="en-US" sz="1800">
                <a:latin typeface="Arial" charset="0"/>
              </a:rPr>
              <a:t>ı</a:t>
            </a:r>
            <a:r>
              <a:rPr lang="tr-TR" altLang="en-US" sz="1800">
                <a:latin typeface="Arial" charset="0"/>
                <a:ea typeface="Times New Roman" charset="0"/>
                <a:cs typeface="Times New Roman" charset="0"/>
              </a:rPr>
              <a:t>nda Ferguson ve Heaton taraf</a:t>
            </a:r>
            <a:r>
              <a:rPr lang="tr-TR" altLang="en-US" sz="1800">
                <a:latin typeface="Arial" charset="0"/>
              </a:rPr>
              <a:t>ı</a:t>
            </a:r>
            <a:r>
              <a:rPr lang="tr-TR" altLang="en-US" sz="1800">
                <a:latin typeface="Arial" charset="0"/>
                <a:ea typeface="Times New Roman" charset="0"/>
                <a:cs typeface="Times New Roman" charset="0"/>
              </a:rPr>
              <a:t>ndan tan</a:t>
            </a:r>
            <a:r>
              <a:rPr lang="tr-TR" altLang="en-US" sz="1800">
                <a:latin typeface="Arial" charset="0"/>
              </a:rPr>
              <a:t>ı</a:t>
            </a:r>
            <a:r>
              <a:rPr lang="tr-TR" altLang="en-US" sz="1800">
                <a:latin typeface="Arial" charset="0"/>
                <a:ea typeface="Times New Roman" charset="0"/>
                <a:cs typeface="Times New Roman" charset="0"/>
              </a:rPr>
              <a:t>mlanm</a:t>
            </a:r>
            <a:r>
              <a:rPr lang="tr-TR" altLang="en-US" sz="1800">
                <a:latin typeface="Arial" charset="0"/>
              </a:rPr>
              <a:t>ış</a:t>
            </a:r>
            <a:r>
              <a:rPr lang="tr-TR" altLang="en-US" sz="1800">
                <a:latin typeface="Arial" charset="0"/>
                <a:ea typeface="Times New Roman" charset="0"/>
                <a:cs typeface="Times New Roman" charset="0"/>
              </a:rPr>
              <a:t>t</a:t>
            </a:r>
            <a:r>
              <a:rPr lang="tr-TR" altLang="en-US" sz="1800">
                <a:latin typeface="Arial" charset="0"/>
              </a:rPr>
              <a:t>ı</a:t>
            </a:r>
            <a:r>
              <a:rPr lang="tr-TR" altLang="en-US" sz="1800">
                <a:latin typeface="Arial" charset="0"/>
                <a:ea typeface="Times New Roman" charset="0"/>
                <a:cs typeface="Times New Roman" charset="0"/>
              </a:rPr>
              <a:t>r</a:t>
            </a:r>
            <a:endParaRPr lang="en-US" altLang="en-US" sz="1800">
              <a:latin typeface="Arial" charset="0"/>
            </a:endParaRPr>
          </a:p>
        </p:txBody>
      </p:sp>
    </p:spTree>
    <p:extLst>
      <p:ext uri="{BB962C8B-B14F-4D97-AF65-F5344CB8AC3E}">
        <p14:creationId xmlns:p14="http://schemas.microsoft.com/office/powerpoint/2010/main" xmlns="" val="108080662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Pict0009"/>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238500" y="1028701"/>
            <a:ext cx="2400300" cy="2393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3" name="Picture 3" descr="Pict0010"/>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981702" y="1085852"/>
            <a:ext cx="2440781" cy="20597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4" name="Picture 4" descr="Pict0011"/>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295650" y="3371852"/>
            <a:ext cx="2286000" cy="19323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5" name="Picture 5" descr="Pict001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981701" y="3200401"/>
            <a:ext cx="2380060" cy="2012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6" name="Text Box 6"/>
          <p:cNvSpPr txBox="1">
            <a:spLocks noChangeArrowheads="1"/>
          </p:cNvSpPr>
          <p:nvPr/>
        </p:nvSpPr>
        <p:spPr bwMode="auto">
          <a:xfrm>
            <a:off x="3093244" y="5345906"/>
            <a:ext cx="243528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defRPr>
            </a:lvl1pPr>
            <a:lvl2pPr marL="742950" indent="-285750" eaLnBrk="0" hangingPunct="0">
              <a:defRPr sz="2400">
                <a:solidFill>
                  <a:schemeClr val="tx1"/>
                </a:solidFill>
                <a:latin typeface="Times New Roman" charset="0"/>
              </a:defRPr>
            </a:lvl2pPr>
            <a:lvl3pPr marL="1143000" indent="-228600" eaLnBrk="0" hangingPunct="0">
              <a:defRPr sz="2400">
                <a:solidFill>
                  <a:schemeClr val="tx1"/>
                </a:solidFill>
                <a:latin typeface="Times New Roman" charset="0"/>
              </a:defRPr>
            </a:lvl3pPr>
            <a:lvl4pPr marL="1600200" indent="-228600" eaLnBrk="0" hangingPunct="0">
              <a:defRPr sz="2400">
                <a:solidFill>
                  <a:schemeClr val="tx1"/>
                </a:solidFill>
                <a:latin typeface="Times New Roman" charset="0"/>
              </a:defRPr>
            </a:lvl4pPr>
            <a:lvl5pPr marL="2057400" indent="-228600" eaLnBrk="0" hangingPunct="0">
              <a:defRPr sz="2400">
                <a:solidFill>
                  <a:schemeClr val="tx1"/>
                </a:solidFill>
                <a:latin typeface="Times New Roman" charset="0"/>
              </a:defRPr>
            </a:lvl5pPr>
            <a:lvl6pPr marL="2514600" indent="-228600" algn="ctr" eaLnBrk="0" fontAlgn="base" hangingPunct="0">
              <a:spcBef>
                <a:spcPct val="0"/>
              </a:spcBef>
              <a:spcAft>
                <a:spcPct val="0"/>
              </a:spcAft>
              <a:defRPr sz="2400">
                <a:solidFill>
                  <a:schemeClr val="tx1"/>
                </a:solidFill>
                <a:latin typeface="Times New Roman" charset="0"/>
              </a:defRPr>
            </a:lvl6pPr>
            <a:lvl7pPr marL="2971800" indent="-228600" algn="ctr" eaLnBrk="0" fontAlgn="base" hangingPunct="0">
              <a:spcBef>
                <a:spcPct val="0"/>
              </a:spcBef>
              <a:spcAft>
                <a:spcPct val="0"/>
              </a:spcAft>
              <a:defRPr sz="2400">
                <a:solidFill>
                  <a:schemeClr val="tx1"/>
                </a:solidFill>
                <a:latin typeface="Times New Roman" charset="0"/>
              </a:defRPr>
            </a:lvl7pPr>
            <a:lvl8pPr marL="3429000" indent="-228600" algn="ctr" eaLnBrk="0" fontAlgn="base" hangingPunct="0">
              <a:spcBef>
                <a:spcPct val="0"/>
              </a:spcBef>
              <a:spcAft>
                <a:spcPct val="0"/>
              </a:spcAft>
              <a:defRPr sz="2400">
                <a:solidFill>
                  <a:schemeClr val="tx1"/>
                </a:solidFill>
                <a:latin typeface="Times New Roman" charset="0"/>
              </a:defRPr>
            </a:lvl8pPr>
            <a:lvl9pPr marL="3886200" indent="-228600" algn="ctr" eaLnBrk="0" fontAlgn="base" hangingPunct="0">
              <a:spcBef>
                <a:spcPct val="0"/>
              </a:spcBef>
              <a:spcAft>
                <a:spcPct val="0"/>
              </a:spcAft>
              <a:defRPr sz="2400">
                <a:solidFill>
                  <a:schemeClr val="tx1"/>
                </a:solidFill>
                <a:latin typeface="Times New Roman" charset="0"/>
              </a:defRPr>
            </a:lvl9pPr>
          </a:lstStyle>
          <a:p>
            <a:pPr eaLnBrk="1" hangingPunct="1"/>
            <a:r>
              <a:rPr lang="tr-TR" altLang="en-US" sz="1800"/>
              <a:t>Kapalı Hemoroidektomi</a:t>
            </a:r>
            <a:endParaRPr lang="en-US" altLang="en-US" sz="1800"/>
          </a:p>
        </p:txBody>
      </p:sp>
    </p:spTree>
    <p:extLst>
      <p:ext uri="{BB962C8B-B14F-4D97-AF65-F5344CB8AC3E}">
        <p14:creationId xmlns:p14="http://schemas.microsoft.com/office/powerpoint/2010/main" xmlns="" val="17002600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IMG_3237.JPG"/>
          <p:cNvPicPr>
            <a:picLocks noGrp="1" noChangeAspect="1"/>
          </p:cNvPicPr>
          <p:nvPr>
            <p:ph idx="1"/>
          </p:nvPr>
        </p:nvPicPr>
        <p:blipFill>
          <a:blip r:embed="rId3"/>
          <a:srcRect l="-18187" r="-18187"/>
          <a:stretch>
            <a:fillRect/>
          </a:stretch>
        </p:blipFill>
        <p:spPr>
          <a:xfrm>
            <a:off x="2912533" y="2007429"/>
            <a:ext cx="8229600" cy="4525963"/>
          </a:xfrm>
        </p:spPr>
      </p:pic>
      <p:pic>
        <p:nvPicPr>
          <p:cNvPr id="6" name="Picture 5" descr="IMG_0001.jpg"/>
          <p:cNvPicPr>
            <a:picLocks noChangeAspect="1"/>
          </p:cNvPicPr>
          <p:nvPr/>
        </p:nvPicPr>
        <p:blipFill>
          <a:blip r:embed="rId4"/>
          <a:stretch>
            <a:fillRect/>
          </a:stretch>
        </p:blipFill>
        <p:spPr>
          <a:xfrm rot="5400000">
            <a:off x="1702505" y="553332"/>
            <a:ext cx="2229556" cy="1672167"/>
          </a:xfrm>
          <a:prstGeom prst="rect">
            <a:avLst/>
          </a:prstGeom>
          <a:scene3d>
            <a:camera prst="perspectiveFront">
              <a:rot lat="0" lon="0" rev="0"/>
            </a:camera>
            <a:lightRig rig="threePt" dir="t"/>
          </a:scene3d>
        </p:spPr>
      </p:pic>
    </p:spTree>
    <p:extLst>
      <p:ext uri="{BB962C8B-B14F-4D97-AF65-F5344CB8AC3E}">
        <p14:creationId xmlns:p14="http://schemas.microsoft.com/office/powerpoint/2010/main" xmlns="" val="58262640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body" idx="1"/>
          </p:nvPr>
        </p:nvSpPr>
        <p:spPr>
          <a:xfrm>
            <a:off x="3009900" y="1085850"/>
            <a:ext cx="5829300" cy="3086100"/>
          </a:xfrm>
        </p:spPr>
        <p:txBody>
          <a:bodyPr/>
          <a:lstStyle/>
          <a:p>
            <a:pPr eaLnBrk="1" hangingPunct="1">
              <a:buFontTx/>
              <a:buNone/>
            </a:pPr>
            <a:r>
              <a:rPr lang="tr-TR" altLang="en-US" sz="1800" b="1" u="sng">
                <a:solidFill>
                  <a:srgbClr val="FF3300"/>
                </a:solidFill>
                <a:latin typeface="Arial" charset="0"/>
              </a:rPr>
              <a:t>Açık hemoroidektomi</a:t>
            </a:r>
            <a:endParaRPr lang="en-US" altLang="en-US" sz="1800" b="1" u="sng">
              <a:solidFill>
                <a:srgbClr val="FF3300"/>
              </a:solidFill>
              <a:latin typeface="Arial" charset="0"/>
            </a:endParaRPr>
          </a:p>
        </p:txBody>
      </p:sp>
      <p:pic>
        <p:nvPicPr>
          <p:cNvPr id="52227" name="Picture 7" descr="Pict001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781300" y="1657351"/>
            <a:ext cx="1885950" cy="1827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28" name="Picture 8" descr="Pict0018"/>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181851" y="1657351"/>
            <a:ext cx="2181225" cy="1952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29" name="Picture 10" descr="Pict0019"/>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724400" y="1657352"/>
            <a:ext cx="2457450" cy="1703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0" name="Picture 11" descr="Pict0020"/>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838450" y="3657601"/>
            <a:ext cx="2114550" cy="1980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1" name="Picture 12" descr="Pict002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010150" y="3371850"/>
            <a:ext cx="2228850" cy="245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32" name="Picture 13" descr="Pict0025"/>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7353301" y="3771902"/>
            <a:ext cx="1783556" cy="1765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5323656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3124200" y="857250"/>
            <a:ext cx="5829300" cy="857250"/>
          </a:xfrm>
        </p:spPr>
        <p:txBody>
          <a:bodyPr/>
          <a:lstStyle/>
          <a:p>
            <a:pPr eaLnBrk="1" hangingPunct="1"/>
            <a:r>
              <a:rPr lang="tr-TR" altLang="en-US" sz="1800" b="1">
                <a:solidFill>
                  <a:srgbClr val="FF3300"/>
                </a:solidFill>
                <a:latin typeface="Arial" charset="0"/>
              </a:rPr>
              <a:t>Açık ve kapalı hemoroidektomi yöntemleri</a:t>
            </a:r>
            <a:endParaRPr lang="en-US" altLang="en-US" sz="1800" b="1">
              <a:solidFill>
                <a:srgbClr val="FF3300"/>
              </a:solidFill>
              <a:latin typeface="Arial" charset="0"/>
            </a:endParaRPr>
          </a:p>
        </p:txBody>
      </p:sp>
      <p:sp>
        <p:nvSpPr>
          <p:cNvPr id="53251" name="Rectangle 4"/>
          <p:cNvSpPr>
            <a:spLocks noGrp="1" noChangeArrowheads="1"/>
          </p:cNvSpPr>
          <p:nvPr>
            <p:ph type="body" idx="1"/>
          </p:nvPr>
        </p:nvSpPr>
        <p:spPr>
          <a:xfrm>
            <a:off x="2781300" y="1657350"/>
            <a:ext cx="6572250" cy="4343400"/>
          </a:xfrm>
          <a:noFill/>
        </p:spPr>
        <p:txBody>
          <a:bodyPr/>
          <a:lstStyle/>
          <a:p>
            <a:pPr algn="just" eaLnBrk="1" hangingPunct="1">
              <a:lnSpc>
                <a:spcPct val="140000"/>
              </a:lnSpc>
            </a:pPr>
            <a:r>
              <a:rPr lang="tr-TR" altLang="en-US" sz="1800" b="1">
                <a:ea typeface="Arial" charset="0"/>
                <a:cs typeface="Arial" charset="0"/>
              </a:rPr>
              <a:t>Hayssen ve arkada</a:t>
            </a:r>
            <a:r>
              <a:rPr lang="tr-TR" altLang="en-US" sz="1800" b="1"/>
              <a:t>ş</a:t>
            </a:r>
            <a:r>
              <a:rPr lang="tr-TR" altLang="en-US" sz="1800" b="1">
                <a:ea typeface="Arial" charset="0"/>
                <a:cs typeface="Arial" charset="0"/>
              </a:rPr>
              <a:t>lar</a:t>
            </a:r>
            <a:r>
              <a:rPr lang="tr-TR" altLang="en-US" sz="1800" b="1"/>
              <a:t>ı</a:t>
            </a:r>
            <a:r>
              <a:rPr lang="tr-TR" altLang="en-US" sz="1800">
                <a:ea typeface="Arial" charset="0"/>
                <a:cs typeface="Arial" charset="0"/>
              </a:rPr>
              <a:t> her iki yakla</a:t>
            </a:r>
            <a:r>
              <a:rPr lang="tr-TR" altLang="en-US" sz="1800"/>
              <a:t>şı</a:t>
            </a:r>
            <a:r>
              <a:rPr lang="tr-TR" altLang="en-US" sz="1800">
                <a:ea typeface="Arial" charset="0"/>
                <a:cs typeface="Arial" charset="0"/>
              </a:rPr>
              <a:t>mı kar</a:t>
            </a:r>
            <a:r>
              <a:rPr lang="tr-TR" altLang="en-US" sz="1800"/>
              <a:t>şı</a:t>
            </a:r>
            <a:r>
              <a:rPr lang="tr-TR" altLang="en-US" sz="1800">
                <a:ea typeface="Arial" charset="0"/>
                <a:cs typeface="Arial" charset="0"/>
              </a:rPr>
              <a:t>la</a:t>
            </a:r>
            <a:r>
              <a:rPr lang="tr-TR" altLang="en-US" sz="1800"/>
              <a:t>ş</a:t>
            </a:r>
            <a:r>
              <a:rPr lang="tr-TR" altLang="en-US" sz="1800">
                <a:ea typeface="Arial" charset="0"/>
                <a:cs typeface="Arial" charset="0"/>
              </a:rPr>
              <a:t>t</a:t>
            </a:r>
            <a:r>
              <a:rPr lang="tr-TR" altLang="en-US" sz="1800"/>
              <a:t>ı</a:t>
            </a:r>
            <a:r>
              <a:rPr lang="tr-TR" altLang="en-US" sz="1800">
                <a:ea typeface="Arial" charset="0"/>
                <a:cs typeface="Arial" charset="0"/>
              </a:rPr>
              <a:t>rarak sekiz </a:t>
            </a:r>
            <a:r>
              <a:rPr lang="tr-TR" altLang="en-US" sz="1800"/>
              <a:t>yıllık</a:t>
            </a:r>
            <a:r>
              <a:rPr lang="tr-TR" altLang="en-US" sz="1800">
                <a:ea typeface="Arial" charset="0"/>
                <a:cs typeface="Arial" charset="0"/>
              </a:rPr>
              <a:t> takip sonuçlarını 1999 yılında yay</a:t>
            </a:r>
            <a:r>
              <a:rPr lang="tr-TR" altLang="en-US" sz="1800"/>
              <a:t>ı</a:t>
            </a:r>
            <a:r>
              <a:rPr lang="tr-TR" altLang="en-US" sz="1800">
                <a:ea typeface="Arial" charset="0"/>
                <a:cs typeface="Arial" charset="0"/>
              </a:rPr>
              <a:t>nlam</a:t>
            </a:r>
            <a:r>
              <a:rPr lang="tr-TR" altLang="en-US" sz="1800"/>
              <a:t>ış</a:t>
            </a:r>
            <a:r>
              <a:rPr lang="tr-TR" altLang="en-US" sz="1800">
                <a:ea typeface="Arial" charset="0"/>
                <a:cs typeface="Arial" charset="0"/>
              </a:rPr>
              <a:t>lard</a:t>
            </a:r>
            <a:r>
              <a:rPr lang="tr-TR" altLang="en-US" sz="1800"/>
              <a:t>ı</a:t>
            </a:r>
            <a:r>
              <a:rPr lang="tr-TR" altLang="en-US" sz="1800">
                <a:ea typeface="Arial" charset="0"/>
                <a:cs typeface="Arial" charset="0"/>
              </a:rPr>
              <a:t>r. Ara</a:t>
            </a:r>
            <a:r>
              <a:rPr lang="tr-TR" altLang="en-US" sz="1800"/>
              <a:t>ş</a:t>
            </a:r>
            <a:r>
              <a:rPr lang="tr-TR" altLang="en-US" sz="1800">
                <a:ea typeface="Arial" charset="0"/>
                <a:cs typeface="Arial" charset="0"/>
              </a:rPr>
              <a:t>t</a:t>
            </a:r>
            <a:r>
              <a:rPr lang="tr-TR" altLang="en-US" sz="1800"/>
              <a:t>ı</a:t>
            </a:r>
            <a:r>
              <a:rPr lang="tr-TR" altLang="en-US" sz="1800">
                <a:ea typeface="Arial" charset="0"/>
                <a:cs typeface="Arial" charset="0"/>
              </a:rPr>
              <a:t>rmac</a:t>
            </a:r>
            <a:r>
              <a:rPr lang="tr-TR" altLang="en-US" sz="1800"/>
              <a:t>ı</a:t>
            </a:r>
            <a:r>
              <a:rPr lang="tr-TR" altLang="en-US" sz="1800">
                <a:ea typeface="Arial" charset="0"/>
                <a:cs typeface="Arial" charset="0"/>
              </a:rPr>
              <a:t>lar iki yakla</a:t>
            </a:r>
            <a:r>
              <a:rPr lang="tr-TR" altLang="en-US" sz="1800"/>
              <a:t>şı</a:t>
            </a:r>
            <a:r>
              <a:rPr lang="tr-TR" altLang="en-US" sz="1800">
                <a:ea typeface="Arial" charset="0"/>
                <a:cs typeface="Arial" charset="0"/>
              </a:rPr>
              <a:t>m arasında anlamlı fark olmad</a:t>
            </a:r>
            <a:r>
              <a:rPr lang="tr-TR" altLang="en-US" sz="1800"/>
              <a:t>ığı</a:t>
            </a:r>
            <a:r>
              <a:rPr lang="tr-TR" altLang="en-US" sz="1800">
                <a:ea typeface="Arial" charset="0"/>
                <a:cs typeface="Arial" charset="0"/>
              </a:rPr>
              <a:t>n</a:t>
            </a:r>
            <a:r>
              <a:rPr lang="tr-TR" altLang="en-US" sz="1800"/>
              <a:t>ı</a:t>
            </a:r>
            <a:r>
              <a:rPr lang="tr-TR" altLang="en-US" sz="1800">
                <a:ea typeface="Arial" charset="0"/>
                <a:cs typeface="Arial" charset="0"/>
              </a:rPr>
              <a:t>, s</a:t>
            </a:r>
            <a:r>
              <a:rPr lang="tr-TR" altLang="en-US" sz="1800"/>
              <a:t>ı</a:t>
            </a:r>
            <a:r>
              <a:rPr lang="tr-TR" altLang="en-US" sz="1800">
                <a:ea typeface="Arial" charset="0"/>
                <a:cs typeface="Arial" charset="0"/>
              </a:rPr>
              <a:t>n</a:t>
            </a:r>
            <a:r>
              <a:rPr lang="tr-TR" altLang="en-US" sz="1800"/>
              <a:t>ı</a:t>
            </a:r>
            <a:r>
              <a:rPr lang="tr-TR" altLang="en-US" sz="1800">
                <a:ea typeface="Arial" charset="0"/>
                <a:cs typeface="Arial" charset="0"/>
              </a:rPr>
              <a:t>r</a:t>
            </a:r>
            <a:r>
              <a:rPr lang="tr-TR" altLang="en-US" sz="1800"/>
              <a:t>lı</a:t>
            </a:r>
            <a:r>
              <a:rPr lang="tr-TR" altLang="en-US" sz="1800">
                <a:ea typeface="Arial" charset="0"/>
                <a:cs typeface="Arial" charset="0"/>
              </a:rPr>
              <a:t> cerrahi uygulanan hastalardan sadece %2 sinin tekrarlayan bir cerrahi giri</a:t>
            </a:r>
            <a:r>
              <a:rPr lang="tr-TR" altLang="en-US" sz="1800"/>
              <a:t>ş</a:t>
            </a:r>
            <a:r>
              <a:rPr lang="tr-TR" altLang="en-US" sz="1800">
                <a:ea typeface="Arial" charset="0"/>
                <a:cs typeface="Arial" charset="0"/>
              </a:rPr>
              <a:t>ime ihtiyaç duyduklar</a:t>
            </a:r>
            <a:r>
              <a:rPr lang="tr-TR" altLang="en-US" sz="1800"/>
              <a:t>ı</a:t>
            </a:r>
            <a:r>
              <a:rPr lang="tr-TR" altLang="en-US" sz="1800">
                <a:ea typeface="Arial" charset="0"/>
                <a:cs typeface="Arial" charset="0"/>
              </a:rPr>
              <a:t>n</a:t>
            </a:r>
            <a:r>
              <a:rPr lang="tr-TR" altLang="en-US" sz="1800"/>
              <a:t>ı</a:t>
            </a:r>
            <a:r>
              <a:rPr lang="tr-TR" altLang="en-US" sz="1800">
                <a:ea typeface="Arial" charset="0"/>
                <a:cs typeface="Arial" charset="0"/>
              </a:rPr>
              <a:t> bildirmi</a:t>
            </a:r>
            <a:r>
              <a:rPr lang="tr-TR" altLang="en-US" sz="1800"/>
              <a:t>ş</a:t>
            </a:r>
            <a:r>
              <a:rPr lang="tr-TR" altLang="en-US" sz="1800">
                <a:ea typeface="Arial" charset="0"/>
                <a:cs typeface="Arial" charset="0"/>
              </a:rPr>
              <a:t>lerdir</a:t>
            </a:r>
            <a:r>
              <a:rPr lang="tr-TR" altLang="en-US" sz="1800"/>
              <a:t>.</a:t>
            </a:r>
          </a:p>
          <a:p>
            <a:pPr algn="just" eaLnBrk="1" hangingPunct="1">
              <a:lnSpc>
                <a:spcPct val="140000"/>
              </a:lnSpc>
            </a:pPr>
            <a:endParaRPr lang="tr-TR" altLang="en-US" sz="1800"/>
          </a:p>
          <a:p>
            <a:pPr algn="just" eaLnBrk="1" hangingPunct="1">
              <a:lnSpc>
                <a:spcPct val="140000"/>
              </a:lnSpc>
            </a:pPr>
            <a:r>
              <a:rPr lang="tr-TR" altLang="en-US" sz="1800">
                <a:ea typeface="Times New Roman" charset="0"/>
                <a:cs typeface="Times New Roman" charset="0"/>
              </a:rPr>
              <a:t>Açık ve kapalı hemoroidektomi yöntemlerini karşılaştıran araştırmalar, açık yöntemin iyileşmesinin daha uzun sürmesine karşın postoperatif dönemin daha rahat geçirildiğini bildirmişlerdir. </a:t>
            </a:r>
            <a:endParaRPr lang="tr-TR" altLang="en-US" sz="1800"/>
          </a:p>
          <a:p>
            <a:pPr algn="just" eaLnBrk="1" hangingPunct="1">
              <a:buFontTx/>
              <a:buNone/>
            </a:pPr>
            <a:endParaRPr lang="tr-TR" altLang="en-US" sz="1800">
              <a:latin typeface="Arial" charset="0"/>
            </a:endParaRPr>
          </a:p>
          <a:p>
            <a:pPr algn="just" eaLnBrk="1" hangingPunct="1"/>
            <a:endParaRPr lang="en-US" altLang="en-US" sz="1500">
              <a:latin typeface="Arial" charset="0"/>
            </a:endParaRPr>
          </a:p>
        </p:txBody>
      </p:sp>
    </p:spTree>
    <p:extLst>
      <p:ext uri="{BB962C8B-B14F-4D97-AF65-F5344CB8AC3E}">
        <p14:creationId xmlns:p14="http://schemas.microsoft.com/office/powerpoint/2010/main" xmlns="" val="24406463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838450" y="685800"/>
            <a:ext cx="6343650" cy="1143000"/>
          </a:xfrm>
        </p:spPr>
        <p:txBody>
          <a:bodyPr/>
          <a:lstStyle/>
          <a:p>
            <a:pPr eaLnBrk="1" hangingPunct="1"/>
            <a:r>
              <a:rPr lang="tr-TR" altLang="en-US" sz="1800" b="1">
                <a:solidFill>
                  <a:srgbClr val="FF3300"/>
                </a:solidFill>
                <a:latin typeface="Arial" charset="0"/>
              </a:rPr>
              <a:t>Hemoroidektomi Komplikasyonları</a:t>
            </a:r>
            <a:endParaRPr lang="en-US" altLang="en-US" sz="1800" b="1">
              <a:solidFill>
                <a:srgbClr val="FF3300"/>
              </a:solidFill>
              <a:latin typeface="Arial" charset="0"/>
            </a:endParaRPr>
          </a:p>
        </p:txBody>
      </p:sp>
      <p:sp>
        <p:nvSpPr>
          <p:cNvPr id="54275" name="Rectangle 3"/>
          <p:cNvSpPr>
            <a:spLocks noGrp="1" noChangeArrowheads="1"/>
          </p:cNvSpPr>
          <p:nvPr>
            <p:ph type="body" idx="1"/>
          </p:nvPr>
        </p:nvSpPr>
        <p:spPr>
          <a:xfrm>
            <a:off x="2895600" y="1485900"/>
            <a:ext cx="6457950" cy="4114800"/>
          </a:xfrm>
        </p:spPr>
        <p:txBody>
          <a:bodyPr>
            <a:normAutofit fontScale="92500" lnSpcReduction="20000"/>
          </a:bodyPr>
          <a:lstStyle/>
          <a:p>
            <a:pPr eaLnBrk="1" hangingPunct="1">
              <a:lnSpc>
                <a:spcPct val="140000"/>
              </a:lnSpc>
            </a:pPr>
            <a:r>
              <a:rPr lang="tr-TR" altLang="en-US" sz="1800">
                <a:latin typeface="Arial" charset="0"/>
              </a:rPr>
              <a:t>a</a:t>
            </a:r>
            <a:r>
              <a:rPr lang="tr-TR" altLang="en-US" sz="1800">
                <a:latin typeface="Arial" charset="0"/>
                <a:ea typeface="Arial" charset="0"/>
                <a:cs typeface="Arial" charset="0"/>
              </a:rPr>
              <a:t>ğrı, </a:t>
            </a:r>
            <a:endParaRPr lang="tr-TR" altLang="en-US" sz="1800">
              <a:latin typeface="Arial" charset="0"/>
            </a:endParaRPr>
          </a:p>
          <a:p>
            <a:pPr eaLnBrk="1" hangingPunct="1">
              <a:lnSpc>
                <a:spcPct val="140000"/>
              </a:lnSpc>
            </a:pPr>
            <a:r>
              <a:rPr lang="tr-TR" altLang="en-US" sz="1800">
                <a:latin typeface="Arial" charset="0"/>
                <a:ea typeface="Arial" charset="0"/>
                <a:cs typeface="Arial" charset="0"/>
              </a:rPr>
              <a:t>akut üriner retansiyon</a:t>
            </a:r>
            <a:endParaRPr lang="tr-TR" altLang="en-US" sz="1800">
              <a:latin typeface="Arial" charset="0"/>
            </a:endParaRPr>
          </a:p>
          <a:p>
            <a:pPr eaLnBrk="1" hangingPunct="1">
              <a:lnSpc>
                <a:spcPct val="140000"/>
              </a:lnSpc>
            </a:pPr>
            <a:r>
              <a:rPr lang="tr-TR" altLang="en-US" sz="1800">
                <a:latin typeface="Arial" charset="0"/>
              </a:rPr>
              <a:t>k</a:t>
            </a:r>
            <a:r>
              <a:rPr lang="tr-TR" altLang="en-US" sz="1800">
                <a:latin typeface="Arial" charset="0"/>
                <a:ea typeface="Arial" charset="0"/>
                <a:cs typeface="Arial" charset="0"/>
              </a:rPr>
              <a:t>anama</a:t>
            </a:r>
            <a:endParaRPr lang="tr-TR" altLang="en-US" sz="1800">
              <a:latin typeface="Arial" charset="0"/>
            </a:endParaRPr>
          </a:p>
          <a:p>
            <a:pPr eaLnBrk="1" hangingPunct="1">
              <a:lnSpc>
                <a:spcPct val="140000"/>
              </a:lnSpc>
            </a:pPr>
            <a:r>
              <a:rPr lang="tr-TR" altLang="en-US" sz="1800">
                <a:latin typeface="Arial" charset="0"/>
                <a:ea typeface="Arial" charset="0"/>
                <a:cs typeface="Arial" charset="0"/>
              </a:rPr>
              <a:t>anal fissür oluşumu </a:t>
            </a:r>
            <a:endParaRPr lang="tr-TR" altLang="en-US" sz="1800">
              <a:latin typeface="Arial" charset="0"/>
            </a:endParaRPr>
          </a:p>
          <a:p>
            <a:pPr eaLnBrk="1" hangingPunct="1">
              <a:lnSpc>
                <a:spcPct val="140000"/>
              </a:lnSpc>
            </a:pPr>
            <a:r>
              <a:rPr lang="tr-TR" altLang="en-US" sz="1800">
                <a:latin typeface="Arial" charset="0"/>
                <a:ea typeface="Arial" charset="0"/>
                <a:cs typeface="Arial" charset="0"/>
              </a:rPr>
              <a:t>abse ve fistül oluşumu</a:t>
            </a:r>
            <a:endParaRPr lang="tr-TR" altLang="en-US" sz="1800">
              <a:latin typeface="Arial" charset="0"/>
            </a:endParaRPr>
          </a:p>
          <a:p>
            <a:pPr eaLnBrk="1" hangingPunct="1">
              <a:lnSpc>
                <a:spcPct val="140000"/>
              </a:lnSpc>
            </a:pPr>
            <a:r>
              <a:rPr lang="tr-TR" altLang="en-US" sz="1800">
                <a:latin typeface="Arial" charset="0"/>
                <a:ea typeface="Arial" charset="0"/>
                <a:cs typeface="Arial" charset="0"/>
              </a:rPr>
              <a:t>deri katlantılarının oluşumu</a:t>
            </a:r>
            <a:endParaRPr lang="tr-TR" altLang="en-US" sz="1800">
              <a:latin typeface="Arial" charset="0"/>
            </a:endParaRPr>
          </a:p>
          <a:p>
            <a:pPr eaLnBrk="1" hangingPunct="1">
              <a:lnSpc>
                <a:spcPct val="140000"/>
              </a:lnSpc>
            </a:pPr>
            <a:r>
              <a:rPr lang="tr-TR" altLang="en-US" sz="1800">
                <a:latin typeface="Arial" charset="0"/>
                <a:ea typeface="Arial" charset="0"/>
                <a:cs typeface="Arial" charset="0"/>
              </a:rPr>
              <a:t>anal stenoz </a:t>
            </a:r>
            <a:endParaRPr lang="tr-TR" altLang="en-US" sz="1800">
              <a:latin typeface="Arial" charset="0"/>
            </a:endParaRPr>
          </a:p>
          <a:p>
            <a:pPr eaLnBrk="1" hangingPunct="1">
              <a:lnSpc>
                <a:spcPct val="140000"/>
              </a:lnSpc>
            </a:pPr>
            <a:r>
              <a:rPr lang="tr-TR" altLang="en-US" sz="1800">
                <a:latin typeface="Arial" charset="0"/>
                <a:ea typeface="Arial" charset="0"/>
                <a:cs typeface="Arial" charset="0"/>
              </a:rPr>
              <a:t>pseudopolip ve epidermal kistlerin oluşumu</a:t>
            </a:r>
            <a:endParaRPr lang="tr-TR" altLang="en-US" sz="1800">
              <a:latin typeface="Arial" charset="0"/>
            </a:endParaRPr>
          </a:p>
          <a:p>
            <a:pPr eaLnBrk="1" hangingPunct="1">
              <a:lnSpc>
                <a:spcPct val="140000"/>
              </a:lnSpc>
            </a:pPr>
            <a:r>
              <a:rPr lang="tr-TR" altLang="en-US" sz="1800">
                <a:latin typeface="Arial" charset="0"/>
                <a:ea typeface="Arial" charset="0"/>
                <a:cs typeface="Arial" charset="0"/>
              </a:rPr>
              <a:t>inkontinans</a:t>
            </a:r>
            <a:endParaRPr lang="en-US" altLang="en-US" sz="1800">
              <a:latin typeface="Arial" charset="0"/>
              <a:ea typeface="Arial" charset="0"/>
              <a:cs typeface="Arial" charset="0"/>
            </a:endParaRPr>
          </a:p>
        </p:txBody>
      </p:sp>
    </p:spTree>
    <p:extLst>
      <p:ext uri="{BB962C8B-B14F-4D97-AF65-F5344CB8AC3E}">
        <p14:creationId xmlns:p14="http://schemas.microsoft.com/office/powerpoint/2010/main" xmlns="" val="30062190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667000" y="971550"/>
            <a:ext cx="6629400" cy="914400"/>
          </a:xfrm>
        </p:spPr>
        <p:txBody>
          <a:bodyPr/>
          <a:lstStyle/>
          <a:p>
            <a:pPr eaLnBrk="1" hangingPunct="1"/>
            <a:r>
              <a:rPr lang="tr-TR" altLang="en-US" sz="2400" b="1">
                <a:solidFill>
                  <a:srgbClr val="FF3300"/>
                </a:solidFill>
                <a:latin typeface="Arial" charset="0"/>
              </a:rPr>
              <a:t>HEMOROİDEKTOMİLERDE GÜNCEL </a:t>
            </a:r>
            <a:br>
              <a:rPr lang="tr-TR" altLang="en-US" sz="2400" b="1">
                <a:solidFill>
                  <a:srgbClr val="FF3300"/>
                </a:solidFill>
                <a:latin typeface="Arial" charset="0"/>
              </a:rPr>
            </a:br>
            <a:r>
              <a:rPr lang="tr-TR" altLang="en-US" sz="2400" b="1">
                <a:solidFill>
                  <a:srgbClr val="FF3300"/>
                </a:solidFill>
                <a:latin typeface="Arial" charset="0"/>
              </a:rPr>
              <a:t>TEDAVİ YAKLAŞIMLARI</a:t>
            </a:r>
            <a:endParaRPr lang="en-US" altLang="en-US" sz="2400" b="1">
              <a:solidFill>
                <a:srgbClr val="FF3300"/>
              </a:solidFill>
              <a:latin typeface="Arial" charset="0"/>
            </a:endParaRPr>
          </a:p>
        </p:txBody>
      </p:sp>
      <p:sp>
        <p:nvSpPr>
          <p:cNvPr id="55299" name="Rectangle 3"/>
          <p:cNvSpPr>
            <a:spLocks noGrp="1" noChangeArrowheads="1"/>
          </p:cNvSpPr>
          <p:nvPr>
            <p:ph type="body" idx="1"/>
          </p:nvPr>
        </p:nvSpPr>
        <p:spPr>
          <a:xfrm>
            <a:off x="2781300" y="2114550"/>
            <a:ext cx="6572250" cy="3886200"/>
          </a:xfrm>
        </p:spPr>
        <p:txBody>
          <a:bodyPr/>
          <a:lstStyle/>
          <a:p>
            <a:pPr eaLnBrk="1" hangingPunct="1">
              <a:buFontTx/>
              <a:buNone/>
            </a:pPr>
            <a:r>
              <a:rPr lang="tr-TR" altLang="en-US" sz="1800" b="1" u="sng">
                <a:solidFill>
                  <a:srgbClr val="FF3300"/>
                </a:solidFill>
                <a:latin typeface="Arial" charset="0"/>
                <a:ea typeface="Times New Roman" charset="0"/>
                <a:cs typeface="Times New Roman" charset="0"/>
              </a:rPr>
              <a:t>Ultrasonik Disektör Kullan</a:t>
            </a:r>
            <a:r>
              <a:rPr lang="tr-TR" altLang="en-US" sz="1800" b="1" u="sng">
                <a:solidFill>
                  <a:srgbClr val="FF3300"/>
                </a:solidFill>
                <a:latin typeface="Arial" charset="0"/>
              </a:rPr>
              <a:t>ı</a:t>
            </a:r>
            <a:r>
              <a:rPr lang="tr-TR" altLang="en-US" sz="1800" b="1" u="sng">
                <a:solidFill>
                  <a:srgbClr val="FF3300"/>
                </a:solidFill>
                <a:latin typeface="Arial" charset="0"/>
                <a:ea typeface="Times New Roman" charset="0"/>
                <a:cs typeface="Times New Roman" charset="0"/>
              </a:rPr>
              <a:t>m</a:t>
            </a:r>
            <a:r>
              <a:rPr lang="tr-TR" altLang="en-US" sz="1800" b="1" u="sng">
                <a:solidFill>
                  <a:srgbClr val="FF3300"/>
                </a:solidFill>
                <a:latin typeface="Arial" charset="0"/>
              </a:rPr>
              <a:t>ı</a:t>
            </a:r>
          </a:p>
          <a:p>
            <a:pPr eaLnBrk="1" hangingPunct="1">
              <a:lnSpc>
                <a:spcPct val="130000"/>
              </a:lnSpc>
            </a:pPr>
            <a:r>
              <a:rPr lang="tr-TR" altLang="en-US" sz="1800">
                <a:latin typeface="Arial" charset="0"/>
                <a:ea typeface="Times New Roman" charset="0"/>
                <a:cs typeface="Times New Roman" charset="0"/>
              </a:rPr>
              <a:t>saniyede 55.500 kez titreşim yarat</a:t>
            </a:r>
            <a:r>
              <a:rPr lang="tr-TR" altLang="en-US" sz="1800">
                <a:latin typeface="Arial" charset="0"/>
              </a:rPr>
              <a:t>ı</a:t>
            </a:r>
            <a:r>
              <a:rPr lang="tr-TR" altLang="en-US" sz="1800">
                <a:latin typeface="Arial" charset="0"/>
                <a:ea typeface="Times New Roman" charset="0"/>
                <a:cs typeface="Times New Roman" charset="0"/>
              </a:rPr>
              <a:t>r</a:t>
            </a:r>
            <a:endParaRPr lang="tr-TR" altLang="en-US" sz="1800">
              <a:latin typeface="Arial" charset="0"/>
            </a:endParaRPr>
          </a:p>
          <a:p>
            <a:pPr eaLnBrk="1" hangingPunct="1">
              <a:lnSpc>
                <a:spcPct val="130000"/>
              </a:lnSpc>
            </a:pPr>
            <a:r>
              <a:rPr lang="tr-TR" altLang="en-US" sz="1800">
                <a:latin typeface="Arial" charset="0"/>
              </a:rPr>
              <a:t>t</a:t>
            </a:r>
            <a:r>
              <a:rPr lang="tr-TR" altLang="en-US" sz="1800">
                <a:latin typeface="Arial" charset="0"/>
                <a:ea typeface="Times New Roman" charset="0"/>
                <a:cs typeface="Times New Roman" charset="0"/>
              </a:rPr>
              <a:t>ersiyer protein yap</a:t>
            </a:r>
            <a:r>
              <a:rPr lang="tr-TR" altLang="en-US" sz="1800">
                <a:latin typeface="Arial" charset="0"/>
              </a:rPr>
              <a:t>ı</a:t>
            </a:r>
            <a:r>
              <a:rPr lang="tr-TR" altLang="en-US" sz="1800">
                <a:latin typeface="Arial" charset="0"/>
                <a:ea typeface="Times New Roman" charset="0"/>
                <a:cs typeface="Times New Roman" charset="0"/>
              </a:rPr>
              <a:t>lar</a:t>
            </a:r>
            <a:r>
              <a:rPr lang="tr-TR" altLang="en-US" sz="1800">
                <a:latin typeface="Arial" charset="0"/>
              </a:rPr>
              <a:t>ı</a:t>
            </a:r>
            <a:r>
              <a:rPr lang="tr-TR" altLang="en-US" sz="1800">
                <a:latin typeface="Arial" charset="0"/>
                <a:ea typeface="Times New Roman" charset="0"/>
                <a:cs typeface="Times New Roman" charset="0"/>
              </a:rPr>
              <a:t>n</a:t>
            </a:r>
            <a:r>
              <a:rPr lang="tr-TR" altLang="en-US" sz="1800">
                <a:latin typeface="Arial" charset="0"/>
              </a:rPr>
              <a:t>ı</a:t>
            </a:r>
            <a:r>
              <a:rPr lang="tr-TR" altLang="en-US" sz="1800">
                <a:latin typeface="Arial" charset="0"/>
                <a:ea typeface="Times New Roman" charset="0"/>
                <a:cs typeface="Times New Roman" charset="0"/>
              </a:rPr>
              <a:t> bozarak damar lümeni içerisinde protein yapıda bir koagulum meydana getirir </a:t>
            </a:r>
            <a:endParaRPr lang="tr-TR" altLang="en-US" sz="1800">
              <a:latin typeface="Arial" charset="0"/>
            </a:endParaRPr>
          </a:p>
          <a:p>
            <a:pPr eaLnBrk="1" hangingPunct="1">
              <a:lnSpc>
                <a:spcPct val="130000"/>
              </a:lnSpc>
            </a:pPr>
            <a:r>
              <a:rPr lang="tr-TR" altLang="en-US" sz="1800">
                <a:latin typeface="Arial" charset="0"/>
              </a:rPr>
              <a:t>d</a:t>
            </a:r>
            <a:r>
              <a:rPr lang="tr-TR" altLang="en-US" sz="1800">
                <a:latin typeface="Arial" charset="0"/>
                <a:ea typeface="Times New Roman" charset="0"/>
                <a:cs typeface="Times New Roman" charset="0"/>
              </a:rPr>
              <a:t>okularda 1.5 mm derinli</a:t>
            </a:r>
            <a:r>
              <a:rPr lang="tr-TR" altLang="en-US" sz="1800">
                <a:latin typeface="Arial" charset="0"/>
              </a:rPr>
              <a:t>ğ</a:t>
            </a:r>
            <a:r>
              <a:rPr lang="tr-TR" altLang="en-US" sz="1800">
                <a:latin typeface="Arial" charset="0"/>
                <a:ea typeface="Times New Roman" charset="0"/>
                <a:cs typeface="Times New Roman" charset="0"/>
              </a:rPr>
              <a:t>e kadar minimal termal hasar </a:t>
            </a:r>
            <a:r>
              <a:rPr lang="tr-TR" altLang="en-US" sz="1800">
                <a:latin typeface="Arial" charset="0"/>
              </a:rPr>
              <a:t>oluşur</a:t>
            </a:r>
          </a:p>
          <a:p>
            <a:pPr eaLnBrk="1" hangingPunct="1">
              <a:lnSpc>
                <a:spcPct val="130000"/>
              </a:lnSpc>
            </a:pPr>
            <a:r>
              <a:rPr lang="tr-TR" altLang="en-US" sz="1800">
                <a:latin typeface="Arial" charset="0"/>
              </a:rPr>
              <a:t>ı</a:t>
            </a:r>
            <a:r>
              <a:rPr lang="tr-TR" altLang="en-US" sz="1800">
                <a:latin typeface="Arial" charset="0"/>
                <a:ea typeface="Times New Roman" charset="0"/>
                <a:cs typeface="Times New Roman" charset="0"/>
              </a:rPr>
              <a:t>s</a:t>
            </a:r>
            <a:r>
              <a:rPr lang="tr-TR" altLang="en-US" sz="1800">
                <a:latin typeface="Arial" charset="0"/>
              </a:rPr>
              <a:t>ı</a:t>
            </a:r>
            <a:r>
              <a:rPr lang="tr-TR" altLang="en-US" sz="1800">
                <a:latin typeface="Arial" charset="0"/>
                <a:ea typeface="Times New Roman" charset="0"/>
                <a:cs typeface="Times New Roman" charset="0"/>
              </a:rPr>
              <a:t> yakla</a:t>
            </a:r>
            <a:r>
              <a:rPr lang="tr-TR" altLang="en-US" sz="1800">
                <a:latin typeface="Arial" charset="0"/>
              </a:rPr>
              <a:t>şı</a:t>
            </a:r>
            <a:r>
              <a:rPr lang="tr-TR" altLang="en-US" sz="1800">
                <a:latin typeface="Arial" charset="0"/>
                <a:ea typeface="Times New Roman" charset="0"/>
                <a:cs typeface="Times New Roman" charset="0"/>
              </a:rPr>
              <a:t>k olarak 80</a:t>
            </a:r>
            <a:r>
              <a:rPr lang="tr-TR" altLang="en-US" sz="1800" baseline="30000">
                <a:latin typeface="Arial" charset="0"/>
                <a:ea typeface="Times New Roman" charset="0"/>
                <a:cs typeface="Times New Roman" charset="0"/>
              </a:rPr>
              <a:t>o</a:t>
            </a:r>
            <a:r>
              <a:rPr lang="tr-TR" altLang="en-US" sz="1800">
                <a:latin typeface="Arial" charset="0"/>
                <a:ea typeface="Times New Roman" charset="0"/>
                <a:cs typeface="Times New Roman" charset="0"/>
              </a:rPr>
              <a:t> C a yükselmektedir.</a:t>
            </a:r>
            <a:r>
              <a:rPr lang="tr-TR" altLang="en-US" sz="1800" baseline="30000">
                <a:latin typeface="Arial" charset="0"/>
                <a:ea typeface="Times New Roman" charset="0"/>
                <a:cs typeface="Times New Roman" charset="0"/>
              </a:rPr>
              <a:t> </a:t>
            </a:r>
            <a:endParaRPr lang="tr-TR" altLang="en-US" sz="1800" baseline="30000">
              <a:latin typeface="Arial" charset="0"/>
            </a:endParaRPr>
          </a:p>
          <a:p>
            <a:pPr eaLnBrk="1" hangingPunct="1">
              <a:lnSpc>
                <a:spcPct val="130000"/>
              </a:lnSpc>
            </a:pPr>
            <a:r>
              <a:rPr lang="tr-TR" altLang="en-US" sz="1800">
                <a:latin typeface="Arial" charset="0"/>
                <a:ea typeface="Times New Roman" charset="0"/>
                <a:cs typeface="Times New Roman" charset="0"/>
              </a:rPr>
              <a:t>sadece istenilen alanı etkilemektedir </a:t>
            </a:r>
            <a:r>
              <a:rPr lang="tr-TR" altLang="en-US" sz="1800">
                <a:latin typeface="Arial" charset="0"/>
              </a:rPr>
              <a:t>(</a:t>
            </a:r>
            <a:r>
              <a:rPr lang="tr-TR" altLang="en-US" sz="1800">
                <a:latin typeface="Arial" charset="0"/>
                <a:ea typeface="Times New Roman" charset="0"/>
                <a:cs typeface="Times New Roman" charset="0"/>
              </a:rPr>
              <a:t>postoperetif dönemin hastalar için daha rahat olabileceği düşünülmektedir</a:t>
            </a:r>
            <a:r>
              <a:rPr lang="tr-TR" altLang="en-US" sz="1800">
                <a:latin typeface="Arial" charset="0"/>
              </a:rPr>
              <a:t>)</a:t>
            </a:r>
            <a:r>
              <a:rPr lang="tr-TR" altLang="en-US" sz="1800">
                <a:latin typeface="Arial" charset="0"/>
                <a:ea typeface="Times New Roman" charset="0"/>
                <a:cs typeface="Times New Roman" charset="0"/>
              </a:rPr>
              <a:t> </a:t>
            </a:r>
          </a:p>
          <a:p>
            <a:pPr eaLnBrk="1" hangingPunct="1">
              <a:buFontTx/>
              <a:buNone/>
            </a:pPr>
            <a:endParaRPr lang="en-US" altLang="en-US" sz="1800">
              <a:latin typeface="Arial" charset="0"/>
            </a:endParaRPr>
          </a:p>
        </p:txBody>
      </p:sp>
    </p:spTree>
    <p:extLst>
      <p:ext uri="{BB962C8B-B14F-4D97-AF65-F5344CB8AC3E}">
        <p14:creationId xmlns:p14="http://schemas.microsoft.com/office/powerpoint/2010/main" xmlns="" val="167078597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type="body" idx="1"/>
          </p:nvPr>
        </p:nvSpPr>
        <p:spPr>
          <a:xfrm>
            <a:off x="2781300" y="971550"/>
            <a:ext cx="6629400" cy="4914900"/>
          </a:xfrm>
        </p:spPr>
        <p:txBody>
          <a:bodyPr>
            <a:normAutofit lnSpcReduction="10000"/>
          </a:bodyPr>
          <a:lstStyle/>
          <a:p>
            <a:pPr eaLnBrk="1" hangingPunct="1">
              <a:lnSpc>
                <a:spcPct val="120000"/>
              </a:lnSpc>
              <a:buFontTx/>
              <a:buNone/>
            </a:pPr>
            <a:r>
              <a:rPr lang="tr-TR" altLang="en-US" sz="1800" b="1" u="sng">
                <a:solidFill>
                  <a:srgbClr val="FF3300"/>
                </a:solidFill>
                <a:latin typeface="Arial" charset="0"/>
                <a:ea typeface="Times New Roman" charset="0"/>
                <a:cs typeface="Times New Roman" charset="0"/>
              </a:rPr>
              <a:t>Ultrasonik Disektör</a:t>
            </a:r>
            <a:r>
              <a:rPr lang="tr-TR" altLang="en-US" sz="1800" b="1" u="sng">
                <a:solidFill>
                  <a:srgbClr val="FF3300"/>
                </a:solidFill>
                <a:ea typeface="Times New Roman" charset="0"/>
                <a:cs typeface="Times New Roman" charset="0"/>
              </a:rPr>
              <a:t> </a:t>
            </a:r>
            <a:endParaRPr lang="tr-TR" altLang="en-US" sz="1800" b="1" u="sng">
              <a:solidFill>
                <a:srgbClr val="FF3300"/>
              </a:solidFill>
            </a:endParaRPr>
          </a:p>
          <a:p>
            <a:pPr algn="just" eaLnBrk="1" hangingPunct="1">
              <a:lnSpc>
                <a:spcPct val="120000"/>
              </a:lnSpc>
            </a:pPr>
            <a:r>
              <a:rPr lang="tr-TR" altLang="en-US" sz="1800">
                <a:ea typeface="Times New Roman" charset="0"/>
                <a:cs typeface="Times New Roman" charset="0"/>
              </a:rPr>
              <a:t>çalışmalar operasyon süresi, postoperatif dönemde hastaların ağrı skorları ve komplikasyonlar açısından anlamlı farklılık olduğunu gösterememişlerdir.</a:t>
            </a:r>
            <a:endParaRPr lang="tr-TR" altLang="en-US" sz="1800"/>
          </a:p>
          <a:p>
            <a:pPr algn="just" eaLnBrk="1" hangingPunct="1">
              <a:lnSpc>
                <a:spcPct val="120000"/>
              </a:lnSpc>
            </a:pPr>
            <a:r>
              <a:rPr lang="tr-TR" altLang="en-US" sz="1800" b="1">
                <a:ea typeface="Times New Roman" charset="0"/>
                <a:cs typeface="Times New Roman" charset="0"/>
              </a:rPr>
              <a:t>Chung ve</a:t>
            </a:r>
            <a:r>
              <a:rPr lang="tr-TR" altLang="en-US" sz="1800" b="1"/>
              <a:t> </a:t>
            </a:r>
            <a:r>
              <a:rPr lang="tr-TR" altLang="en-US" sz="1800" b="1">
                <a:ea typeface="Times New Roman" charset="0"/>
                <a:cs typeface="Times New Roman" charset="0"/>
              </a:rPr>
              <a:t>arkadaşları</a:t>
            </a:r>
            <a:r>
              <a:rPr lang="tr-TR" altLang="en-US" sz="1800">
                <a:ea typeface="Times New Roman" charset="0"/>
                <a:cs typeface="Times New Roman" charset="0"/>
              </a:rPr>
              <a:t> ultrasonik disektör ve bipolar makas kullanımının klasik yöntemlere göre daha az kan kaybına, neden olduğu gözlemiş</a:t>
            </a:r>
            <a:r>
              <a:rPr lang="tr-TR" altLang="en-US" sz="1800"/>
              <a:t>lerdir.</a:t>
            </a:r>
            <a:r>
              <a:rPr lang="tr-TR" altLang="en-US" sz="1800">
                <a:ea typeface="Times New Roman" charset="0"/>
                <a:cs typeface="Times New Roman" charset="0"/>
              </a:rPr>
              <a:t> Ultrasonik disektör kullanımı sonrası hastaların daha az ağrıdan şikayetçi olduğu ve diğer gruplara oranla hasta tatmininin daha iyi olduğu bildirilmiştir.</a:t>
            </a:r>
            <a:endParaRPr lang="tr-TR" altLang="en-US" sz="1800"/>
          </a:p>
          <a:p>
            <a:pPr algn="just" eaLnBrk="1" hangingPunct="1">
              <a:lnSpc>
                <a:spcPct val="120000"/>
              </a:lnSpc>
            </a:pPr>
            <a:r>
              <a:rPr lang="tr-TR" altLang="en-US" sz="1800">
                <a:ea typeface="Times New Roman" charset="0"/>
                <a:cs typeface="Times New Roman" charset="0"/>
              </a:rPr>
              <a:t>Elektro koter kullanımına iyi bir alternatif olarak gösterilmeden önce daha büyük serilerde </a:t>
            </a:r>
            <a:r>
              <a:rPr lang="tr-TR" altLang="en-US" sz="1800" b="1">
                <a:ea typeface="Times New Roman" charset="0"/>
                <a:cs typeface="Times New Roman" charset="0"/>
              </a:rPr>
              <a:t>daha uzun takiplerin gerekli olduğu</a:t>
            </a:r>
            <a:r>
              <a:rPr lang="tr-TR" altLang="en-US" sz="1800">
                <a:ea typeface="Times New Roman" charset="0"/>
                <a:cs typeface="Times New Roman" charset="0"/>
              </a:rPr>
              <a:t> düşünülmektedir.</a:t>
            </a:r>
            <a:endParaRPr lang="tr-TR" altLang="en-US" sz="1800"/>
          </a:p>
          <a:p>
            <a:pPr algn="just" eaLnBrk="1" hangingPunct="1">
              <a:lnSpc>
                <a:spcPct val="120000"/>
              </a:lnSpc>
            </a:pPr>
            <a:r>
              <a:rPr lang="tr-TR" altLang="en-US" sz="1800">
                <a:ea typeface="Times New Roman" charset="0"/>
                <a:cs typeface="Times New Roman" charset="0"/>
              </a:rPr>
              <a:t>hasta başına </a:t>
            </a:r>
            <a:r>
              <a:rPr lang="tr-TR" altLang="en-US" sz="1800">
                <a:solidFill>
                  <a:srgbClr val="FF3300"/>
                </a:solidFill>
                <a:ea typeface="Times New Roman" charset="0"/>
                <a:cs typeface="Times New Roman" charset="0"/>
              </a:rPr>
              <a:t>maliyeti</a:t>
            </a:r>
            <a:r>
              <a:rPr lang="tr-TR" altLang="en-US" sz="1800">
                <a:ea typeface="Times New Roman" charset="0"/>
                <a:cs typeface="Times New Roman" charset="0"/>
              </a:rPr>
              <a:t> elektro koter kalemi ile karşılaştırıldığında yaklaşık on kat daha fazladır.</a:t>
            </a:r>
            <a:endParaRPr lang="en-US" altLang="en-US" sz="1800">
              <a:ea typeface="Times New Roman" charset="0"/>
              <a:cs typeface="Times New Roman" charset="0"/>
            </a:endParaRPr>
          </a:p>
        </p:txBody>
      </p:sp>
    </p:spTree>
    <p:extLst>
      <p:ext uri="{BB962C8B-B14F-4D97-AF65-F5344CB8AC3E}">
        <p14:creationId xmlns:p14="http://schemas.microsoft.com/office/powerpoint/2010/main" xmlns="" val="40374726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type="body" idx="1"/>
          </p:nvPr>
        </p:nvSpPr>
        <p:spPr>
          <a:xfrm>
            <a:off x="2838450" y="1200150"/>
            <a:ext cx="6572250" cy="3943350"/>
          </a:xfrm>
        </p:spPr>
        <p:txBody>
          <a:bodyPr/>
          <a:lstStyle/>
          <a:p>
            <a:pPr algn="just" eaLnBrk="1" hangingPunct="1">
              <a:buFontTx/>
              <a:buNone/>
            </a:pPr>
            <a:r>
              <a:rPr lang="tr-TR" altLang="en-US" sz="1800" b="1" u="sng">
                <a:solidFill>
                  <a:srgbClr val="FF3300"/>
                </a:solidFill>
                <a:latin typeface="Arial" charset="0"/>
                <a:ea typeface="Arial" charset="0"/>
                <a:cs typeface="Arial" charset="0"/>
              </a:rPr>
              <a:t>LigaSure yöntemi</a:t>
            </a:r>
            <a:r>
              <a:rPr lang="tr-TR" altLang="en-US" sz="1800" b="1" u="sng">
                <a:ea typeface="Arial" charset="0"/>
                <a:cs typeface="Arial" charset="0"/>
              </a:rPr>
              <a:t> </a:t>
            </a:r>
            <a:endParaRPr lang="tr-TR" altLang="en-US" sz="1800" b="1" u="sng"/>
          </a:p>
          <a:p>
            <a:pPr algn="just" eaLnBrk="1" hangingPunct="1">
              <a:buFontTx/>
              <a:buNone/>
            </a:pPr>
            <a:endParaRPr lang="tr-TR" altLang="en-US" sz="1800" b="1" u="sng"/>
          </a:p>
          <a:p>
            <a:pPr algn="just" eaLnBrk="1" hangingPunct="1"/>
            <a:r>
              <a:rPr lang="tr-TR" altLang="en-US" sz="1800">
                <a:latin typeface="Arial" charset="0"/>
                <a:ea typeface="Arial" charset="0"/>
                <a:cs typeface="Arial" charset="0"/>
              </a:rPr>
              <a:t>kolajen ve elastinin yapıların fiziksel basınç ve so</a:t>
            </a:r>
            <a:r>
              <a:rPr lang="tr-TR" altLang="en-US" sz="1800">
                <a:latin typeface="Arial" charset="0"/>
              </a:rPr>
              <a:t>ğ</a:t>
            </a:r>
            <a:r>
              <a:rPr lang="tr-TR" altLang="en-US" sz="1800">
                <a:latin typeface="Arial" charset="0"/>
                <a:ea typeface="Arial" charset="0"/>
                <a:cs typeface="Arial" charset="0"/>
              </a:rPr>
              <a:t>uk altında eriyip yap</a:t>
            </a:r>
            <a:r>
              <a:rPr lang="tr-TR" altLang="en-US" sz="1800">
                <a:latin typeface="Arial" charset="0"/>
              </a:rPr>
              <a:t>ış</a:t>
            </a:r>
            <a:r>
              <a:rPr lang="tr-TR" altLang="en-US" sz="1800">
                <a:latin typeface="Arial" charset="0"/>
                <a:ea typeface="Arial" charset="0"/>
                <a:cs typeface="Arial" charset="0"/>
              </a:rPr>
              <a:t>masını sa</a:t>
            </a:r>
            <a:r>
              <a:rPr lang="tr-TR" altLang="en-US" sz="1800">
                <a:latin typeface="Arial" charset="0"/>
              </a:rPr>
              <a:t>ğ</a:t>
            </a:r>
            <a:r>
              <a:rPr lang="tr-TR" altLang="en-US" sz="1800">
                <a:latin typeface="Arial" charset="0"/>
                <a:ea typeface="Arial" charset="0"/>
                <a:cs typeface="Arial" charset="0"/>
              </a:rPr>
              <a:t>la</a:t>
            </a:r>
            <a:r>
              <a:rPr lang="tr-TR" altLang="en-US" sz="1800">
                <a:latin typeface="Arial" charset="0"/>
              </a:rPr>
              <a:t>r</a:t>
            </a:r>
            <a:r>
              <a:rPr lang="tr-TR" altLang="en-US" sz="1800">
                <a:latin typeface="Arial" charset="0"/>
                <a:ea typeface="Arial" charset="0"/>
                <a:cs typeface="Arial" charset="0"/>
              </a:rPr>
              <a:t> </a:t>
            </a:r>
            <a:endParaRPr lang="tr-TR" altLang="en-US" sz="1800">
              <a:latin typeface="Arial" charset="0"/>
            </a:endParaRPr>
          </a:p>
          <a:p>
            <a:pPr algn="just" eaLnBrk="1" hangingPunct="1"/>
            <a:endParaRPr lang="tr-TR" altLang="en-US" sz="1800">
              <a:latin typeface="Arial" charset="0"/>
            </a:endParaRPr>
          </a:p>
          <a:p>
            <a:pPr algn="just" eaLnBrk="1" hangingPunct="1"/>
            <a:r>
              <a:rPr lang="tr-TR" altLang="en-US" sz="1800" b="1">
                <a:latin typeface="Arial" charset="0"/>
              </a:rPr>
              <a:t>“</a:t>
            </a:r>
            <a:r>
              <a:rPr lang="tr-TR" altLang="en-US" sz="1800" b="1">
                <a:latin typeface="Arial" charset="0"/>
                <a:ea typeface="Arial" charset="0"/>
                <a:cs typeface="Arial" charset="0"/>
              </a:rPr>
              <a:t>diki</a:t>
            </a:r>
            <a:r>
              <a:rPr lang="tr-TR" altLang="en-US" sz="1800" b="1">
                <a:latin typeface="Arial" charset="0"/>
              </a:rPr>
              <a:t>ş</a:t>
            </a:r>
            <a:r>
              <a:rPr lang="tr-TR" altLang="en-US" sz="1800" b="1">
                <a:latin typeface="Arial" charset="0"/>
                <a:ea typeface="Arial" charset="0"/>
                <a:cs typeface="Arial" charset="0"/>
              </a:rPr>
              <a:t>siz kapalı hemoroidektomi”</a:t>
            </a:r>
            <a:r>
              <a:rPr lang="tr-TR" altLang="en-US" sz="1800">
                <a:latin typeface="Arial" charset="0"/>
                <a:ea typeface="Arial" charset="0"/>
                <a:cs typeface="Arial" charset="0"/>
              </a:rPr>
              <a:t> gerçekle</a:t>
            </a:r>
            <a:r>
              <a:rPr lang="tr-TR" altLang="en-US" sz="1800">
                <a:latin typeface="Arial" charset="0"/>
              </a:rPr>
              <a:t>ş</a:t>
            </a:r>
            <a:r>
              <a:rPr lang="tr-TR" altLang="en-US" sz="1800">
                <a:latin typeface="Arial" charset="0"/>
                <a:ea typeface="Arial" charset="0"/>
                <a:cs typeface="Arial" charset="0"/>
              </a:rPr>
              <a:t>tirilerek postoperatif problemlerin azaltılabilmesi amaçlanm</a:t>
            </a:r>
            <a:r>
              <a:rPr lang="tr-TR" altLang="en-US" sz="1800">
                <a:latin typeface="Arial" charset="0"/>
              </a:rPr>
              <a:t>ış</a:t>
            </a:r>
            <a:r>
              <a:rPr lang="tr-TR" altLang="en-US" sz="1800">
                <a:latin typeface="Arial" charset="0"/>
                <a:ea typeface="Arial" charset="0"/>
                <a:cs typeface="Arial" charset="0"/>
              </a:rPr>
              <a:t>t</a:t>
            </a:r>
            <a:r>
              <a:rPr lang="tr-TR" altLang="en-US" sz="1800">
                <a:latin typeface="Arial" charset="0"/>
              </a:rPr>
              <a:t>ı</a:t>
            </a:r>
            <a:r>
              <a:rPr lang="tr-TR" altLang="en-US" sz="1800">
                <a:latin typeface="Arial" charset="0"/>
                <a:ea typeface="Arial" charset="0"/>
                <a:cs typeface="Arial" charset="0"/>
              </a:rPr>
              <a:t>r.</a:t>
            </a:r>
            <a:endParaRPr lang="tr-TR" altLang="en-US" sz="1800">
              <a:latin typeface="Arial" charset="0"/>
              <a:ea typeface="Times New Roman" charset="0"/>
              <a:cs typeface="Times New Roman" charset="0"/>
            </a:endParaRPr>
          </a:p>
          <a:p>
            <a:pPr algn="just" eaLnBrk="1" hangingPunct="1">
              <a:buFontTx/>
              <a:buNone/>
            </a:pPr>
            <a:endParaRPr lang="tr-TR" altLang="en-US" sz="1800">
              <a:latin typeface="Arial" charset="0"/>
              <a:ea typeface="Times New Roman" charset="0"/>
              <a:cs typeface="Times New Roman" charset="0"/>
            </a:endParaRPr>
          </a:p>
          <a:p>
            <a:pPr algn="just" eaLnBrk="1" hangingPunct="1"/>
            <a:endParaRPr lang="en-US" altLang="en-US"/>
          </a:p>
        </p:txBody>
      </p:sp>
    </p:spTree>
    <p:extLst>
      <p:ext uri="{BB962C8B-B14F-4D97-AF65-F5344CB8AC3E}">
        <p14:creationId xmlns:p14="http://schemas.microsoft.com/office/powerpoint/2010/main" xmlns="" val="187947559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type="body" idx="1"/>
          </p:nvPr>
        </p:nvSpPr>
        <p:spPr>
          <a:xfrm>
            <a:off x="2781300" y="971550"/>
            <a:ext cx="6515100" cy="4743450"/>
          </a:xfrm>
        </p:spPr>
        <p:txBody>
          <a:bodyPr>
            <a:normAutofit lnSpcReduction="10000"/>
          </a:bodyPr>
          <a:lstStyle/>
          <a:p>
            <a:pPr algn="just" eaLnBrk="1" hangingPunct="1">
              <a:lnSpc>
                <a:spcPct val="150000"/>
              </a:lnSpc>
              <a:buFontTx/>
              <a:buNone/>
            </a:pPr>
            <a:r>
              <a:rPr lang="tr-TR" altLang="en-US" sz="1800" b="1" u="sng">
                <a:solidFill>
                  <a:srgbClr val="FF3300"/>
                </a:solidFill>
                <a:latin typeface="Arial" charset="0"/>
                <a:ea typeface="Arial" charset="0"/>
                <a:cs typeface="Arial" charset="0"/>
              </a:rPr>
              <a:t>LigaSure yöntemi</a:t>
            </a:r>
            <a:endParaRPr lang="tr-TR" altLang="en-US" sz="1800" b="1" u="sng">
              <a:solidFill>
                <a:srgbClr val="FF3300"/>
              </a:solidFill>
              <a:latin typeface="Arial" charset="0"/>
            </a:endParaRPr>
          </a:p>
          <a:p>
            <a:pPr algn="just" eaLnBrk="1" hangingPunct="1">
              <a:lnSpc>
                <a:spcPct val="110000"/>
              </a:lnSpc>
            </a:pPr>
            <a:r>
              <a:rPr lang="tr-TR" altLang="en-US" sz="1800">
                <a:latin typeface="Arial" charset="0"/>
                <a:ea typeface="Arial" charset="0"/>
                <a:cs typeface="Arial" charset="0"/>
              </a:rPr>
              <a:t>Yapılan az sayıdaki çalışma yöntemin açık hemorodektomi ile karşılaştırıldığında kolay uygulanabildiğini, operasyon süresini ve hastanede kalış sürelerini kısallttığını göstermiştir. Üriner retansiyon üzerinde olumlu etkisi gözlenmezken anal stenozun diğer tekniklere göre daha az gözlendiği savunulmaktadır.</a:t>
            </a:r>
            <a:endParaRPr lang="tr-TR" altLang="en-US" sz="1800">
              <a:latin typeface="Arial" charset="0"/>
            </a:endParaRPr>
          </a:p>
          <a:p>
            <a:pPr algn="just" eaLnBrk="1" hangingPunct="1">
              <a:lnSpc>
                <a:spcPct val="110000"/>
              </a:lnSpc>
            </a:pPr>
            <a:endParaRPr lang="tr-TR" altLang="en-US" sz="1800"/>
          </a:p>
          <a:p>
            <a:pPr algn="just" eaLnBrk="1" hangingPunct="1">
              <a:lnSpc>
                <a:spcPct val="110000"/>
              </a:lnSpc>
            </a:pPr>
            <a:r>
              <a:rPr lang="tr-TR" altLang="en-US" sz="1800" b="1">
                <a:latin typeface="Arial" charset="0"/>
                <a:ea typeface="Arial" charset="0"/>
                <a:cs typeface="Arial" charset="0"/>
              </a:rPr>
              <a:t>Palazzo ve arkadaşları 2002</a:t>
            </a:r>
            <a:r>
              <a:rPr lang="tr-TR" altLang="en-US" sz="1800">
                <a:latin typeface="Arial" charset="0"/>
                <a:ea typeface="Arial" charset="0"/>
                <a:cs typeface="Arial" charset="0"/>
              </a:rPr>
              <a:t> yılında yöntemi açık hemoroidektomi ile karşılaştırmışlar, komplikasyonlar, hasta tatmini ve sonuçlar arasında anlamlı fark olmamasına karşın, LigaSure yönteminin daha kısa sürede, daha az kanama ile  tamamlanabildiğini ve ağrı kesici ihtiyacının daha az olduğunu bildirmişlerdir.</a:t>
            </a:r>
            <a:endParaRPr lang="en-US" altLang="en-US" sz="1800"/>
          </a:p>
        </p:txBody>
      </p:sp>
    </p:spTree>
    <p:extLst>
      <p:ext uri="{BB962C8B-B14F-4D97-AF65-F5344CB8AC3E}">
        <p14:creationId xmlns:p14="http://schemas.microsoft.com/office/powerpoint/2010/main" xmlns="" val="100937824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Başlık"/>
          <p:cNvSpPr>
            <a:spLocks noGrp="1"/>
          </p:cNvSpPr>
          <p:nvPr>
            <p:ph type="title"/>
          </p:nvPr>
        </p:nvSpPr>
        <p:spPr/>
        <p:txBody>
          <a:bodyPr>
            <a:normAutofit/>
          </a:bodyPr>
          <a:lstStyle/>
          <a:p>
            <a:r>
              <a:rPr lang="tr-TR" altLang="en-US"/>
              <a:t>Gerçekten Bu Alet ve Edevata İhtiyaç Var mı?</a:t>
            </a:r>
          </a:p>
        </p:txBody>
      </p:sp>
      <p:sp>
        <p:nvSpPr>
          <p:cNvPr id="59395" name="2 İçerik Yer Tutucusu"/>
          <p:cNvSpPr>
            <a:spLocks noGrp="1"/>
          </p:cNvSpPr>
          <p:nvPr>
            <p:ph idx="1"/>
          </p:nvPr>
        </p:nvSpPr>
        <p:spPr/>
        <p:txBody>
          <a:bodyPr/>
          <a:lstStyle/>
          <a:p>
            <a:r>
              <a:rPr lang="tr-TR" altLang="en-US"/>
              <a:t>Ameliyat süresini kısaltıyorlar!</a:t>
            </a:r>
          </a:p>
          <a:p>
            <a:r>
              <a:rPr lang="tr-TR" altLang="en-US"/>
              <a:t>Kan kaybını azaltıyorlar</a:t>
            </a:r>
          </a:p>
          <a:p>
            <a:r>
              <a:rPr lang="tr-TR" altLang="en-US"/>
              <a:t>Harmonic scalpel ile postop ağrı da az oluyor!</a:t>
            </a:r>
          </a:p>
        </p:txBody>
      </p:sp>
    </p:spTree>
    <p:extLst>
      <p:ext uri="{BB962C8B-B14F-4D97-AF65-F5344CB8AC3E}">
        <p14:creationId xmlns:p14="http://schemas.microsoft.com/office/powerpoint/2010/main" xmlns="" val="164690329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3"/>
          <p:cNvSpPr>
            <a:spLocks noGrp="1" noChangeArrowheads="1"/>
          </p:cNvSpPr>
          <p:nvPr>
            <p:ph type="body" idx="1"/>
          </p:nvPr>
        </p:nvSpPr>
        <p:spPr>
          <a:xfrm>
            <a:off x="2781300" y="971550"/>
            <a:ext cx="6629400" cy="4743450"/>
          </a:xfrm>
        </p:spPr>
        <p:txBody>
          <a:bodyPr>
            <a:normAutofit fontScale="92500" lnSpcReduction="20000"/>
          </a:bodyPr>
          <a:lstStyle/>
          <a:p>
            <a:pPr eaLnBrk="1" hangingPunct="1">
              <a:lnSpc>
                <a:spcPct val="130000"/>
              </a:lnSpc>
              <a:buFontTx/>
              <a:buNone/>
            </a:pPr>
            <a:r>
              <a:rPr lang="tr-TR" altLang="en-US" sz="1800" b="1" u="sng">
                <a:solidFill>
                  <a:srgbClr val="FF3300"/>
                </a:solidFill>
                <a:latin typeface="Arial" charset="0"/>
                <a:ea typeface="Arial" charset="0"/>
                <a:cs typeface="Arial" charset="0"/>
              </a:rPr>
              <a:t>Transanal Hemoroidal Dearterializasyon</a:t>
            </a:r>
            <a:endParaRPr lang="tr-TR" altLang="en-US" sz="1800" b="1" u="sng">
              <a:solidFill>
                <a:srgbClr val="FF3300"/>
              </a:solidFill>
              <a:latin typeface="Arial" charset="0"/>
            </a:endParaRPr>
          </a:p>
          <a:p>
            <a:pPr eaLnBrk="1" hangingPunct="1">
              <a:lnSpc>
                <a:spcPct val="80000"/>
              </a:lnSpc>
            </a:pPr>
            <a:r>
              <a:rPr lang="tr-TR" altLang="en-US" sz="1800">
                <a:latin typeface="Arial" charset="0"/>
                <a:ea typeface="Arial" charset="0"/>
                <a:cs typeface="Arial" charset="0"/>
              </a:rPr>
              <a:t>bir dopler probu ile birle</a:t>
            </a:r>
            <a:r>
              <a:rPr lang="tr-TR" altLang="en-US" sz="1800">
                <a:latin typeface="Arial" charset="0"/>
              </a:rPr>
              <a:t>ş</a:t>
            </a:r>
            <a:r>
              <a:rPr lang="tr-TR" altLang="en-US" sz="1800">
                <a:latin typeface="Arial" charset="0"/>
                <a:ea typeface="Arial" charset="0"/>
                <a:cs typeface="Arial" charset="0"/>
              </a:rPr>
              <a:t>tirilmi</a:t>
            </a:r>
            <a:r>
              <a:rPr lang="tr-TR" altLang="en-US" sz="1800">
                <a:latin typeface="Arial" charset="0"/>
              </a:rPr>
              <a:t>ş</a:t>
            </a:r>
            <a:r>
              <a:rPr lang="tr-TR" altLang="en-US" sz="1800">
                <a:latin typeface="Arial" charset="0"/>
                <a:ea typeface="Arial" charset="0"/>
                <a:cs typeface="Arial" charset="0"/>
              </a:rPr>
              <a:t> olan özel tasarlanmı</a:t>
            </a:r>
            <a:r>
              <a:rPr lang="tr-TR" altLang="en-US" sz="1800">
                <a:latin typeface="Arial" charset="0"/>
              </a:rPr>
              <a:t>ş</a:t>
            </a:r>
            <a:r>
              <a:rPr lang="tr-TR" altLang="en-US" sz="1800">
                <a:latin typeface="Arial" charset="0"/>
                <a:ea typeface="Arial" charset="0"/>
                <a:cs typeface="Arial" charset="0"/>
              </a:rPr>
              <a:t> bir proktoskop </a:t>
            </a:r>
            <a:endParaRPr lang="tr-TR" altLang="en-US" sz="1800">
              <a:latin typeface="Arial" charset="0"/>
            </a:endParaRPr>
          </a:p>
          <a:p>
            <a:pPr eaLnBrk="1" hangingPunct="1">
              <a:lnSpc>
                <a:spcPct val="80000"/>
              </a:lnSpc>
            </a:pPr>
            <a:endParaRPr lang="tr-TR" altLang="en-US" sz="1800">
              <a:latin typeface="Arial" charset="0"/>
            </a:endParaRPr>
          </a:p>
          <a:p>
            <a:pPr eaLnBrk="1" hangingPunct="1">
              <a:lnSpc>
                <a:spcPct val="80000"/>
              </a:lnSpc>
            </a:pPr>
            <a:endParaRPr lang="tr-TR" altLang="en-US" sz="1800"/>
          </a:p>
          <a:p>
            <a:pPr eaLnBrk="1" hangingPunct="1">
              <a:lnSpc>
                <a:spcPct val="80000"/>
              </a:lnSpc>
            </a:pPr>
            <a:endParaRPr lang="tr-TR" altLang="en-US" sz="1800"/>
          </a:p>
          <a:p>
            <a:pPr eaLnBrk="1" hangingPunct="1">
              <a:lnSpc>
                <a:spcPct val="80000"/>
              </a:lnSpc>
            </a:pPr>
            <a:endParaRPr lang="tr-TR" altLang="en-US" sz="1800"/>
          </a:p>
          <a:p>
            <a:pPr eaLnBrk="1" hangingPunct="1">
              <a:lnSpc>
                <a:spcPct val="80000"/>
              </a:lnSpc>
            </a:pPr>
            <a:endParaRPr lang="tr-TR" altLang="en-US" sz="1800"/>
          </a:p>
          <a:p>
            <a:pPr eaLnBrk="1" hangingPunct="1">
              <a:lnSpc>
                <a:spcPct val="80000"/>
              </a:lnSpc>
            </a:pPr>
            <a:endParaRPr lang="tr-TR" altLang="en-US" sz="1800"/>
          </a:p>
          <a:p>
            <a:pPr eaLnBrk="1" hangingPunct="1">
              <a:lnSpc>
                <a:spcPct val="80000"/>
              </a:lnSpc>
            </a:pPr>
            <a:endParaRPr lang="tr-TR" altLang="en-US" sz="1800"/>
          </a:p>
          <a:p>
            <a:pPr eaLnBrk="1" hangingPunct="1">
              <a:lnSpc>
                <a:spcPct val="80000"/>
              </a:lnSpc>
            </a:pPr>
            <a:endParaRPr lang="tr-TR" altLang="en-US" sz="1800"/>
          </a:p>
          <a:p>
            <a:pPr eaLnBrk="1" hangingPunct="1">
              <a:lnSpc>
                <a:spcPct val="80000"/>
              </a:lnSpc>
            </a:pPr>
            <a:endParaRPr lang="tr-TR" altLang="en-US" sz="1800">
              <a:latin typeface="Arial" charset="0"/>
            </a:endParaRPr>
          </a:p>
          <a:p>
            <a:pPr eaLnBrk="1" hangingPunct="1">
              <a:lnSpc>
                <a:spcPct val="80000"/>
              </a:lnSpc>
            </a:pPr>
            <a:r>
              <a:rPr lang="tr-TR" altLang="en-US" sz="1800">
                <a:latin typeface="Arial" charset="0"/>
                <a:ea typeface="Times New Roman" charset="0"/>
                <a:cs typeface="Times New Roman" charset="0"/>
              </a:rPr>
              <a:t>hemoroidal arterler dopler probu yard</a:t>
            </a:r>
            <a:r>
              <a:rPr lang="tr-TR" altLang="en-US" sz="1800">
                <a:latin typeface="Arial" charset="0"/>
              </a:rPr>
              <a:t>ı</a:t>
            </a:r>
            <a:r>
              <a:rPr lang="tr-TR" altLang="en-US" sz="1800">
                <a:latin typeface="Arial" charset="0"/>
                <a:ea typeface="Times New Roman" charset="0"/>
                <a:cs typeface="Times New Roman" charset="0"/>
              </a:rPr>
              <a:t>m</a:t>
            </a:r>
            <a:r>
              <a:rPr lang="tr-TR" altLang="en-US" sz="1800">
                <a:latin typeface="Arial" charset="0"/>
              </a:rPr>
              <a:t>ı</a:t>
            </a:r>
            <a:r>
              <a:rPr lang="tr-TR" altLang="en-US" sz="1800">
                <a:latin typeface="Arial" charset="0"/>
                <a:ea typeface="Times New Roman" charset="0"/>
                <a:cs typeface="Times New Roman" charset="0"/>
              </a:rPr>
              <a:t> ile belirlen</a:t>
            </a:r>
            <a:r>
              <a:rPr lang="tr-TR" altLang="en-US" sz="1800">
                <a:latin typeface="Arial" charset="0"/>
              </a:rPr>
              <a:t>ir ve</a:t>
            </a:r>
            <a:r>
              <a:rPr lang="tr-TR" altLang="en-US" sz="1800">
                <a:latin typeface="Arial" charset="0"/>
                <a:ea typeface="Times New Roman" charset="0"/>
                <a:cs typeface="Times New Roman" charset="0"/>
              </a:rPr>
              <a:t> </a:t>
            </a:r>
            <a:r>
              <a:rPr lang="tr-TR" altLang="en-US" sz="1800">
                <a:latin typeface="Arial" charset="0"/>
                <a:ea typeface="Arial" charset="0"/>
                <a:cs typeface="Arial" charset="0"/>
              </a:rPr>
              <a:t>ba</a:t>
            </a:r>
            <a:r>
              <a:rPr lang="tr-TR" altLang="en-US" sz="1800">
                <a:latin typeface="Arial" charset="0"/>
              </a:rPr>
              <a:t>ğ</a:t>
            </a:r>
            <a:r>
              <a:rPr lang="tr-TR" altLang="en-US" sz="1800">
                <a:latin typeface="Arial" charset="0"/>
                <a:ea typeface="Arial" charset="0"/>
                <a:cs typeface="Arial" charset="0"/>
              </a:rPr>
              <a:t>lan</a:t>
            </a:r>
            <a:r>
              <a:rPr lang="tr-TR" altLang="en-US" sz="1800">
                <a:latin typeface="Arial" charset="0"/>
              </a:rPr>
              <a:t>ır</a:t>
            </a:r>
            <a:r>
              <a:rPr lang="tr-TR" altLang="en-US" sz="1800">
                <a:latin typeface="Arial" charset="0"/>
                <a:ea typeface="Arial" charset="0"/>
                <a:cs typeface="Arial" charset="0"/>
              </a:rPr>
              <a:t> </a:t>
            </a:r>
          </a:p>
          <a:p>
            <a:pPr algn="just" eaLnBrk="1" hangingPunct="1">
              <a:lnSpc>
                <a:spcPct val="80000"/>
              </a:lnSpc>
            </a:pPr>
            <a:r>
              <a:rPr lang="tr-TR" altLang="en-US" sz="1800">
                <a:latin typeface="Arial" charset="0"/>
              </a:rPr>
              <a:t>a</a:t>
            </a:r>
            <a:r>
              <a:rPr lang="tr-TR" altLang="en-US" sz="1800">
                <a:latin typeface="Arial" charset="0"/>
                <a:ea typeface="Times New Roman" charset="0"/>
                <a:cs typeface="Times New Roman" charset="0"/>
              </a:rPr>
              <a:t>rterlerin dentat çizginin 2-3 cm proksimalinden ba</a:t>
            </a:r>
            <a:r>
              <a:rPr lang="tr-TR" altLang="en-US" sz="1800">
                <a:latin typeface="Arial" charset="0"/>
              </a:rPr>
              <a:t>ğ</a:t>
            </a:r>
            <a:r>
              <a:rPr lang="tr-TR" altLang="en-US" sz="1800">
                <a:latin typeface="Arial" charset="0"/>
                <a:ea typeface="Times New Roman" charset="0"/>
                <a:cs typeface="Times New Roman" charset="0"/>
              </a:rPr>
              <a:t>lanmas</a:t>
            </a:r>
            <a:r>
              <a:rPr lang="tr-TR" altLang="en-US" sz="1800">
                <a:latin typeface="Arial" charset="0"/>
              </a:rPr>
              <a:t>ı</a:t>
            </a:r>
            <a:r>
              <a:rPr lang="tr-TR" altLang="en-US" sz="1800">
                <a:latin typeface="Arial" charset="0"/>
                <a:ea typeface="Times New Roman" charset="0"/>
                <a:cs typeface="Times New Roman" charset="0"/>
              </a:rPr>
              <a:t> önerilmektedir. </a:t>
            </a:r>
            <a:endParaRPr lang="tr-TR" altLang="en-US" sz="1800">
              <a:latin typeface="Arial" charset="0"/>
            </a:endParaRPr>
          </a:p>
          <a:p>
            <a:pPr algn="just" eaLnBrk="1" hangingPunct="1">
              <a:lnSpc>
                <a:spcPct val="80000"/>
              </a:lnSpc>
            </a:pPr>
            <a:r>
              <a:rPr lang="tr-TR" altLang="en-US" sz="1800">
                <a:latin typeface="Arial" charset="0"/>
              </a:rPr>
              <a:t>h</a:t>
            </a:r>
            <a:r>
              <a:rPr lang="tr-TR" altLang="en-US" sz="1800">
                <a:latin typeface="Arial" charset="0"/>
                <a:ea typeface="Times New Roman" charset="0"/>
                <a:cs typeface="Times New Roman" charset="0"/>
              </a:rPr>
              <a:t>astalar aç</a:t>
            </a:r>
            <a:r>
              <a:rPr lang="tr-TR" altLang="en-US" sz="1800">
                <a:latin typeface="Arial" charset="0"/>
              </a:rPr>
              <a:t>ı</a:t>
            </a:r>
            <a:r>
              <a:rPr lang="tr-TR" altLang="en-US" sz="1800">
                <a:latin typeface="Arial" charset="0"/>
                <a:ea typeface="Times New Roman" charset="0"/>
                <a:cs typeface="Times New Roman" charset="0"/>
              </a:rPr>
              <a:t>s</a:t>
            </a:r>
            <a:r>
              <a:rPr lang="tr-TR" altLang="en-US" sz="1800">
                <a:latin typeface="Arial" charset="0"/>
              </a:rPr>
              <a:t>ı</a:t>
            </a:r>
            <a:r>
              <a:rPr lang="tr-TR" altLang="en-US" sz="1800">
                <a:latin typeface="Arial" charset="0"/>
                <a:ea typeface="Times New Roman" charset="0"/>
                <a:cs typeface="Times New Roman" charset="0"/>
              </a:rPr>
              <a:t>ndan kolay tolere edilebilmektedir.</a:t>
            </a:r>
            <a:r>
              <a:rPr lang="tr-TR" altLang="en-US">
                <a:latin typeface="Arial" charset="0"/>
                <a:ea typeface="Times New Roman" charset="0"/>
                <a:cs typeface="Times New Roman" charset="0"/>
              </a:rPr>
              <a:t> </a:t>
            </a:r>
            <a:endParaRPr lang="tr-TR" altLang="en-US">
              <a:latin typeface="Arial" charset="0"/>
            </a:endParaRPr>
          </a:p>
          <a:p>
            <a:pPr algn="just" eaLnBrk="1" hangingPunct="1"/>
            <a:endParaRPr lang="tr-TR" altLang="en-US">
              <a:latin typeface="Arial" charset="0"/>
            </a:endParaRPr>
          </a:p>
          <a:p>
            <a:pPr algn="just" eaLnBrk="1" hangingPunct="1"/>
            <a:endParaRPr lang="en-US" altLang="en-US" baseline="30000"/>
          </a:p>
        </p:txBody>
      </p:sp>
      <p:pic>
        <p:nvPicPr>
          <p:cNvPr id="60419" name="Picture 4" descr="Pict002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10100" y="1771651"/>
            <a:ext cx="2914650" cy="2399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8686884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type="body" idx="1"/>
          </p:nvPr>
        </p:nvSpPr>
        <p:spPr>
          <a:xfrm>
            <a:off x="2838450" y="1085850"/>
            <a:ext cx="6343650" cy="4514850"/>
          </a:xfrm>
        </p:spPr>
        <p:txBody>
          <a:bodyPr/>
          <a:lstStyle/>
          <a:p>
            <a:pPr eaLnBrk="1" hangingPunct="1">
              <a:buFontTx/>
              <a:buNone/>
            </a:pPr>
            <a:r>
              <a:rPr lang="tr-TR" altLang="en-US" sz="1800" b="1" u="sng">
                <a:solidFill>
                  <a:srgbClr val="FF3300"/>
                </a:solidFill>
                <a:latin typeface="Arial" charset="0"/>
                <a:ea typeface="Arial" charset="0"/>
                <a:cs typeface="Arial" charset="0"/>
              </a:rPr>
              <a:t>Transanal Hemoroidal Dearterializasyon</a:t>
            </a:r>
            <a:endParaRPr lang="tr-TR" altLang="en-US" sz="1800" b="1" u="sng">
              <a:solidFill>
                <a:srgbClr val="FF3300"/>
              </a:solidFill>
              <a:latin typeface="Arial" charset="0"/>
            </a:endParaRPr>
          </a:p>
          <a:p>
            <a:pPr algn="just" eaLnBrk="1" hangingPunct="1"/>
            <a:endParaRPr lang="tr-TR" altLang="en-US" sz="1800"/>
          </a:p>
          <a:p>
            <a:pPr algn="just" eaLnBrk="1" hangingPunct="1">
              <a:lnSpc>
                <a:spcPct val="130000"/>
              </a:lnSpc>
            </a:pPr>
            <a:r>
              <a:rPr lang="tr-TR" altLang="en-US" sz="1800" b="1">
                <a:latin typeface="Arial" charset="0"/>
                <a:ea typeface="Arial" charset="0"/>
                <a:cs typeface="Arial" charset="0"/>
              </a:rPr>
              <a:t>1995 yılında ilk uygulayan ara</a:t>
            </a:r>
            <a:r>
              <a:rPr lang="tr-TR" altLang="en-US" sz="1800" b="1">
                <a:latin typeface="Arial" charset="0"/>
              </a:rPr>
              <a:t>ş</a:t>
            </a:r>
            <a:r>
              <a:rPr lang="tr-TR" altLang="en-US" sz="1800" b="1">
                <a:latin typeface="Arial" charset="0"/>
                <a:ea typeface="Arial" charset="0"/>
                <a:cs typeface="Arial" charset="0"/>
              </a:rPr>
              <a:t>tırmacılar</a:t>
            </a:r>
            <a:r>
              <a:rPr lang="tr-TR" altLang="en-US" sz="1800" b="1">
                <a:latin typeface="Arial" charset="0"/>
              </a:rPr>
              <a:t>;</a:t>
            </a:r>
            <a:r>
              <a:rPr lang="tr-TR" altLang="en-US" sz="1800">
                <a:latin typeface="Arial" charset="0"/>
                <a:ea typeface="Arial" charset="0"/>
                <a:cs typeface="Arial" charset="0"/>
              </a:rPr>
              <a:t> </a:t>
            </a:r>
            <a:r>
              <a:rPr lang="tr-TR" altLang="en-US" sz="1800">
                <a:latin typeface="Arial" charset="0"/>
              </a:rPr>
              <a:t>G</a:t>
            </a:r>
            <a:r>
              <a:rPr lang="tr-TR" altLang="en-US" sz="1800">
                <a:latin typeface="Arial" charset="0"/>
                <a:ea typeface="Arial" charset="0"/>
                <a:cs typeface="Arial" charset="0"/>
              </a:rPr>
              <a:t>üvenli, basit ve etkin bir yöntem oldu</a:t>
            </a:r>
            <a:r>
              <a:rPr lang="tr-TR" altLang="en-US" sz="1800">
                <a:latin typeface="Arial" charset="0"/>
              </a:rPr>
              <a:t>ğ</a:t>
            </a:r>
            <a:r>
              <a:rPr lang="tr-TR" altLang="en-US" sz="1800">
                <a:latin typeface="Arial" charset="0"/>
                <a:ea typeface="Arial" charset="0"/>
                <a:cs typeface="Arial" charset="0"/>
              </a:rPr>
              <a:t>unu ancak daha uzun ara</a:t>
            </a:r>
            <a:r>
              <a:rPr lang="tr-TR" altLang="en-US" sz="1800">
                <a:latin typeface="Arial" charset="0"/>
              </a:rPr>
              <a:t>ş</a:t>
            </a:r>
            <a:r>
              <a:rPr lang="tr-TR" altLang="en-US" sz="1800">
                <a:latin typeface="Arial" charset="0"/>
                <a:ea typeface="Arial" charset="0"/>
                <a:cs typeface="Arial" charset="0"/>
              </a:rPr>
              <a:t>tırmalara ihtiyaç duyuldu</a:t>
            </a:r>
            <a:r>
              <a:rPr lang="tr-TR" altLang="en-US" sz="1800">
                <a:latin typeface="Arial" charset="0"/>
              </a:rPr>
              <a:t>ğ</a:t>
            </a:r>
            <a:r>
              <a:rPr lang="tr-TR" altLang="en-US" sz="1800">
                <a:latin typeface="Arial" charset="0"/>
                <a:ea typeface="Arial" charset="0"/>
                <a:cs typeface="Arial" charset="0"/>
              </a:rPr>
              <a:t>unu belirtmi</a:t>
            </a:r>
            <a:r>
              <a:rPr lang="tr-TR" altLang="en-US" sz="1800">
                <a:latin typeface="Arial" charset="0"/>
              </a:rPr>
              <a:t>ş</a:t>
            </a:r>
            <a:r>
              <a:rPr lang="tr-TR" altLang="en-US" sz="1800">
                <a:latin typeface="Arial" charset="0"/>
                <a:ea typeface="Arial" charset="0"/>
                <a:cs typeface="Arial" charset="0"/>
              </a:rPr>
              <a:t>lerdir. </a:t>
            </a:r>
            <a:endParaRPr lang="tr-TR" altLang="en-US" sz="1800">
              <a:latin typeface="Arial" charset="0"/>
            </a:endParaRPr>
          </a:p>
          <a:p>
            <a:pPr algn="just" eaLnBrk="1" hangingPunct="1">
              <a:lnSpc>
                <a:spcPct val="130000"/>
              </a:lnSpc>
            </a:pPr>
            <a:endParaRPr lang="tr-TR" altLang="en-US" sz="1800">
              <a:latin typeface="Arial" charset="0"/>
            </a:endParaRPr>
          </a:p>
          <a:p>
            <a:pPr algn="just" eaLnBrk="1" hangingPunct="1">
              <a:lnSpc>
                <a:spcPct val="130000"/>
              </a:lnSpc>
            </a:pPr>
            <a:r>
              <a:rPr lang="tr-TR" altLang="en-US" sz="1800">
                <a:latin typeface="Arial" charset="0"/>
                <a:ea typeface="Arial" charset="0"/>
                <a:cs typeface="Arial" charset="0"/>
              </a:rPr>
              <a:t>operasyon sonrası anal inkontinans riski ta</a:t>
            </a:r>
            <a:r>
              <a:rPr lang="tr-TR" altLang="en-US" sz="1800">
                <a:latin typeface="Arial" charset="0"/>
              </a:rPr>
              <a:t>ş</a:t>
            </a:r>
            <a:r>
              <a:rPr lang="tr-TR" altLang="en-US" sz="1800">
                <a:latin typeface="Arial" charset="0"/>
                <a:ea typeface="Arial" charset="0"/>
                <a:cs typeface="Arial" charset="0"/>
              </a:rPr>
              <a:t>ıyan ve hemoroidektominin kontraendike oldu</a:t>
            </a:r>
            <a:r>
              <a:rPr lang="tr-TR" altLang="en-US" sz="1800">
                <a:latin typeface="Arial" charset="0"/>
              </a:rPr>
              <a:t>ğ</a:t>
            </a:r>
            <a:r>
              <a:rPr lang="tr-TR" altLang="en-US" sz="1800">
                <a:latin typeface="Arial" charset="0"/>
                <a:ea typeface="Arial" charset="0"/>
                <a:cs typeface="Arial" charset="0"/>
              </a:rPr>
              <a:t>u hastalar için di</a:t>
            </a:r>
            <a:r>
              <a:rPr lang="tr-TR" altLang="en-US" sz="1800">
                <a:latin typeface="Arial" charset="0"/>
              </a:rPr>
              <a:t>ğ</a:t>
            </a:r>
            <a:r>
              <a:rPr lang="tr-TR" altLang="en-US" sz="1800">
                <a:latin typeface="Arial" charset="0"/>
                <a:ea typeface="Arial" charset="0"/>
                <a:cs typeface="Arial" charset="0"/>
              </a:rPr>
              <a:t>er metodlardan daha güvenli oldu</a:t>
            </a:r>
            <a:r>
              <a:rPr lang="tr-TR" altLang="en-US" sz="1800">
                <a:latin typeface="Arial" charset="0"/>
              </a:rPr>
              <a:t>ğ</a:t>
            </a:r>
            <a:r>
              <a:rPr lang="tr-TR" altLang="en-US" sz="1800">
                <a:latin typeface="Arial" charset="0"/>
                <a:ea typeface="Arial" charset="0"/>
                <a:cs typeface="Arial" charset="0"/>
              </a:rPr>
              <a:t>u savunulmaktd</a:t>
            </a:r>
            <a:r>
              <a:rPr lang="tr-TR" altLang="en-US" sz="1800">
                <a:latin typeface="Arial" charset="0"/>
              </a:rPr>
              <a:t>ı</a:t>
            </a:r>
            <a:r>
              <a:rPr lang="tr-TR" altLang="en-US" sz="1800">
                <a:latin typeface="Arial" charset="0"/>
                <a:ea typeface="Arial" charset="0"/>
                <a:cs typeface="Arial" charset="0"/>
              </a:rPr>
              <a:t>r.</a:t>
            </a:r>
            <a:endParaRPr lang="tr-TR" altLang="en-US" sz="1800">
              <a:latin typeface="Arial" charset="0"/>
            </a:endParaRPr>
          </a:p>
          <a:p>
            <a:pPr eaLnBrk="1" hangingPunct="1"/>
            <a:endParaRPr lang="en-US" altLang="en-US">
              <a:latin typeface="Arial" charset="0"/>
            </a:endParaRPr>
          </a:p>
        </p:txBody>
      </p:sp>
    </p:spTree>
    <p:extLst>
      <p:ext uri="{BB962C8B-B14F-4D97-AF65-F5344CB8AC3E}">
        <p14:creationId xmlns:p14="http://schemas.microsoft.com/office/powerpoint/2010/main" xmlns="" val="1123208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5007</Words>
  <Application>Microsoft Office PowerPoint</Application>
  <PresentationFormat>Özel</PresentationFormat>
  <Paragraphs>685</Paragraphs>
  <Slides>105</Slides>
  <Notes>19</Notes>
  <HiddenSlides>0</HiddenSlides>
  <MMClips>0</MMClips>
  <ScaleCrop>false</ScaleCrop>
  <HeadingPairs>
    <vt:vector size="6" baseType="variant">
      <vt:variant>
        <vt:lpstr>Tema</vt:lpstr>
      </vt:variant>
      <vt:variant>
        <vt:i4>1</vt:i4>
      </vt:variant>
      <vt:variant>
        <vt:lpstr>Katıştırılmış OLE Hizmet Programları</vt:lpstr>
      </vt:variant>
      <vt:variant>
        <vt:i4>1</vt:i4>
      </vt:variant>
      <vt:variant>
        <vt:lpstr>Slayt Başlıkları</vt:lpstr>
      </vt:variant>
      <vt:variant>
        <vt:i4>105</vt:i4>
      </vt:variant>
    </vt:vector>
  </HeadingPairs>
  <TitlesOfParts>
    <vt:vector size="107" baseType="lpstr">
      <vt:lpstr>Office Theme</vt:lpstr>
      <vt:lpstr>Microsoft Word Picture</vt:lpstr>
      <vt:lpstr>Prof Dr İ.Ethem Geçim</vt:lpstr>
      <vt:lpstr>Perianal Abscess/Fistula</vt:lpstr>
      <vt:lpstr>Etiology</vt:lpstr>
      <vt:lpstr> Adamo K , Sandblom, G,Brännström, F,Strigård K Prevalence and recurrence rate of perianal abscess--a population-based study,  Sweden 1997-2009.  Int J Colorectal Dis. 2016 Mar;31(3):669-73..  </vt:lpstr>
      <vt:lpstr>Epidemiology</vt:lpstr>
      <vt:lpstr>Diagnosis “When does the gastroenterologist suspect of a perianal abscess?”</vt:lpstr>
      <vt:lpstr>Radiology (Rarely Necessary!)</vt:lpstr>
      <vt:lpstr>Anatomical Classification of Perianal Abscess</vt:lpstr>
      <vt:lpstr>Slayt 9</vt:lpstr>
      <vt:lpstr>Crohn’s</vt:lpstr>
      <vt:lpstr>IPAA and Crohn’s</vt:lpstr>
      <vt:lpstr>Abscess After R-V Fistula Repair with Martius Flap</vt:lpstr>
      <vt:lpstr>Squamous Cell Carcinoma </vt:lpstr>
      <vt:lpstr>Abscess complicating anal fissure</vt:lpstr>
      <vt:lpstr>Horseshoe Abscess</vt:lpstr>
      <vt:lpstr>  Devaraj B,Khabassi S,Cosman BC. Recent smoking is a risk factor for anal abscess and fistula.   Dis Colon Rectum.2011 Jun;54(6):681-5.  </vt:lpstr>
      <vt:lpstr>    Ellis CN, Clark S. Effect of tobacco smoking on advancement flap repair of complex anal fistulas.  Dis Colon Rectum.2007 Apr;50(4):459-63.   </vt:lpstr>
      <vt:lpstr>.  Hamadani A ,Haigh PI, Liu IL, Abbas MA  Who is at risk for developing chronic anal fistula or recurrent anal sepsis after initial perianal abscess?  Dis Colon Rectum. 2009 Feb;52(2):217-21  </vt:lpstr>
      <vt:lpstr>Sugrue J,Nordenstam J,Abcarian H,Bartholomew A,Schwartz JL,Mellgren A, Tozer PJ Pathogenesis and persistence of cryptoglandular anal fistula: a systematic review.   Tech Coloproctol., 2017 Jun;21(6):425-432.  </vt:lpstr>
      <vt:lpstr> Xu RW,Tan KK,Chong CS. Bacteriological study in perianal abscess is not useful and not cost-effective.  ANZ J Surg. 2016 Oct;86(10):782-784.   </vt:lpstr>
      <vt:lpstr>Slayt 21</vt:lpstr>
      <vt:lpstr>Routine antibiotics for anorectal abscess: the answer is still no</vt:lpstr>
      <vt:lpstr>Slayt 23</vt:lpstr>
      <vt:lpstr>Malik AI,Nelson RL, Tou S.Incision and drainage of perianal abscess with or without treatment of anal fistula. Cochrane Database Syst Rev. 2010 Jul 7;(7).  </vt:lpstr>
      <vt:lpstr>Conclusion</vt:lpstr>
      <vt:lpstr>Hemoroidal Hastalık Ne Büyüklükte Bir Sorundur?</vt:lpstr>
      <vt:lpstr>Hasta yanılgıları </vt:lpstr>
      <vt:lpstr>Endüstri ve Klinisyenlerin Saptırıcılığı</vt:lpstr>
      <vt:lpstr>Sonuç</vt:lpstr>
      <vt:lpstr>St Mark’s, UK Güncel Görüş</vt:lpstr>
      <vt:lpstr>Yaş</vt:lpstr>
      <vt:lpstr>Kuzey Amerika’dan hemoroid rakamları</vt:lpstr>
      <vt:lpstr>Hemorrhoidal Hastalıkda Spekülatif Risk Faktörleri</vt:lpstr>
      <vt:lpstr>Klinik Kanıtı olan Risk Faktörleri</vt:lpstr>
      <vt:lpstr>Prolabe Hemoroidi Olan Hastalarda Uzun Süreli, Ambulatuar Anorektal Fonksiyon Değerlendirmeleri</vt:lpstr>
      <vt:lpstr>Fonksiyon Test Bozuklukları</vt:lpstr>
      <vt:lpstr>Hemorrhoidal Hastalığın Hemodinamisi  Hipervaskülarizasyon Eğilimi</vt:lpstr>
      <vt:lpstr>Submukozal A-V Pleksus</vt:lpstr>
      <vt:lpstr>Vasküler Tonusun Disregülasyonu</vt:lpstr>
      <vt:lpstr>Bu oluşum mekanizmalarının varis hastalığı ile ilişkisi var mıdır? </vt:lpstr>
      <vt:lpstr>O halde?</vt:lpstr>
      <vt:lpstr>Sonuçta Ortaya Bu Durum Çıkar!</vt:lpstr>
      <vt:lpstr>Hemoroidal pakenin Histopatolojisi</vt:lpstr>
      <vt:lpstr>Kanamalı,Ödemli, Ağrılı,Rahatsızlık Verici</vt:lpstr>
      <vt:lpstr>Slayt 45</vt:lpstr>
      <vt:lpstr>ANAL KANALIN KASLARI</vt:lpstr>
      <vt:lpstr>Anal Bölgenin Kanlanması</vt:lpstr>
      <vt:lpstr>İnternal ve Eksternal Hemoroidler</vt:lpstr>
      <vt:lpstr>Slayt 49</vt:lpstr>
      <vt:lpstr>FİZYOPATOLOJİ</vt:lpstr>
      <vt:lpstr>Slayt 51</vt:lpstr>
      <vt:lpstr>histopatolojik bulgular</vt:lpstr>
      <vt:lpstr>semptomlar</vt:lpstr>
      <vt:lpstr>TANI</vt:lpstr>
      <vt:lpstr>Ayrıcı Tanı</vt:lpstr>
      <vt:lpstr>TEDAVİ</vt:lpstr>
      <vt:lpstr>Diyet ve Hayat Tarzı</vt:lpstr>
      <vt:lpstr>NON-OPERATİF TEDAVİ YAKLAŞIMLARI </vt:lpstr>
      <vt:lpstr>NON-OPERATİF TEDAVİ YAKLAŞIMLARI </vt:lpstr>
      <vt:lpstr> İNVAZİV TEDAVİ YAKLAŞIMLARI </vt:lpstr>
      <vt:lpstr>Slayt 61</vt:lpstr>
      <vt:lpstr>TEDAVİ</vt:lpstr>
      <vt:lpstr>Diyet ve Hayat Tarzı</vt:lpstr>
      <vt:lpstr>NON-OPERATİF TEDAVİ YAKLAŞIMLARI </vt:lpstr>
      <vt:lpstr> İNVAZİV TEDAVİ YAKLAŞIMLARI </vt:lpstr>
      <vt:lpstr>Mukozal Fiksasyon Yöntemleri</vt:lpstr>
      <vt:lpstr>Mukozal Fiksasyon Yöntemleri</vt:lpstr>
      <vt:lpstr>Slayt 68</vt:lpstr>
      <vt:lpstr>Tek band mı çok band mı? Bat ve arkadaşları Dis Colon Rectum 1993</vt:lpstr>
      <vt:lpstr>Diyet ve Hayat Tarzı</vt:lpstr>
      <vt:lpstr>NON-OPERATİF TEDAVİ YAKLAŞIMLARI </vt:lpstr>
      <vt:lpstr>NON-OPERATİF TEDAVİ YAKLAŞIMLARI </vt:lpstr>
      <vt:lpstr>Dikkat! Halkı halk hekimlerinden koruyunuz! </vt:lpstr>
      <vt:lpstr> İNVAZİV TEDAVİ YAKLAŞIMLARI </vt:lpstr>
      <vt:lpstr>Slayt 75</vt:lpstr>
      <vt:lpstr>TEDAVİ</vt:lpstr>
      <vt:lpstr>Diyet ve Hayat Tarzı</vt:lpstr>
      <vt:lpstr>NON-OPERATİF TEDAVİ YAKLAŞIMLARI </vt:lpstr>
      <vt:lpstr> İNVAZİV TEDAVİ YAKLAŞIMLARI </vt:lpstr>
      <vt:lpstr>Tek band mı çok band mı? Bat ve arkadaşları Dis Colon Rectum 1993</vt:lpstr>
      <vt:lpstr>Skleroterapi ve bant ligasyonu</vt:lpstr>
      <vt:lpstr>Slayt 82</vt:lpstr>
      <vt:lpstr>Slayt 83</vt:lpstr>
      <vt:lpstr>Slayt 84</vt:lpstr>
      <vt:lpstr>Cerrahi Tedavi Yaklaşımları</vt:lpstr>
      <vt:lpstr>Slayt 86</vt:lpstr>
      <vt:lpstr>Slayt 87</vt:lpstr>
      <vt:lpstr>Hemoroidektomiler </vt:lpstr>
      <vt:lpstr>Slayt 89</vt:lpstr>
      <vt:lpstr>Slayt 90</vt:lpstr>
      <vt:lpstr>Açık ve kapalı hemoroidektomi yöntemleri</vt:lpstr>
      <vt:lpstr>Hemoroidektomi Komplikasyonları</vt:lpstr>
      <vt:lpstr>HEMOROİDEKTOMİLERDE GÜNCEL  TEDAVİ YAKLAŞIMLARI</vt:lpstr>
      <vt:lpstr>Slayt 94</vt:lpstr>
      <vt:lpstr>Slayt 95</vt:lpstr>
      <vt:lpstr>Slayt 96</vt:lpstr>
      <vt:lpstr>Gerçekten Bu Alet ve Edevata İhtiyaç Var mı?</vt:lpstr>
      <vt:lpstr>Slayt 98</vt:lpstr>
      <vt:lpstr>Slayt 99</vt:lpstr>
      <vt:lpstr>Slayt 100</vt:lpstr>
      <vt:lpstr>Slayt 101</vt:lpstr>
      <vt:lpstr>Slayt 102</vt:lpstr>
      <vt:lpstr>Slayt 103</vt:lpstr>
      <vt:lpstr>Slayt 104</vt:lpstr>
      <vt:lpstr>Slayt 105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 Dr İ.Ethem Geçim</dc:title>
  <dc:creator>Microsoft Office User</dc:creator>
  <cp:lastModifiedBy>Windows Kullanıcısı</cp:lastModifiedBy>
  <cp:revision>4</cp:revision>
  <dcterms:created xsi:type="dcterms:W3CDTF">2018-04-30T20:42:23Z</dcterms:created>
  <dcterms:modified xsi:type="dcterms:W3CDTF">2018-05-09T11:07:25Z</dcterms:modified>
</cp:coreProperties>
</file>