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53" autoAdjust="0"/>
    <p:restoredTop sz="94624" autoAdjust="0"/>
  </p:normalViewPr>
  <p:slideViewPr>
    <p:cSldViewPr>
      <p:cViewPr varScale="1">
        <p:scale>
          <a:sx n="69" d="100"/>
          <a:sy n="69" d="100"/>
        </p:scale>
        <p:origin x="-144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442C98-9A74-40D7-AFD2-B1C07FC51100}" type="datetimeFigureOut">
              <a:rPr lang="tr-TR" smtClean="0"/>
              <a:pPr/>
              <a:t>11.5.2020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6F2EAA-EEAD-4D65-A15F-CF4D6D973754}"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11.5.2020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11.5.2020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11.5.2020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11.5.2020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11.5.2020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11.5.2020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11.5.2020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11.5.2020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11.5.2020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11.5.2020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78098"/>
          </a:xfrm>
        </p:spPr>
        <p:txBody>
          <a:bodyPr>
            <a:normAutofit/>
          </a:bodyPr>
          <a:lstStyle/>
          <a:p>
            <a:r>
              <a:rPr lang="tr-TR" sz="2800" b="1" dirty="0" smtClean="0">
                <a:latin typeface="Calibri" pitchFamily="34" charset="0"/>
                <a:cs typeface="Calibri" pitchFamily="34" charset="0"/>
              </a:rPr>
              <a:t>Yeni Alman Sineması, Genç Alman Sineması</a:t>
            </a:r>
            <a:endParaRPr lang="tr-TR" sz="2800" b="1" dirty="0">
              <a:latin typeface="Calibri" pitchFamily="34" charset="0"/>
              <a:cs typeface="Calibri" pitchFamily="34" charset="0"/>
            </a:endParaRPr>
          </a:p>
        </p:txBody>
      </p:sp>
      <p:sp>
        <p:nvSpPr>
          <p:cNvPr id="3" name="2 İçerik Yer Tutucusu"/>
          <p:cNvSpPr>
            <a:spLocks noGrp="1"/>
          </p:cNvSpPr>
          <p:nvPr>
            <p:ph idx="1"/>
          </p:nvPr>
        </p:nvSpPr>
        <p:spPr>
          <a:xfrm>
            <a:off x="611560" y="980728"/>
            <a:ext cx="8064896" cy="5616624"/>
          </a:xfrm>
        </p:spPr>
        <p:txBody>
          <a:bodyPr>
            <a:noAutofit/>
          </a:bodyPr>
          <a:lstStyle/>
          <a:p>
            <a:pPr algn="just"/>
            <a:r>
              <a:rPr lang="tr-TR" sz="2200" dirty="0" smtClean="0">
                <a:latin typeface="+mj-lt"/>
                <a:cs typeface="Calibri" pitchFamily="34" charset="0"/>
              </a:rPr>
              <a:t>1949 yılında Almanya Doğu Almanya ve Batı Almanya olarak ikiye ayrılmış; sosyalist bir yönetim anlayışını benimseyen Doğu Almanya’nın aksine Batı Almanya kapitalist demokrasi olarak yeniden biçimlendirilmiştir. </a:t>
            </a:r>
          </a:p>
          <a:p>
            <a:pPr algn="just"/>
            <a:r>
              <a:rPr lang="tr-TR" sz="2200" dirty="0" smtClean="0">
                <a:latin typeface="+mj-lt"/>
                <a:cs typeface="Calibri" pitchFamily="34" charset="0"/>
              </a:rPr>
              <a:t>Savaş sonrasında müttefikler Batı Almanya’yı Nazizm'in geçmişinden arındırabilmek ve ülkede Amerikan değerlerini yaygınlaştırmak için bol miktarda Amerikan filmi göstermişlerdir. UFA parçalanmış ve yerli endüstrinin pazardaki Amerikan hakimiyetini tehdit etmesini engellemek için küçük, bağımsız şirketlere çalışma izni verilmiştir.  Batı Almanya’nın Nazi geçmişiyle yüzleşmekten kaçınması nedeniyle genellikle taşrayı konu alan, iç piyasaya yönelik kaçış operetler ve melodramlar üretilmiştir. </a:t>
            </a:r>
          </a:p>
          <a:p>
            <a:pPr algn="just"/>
            <a:r>
              <a:rPr lang="tr-TR" sz="2200" dirty="0" smtClean="0">
                <a:latin typeface="+mj-lt"/>
                <a:cs typeface="Calibri" pitchFamily="34" charset="0"/>
              </a:rPr>
              <a:t>Doğu Almanya’da ise komünizm adına faşizm rahatlıkla </a:t>
            </a:r>
            <a:r>
              <a:rPr lang="tr-TR" sz="2200" dirty="0" smtClean="0">
                <a:latin typeface="+mj-lt"/>
                <a:cs typeface="Calibri" pitchFamily="34" charset="0"/>
              </a:rPr>
              <a:t>reddedilmiş </a:t>
            </a:r>
            <a:r>
              <a:rPr lang="tr-TR" sz="2200" dirty="0" smtClean="0">
                <a:latin typeface="+mj-lt"/>
                <a:cs typeface="Calibri" pitchFamily="34" charset="0"/>
              </a:rPr>
              <a:t>ve Nazi yönetiminin savaş suçlarını konu alan birkaç film çekilmiştir. Ancak çoğu tarihçi için Almanya’nın geçmişiyle yüzleşmeye başladığı tarih 28 Şubat 1962’dir.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260648"/>
            <a:ext cx="8147248" cy="6264696"/>
          </a:xfrm>
        </p:spPr>
        <p:txBody>
          <a:bodyPr>
            <a:normAutofit/>
          </a:bodyPr>
          <a:lstStyle/>
          <a:p>
            <a:pPr algn="ctr">
              <a:buNone/>
            </a:pPr>
            <a:r>
              <a:rPr lang="tr-TR" sz="2800" b="1" dirty="0" err="1" smtClean="0">
                <a:latin typeface="+mj-lt"/>
                <a:cs typeface="Times New Roman" pitchFamily="18" charset="0"/>
              </a:rPr>
              <a:t>Oberhausen</a:t>
            </a:r>
            <a:r>
              <a:rPr lang="tr-TR" sz="2800" b="1" dirty="0" smtClean="0">
                <a:latin typeface="+mj-lt"/>
                <a:cs typeface="Times New Roman" pitchFamily="18" charset="0"/>
              </a:rPr>
              <a:t> Manifestosu</a:t>
            </a:r>
            <a:endParaRPr lang="tr-TR" sz="2400" b="1" dirty="0" smtClean="0">
              <a:latin typeface="Times New Roman" pitchFamily="18" charset="0"/>
              <a:cs typeface="Times New Roman" pitchFamily="18" charset="0"/>
            </a:endParaRPr>
          </a:p>
          <a:p>
            <a:pPr algn="just"/>
            <a:r>
              <a:rPr lang="tr-TR" sz="2200" dirty="0" smtClean="0">
                <a:latin typeface="+mj-lt"/>
                <a:cs typeface="Times New Roman" pitchFamily="18" charset="0"/>
              </a:rPr>
              <a:t>28 Şubat 1962 yılında, liderliğini </a:t>
            </a:r>
            <a:r>
              <a:rPr lang="tr-TR" sz="2200" dirty="0" err="1" smtClean="0">
                <a:latin typeface="+mj-lt"/>
                <a:cs typeface="Times New Roman" pitchFamily="18" charset="0"/>
              </a:rPr>
              <a:t>Alexander</a:t>
            </a:r>
            <a:r>
              <a:rPr lang="tr-TR" sz="2200" dirty="0" smtClean="0">
                <a:latin typeface="+mj-lt"/>
                <a:cs typeface="Times New Roman" pitchFamily="18" charset="0"/>
              </a:rPr>
              <a:t> </a:t>
            </a:r>
            <a:r>
              <a:rPr lang="tr-TR" sz="2200" dirty="0" err="1" smtClean="0">
                <a:latin typeface="+mj-lt"/>
                <a:cs typeface="Times New Roman" pitchFamily="18" charset="0"/>
              </a:rPr>
              <a:t>Kluge’nin</a:t>
            </a:r>
            <a:r>
              <a:rPr lang="tr-TR" sz="2200" dirty="0" smtClean="0">
                <a:latin typeface="+mj-lt"/>
                <a:cs typeface="Times New Roman" pitchFamily="18" charset="0"/>
              </a:rPr>
              <a:t> yaptığı 26 sinemacı </a:t>
            </a:r>
            <a:r>
              <a:rPr lang="tr-TR" sz="2200" dirty="0" err="1" smtClean="0">
                <a:latin typeface="+mj-lt"/>
                <a:cs typeface="Times New Roman" pitchFamily="18" charset="0"/>
              </a:rPr>
              <a:t>Oberhausen’de</a:t>
            </a:r>
            <a:r>
              <a:rPr lang="tr-TR" sz="2200" dirty="0" smtClean="0">
                <a:latin typeface="+mj-lt"/>
                <a:cs typeface="Times New Roman" pitchFamily="18" charset="0"/>
              </a:rPr>
              <a:t>, Alman kısa film günleri sırasında bir araya gelmiş ve </a:t>
            </a:r>
            <a:r>
              <a:rPr lang="tr-TR" sz="2200" dirty="0" err="1" smtClean="0">
                <a:latin typeface="+mj-lt"/>
                <a:cs typeface="Times New Roman" pitchFamily="18" charset="0"/>
              </a:rPr>
              <a:t>Oberhausen</a:t>
            </a:r>
            <a:r>
              <a:rPr lang="tr-TR" sz="2200" dirty="0" smtClean="0">
                <a:latin typeface="+mj-lt"/>
                <a:cs typeface="Times New Roman" pitchFamily="18" charset="0"/>
              </a:rPr>
              <a:t> Manifestosu’nu ilan etmiştir. Bu Manifesto’da, yerleşik Alman sinema endüstrisinin öldüğü, sinemanın ekonomik temellerinin sarsıldığı dile getirilmiş ve Alman sinemasının geleceğinin kısa filmler üreten genç yönetmenler tarafından kurulacağı ifade edilmiştir. Amaçlanan, Alman sinemasının ticari baskılardan kurtulmasını sağlamak, entelektüel izolasyonu engellemek ve sinemayı toplumsal görev bilinciyle donatmaktır. Bu doğrultuda üç temel alanda politika oluşturulması çağrısında bulunmuşlardır. Bunlar şu şekilde sıralanabilir:</a:t>
            </a:r>
          </a:p>
          <a:p>
            <a:pPr algn="just">
              <a:buNone/>
            </a:pPr>
            <a:r>
              <a:rPr lang="tr-TR" sz="2200" dirty="0" smtClean="0">
                <a:latin typeface="+mj-lt"/>
                <a:cs typeface="Times New Roman" pitchFamily="18" charset="0"/>
              </a:rPr>
              <a:t>     1)Ortak kullanıma açık bir sinema vakfının kurulması ve kısa filmcilerin uzun metrajlı filmler çekmesine destek olunması</a:t>
            </a:r>
          </a:p>
          <a:p>
            <a:pPr algn="just">
              <a:buNone/>
            </a:pPr>
            <a:r>
              <a:rPr lang="tr-TR" sz="2200" dirty="0" smtClean="0">
                <a:latin typeface="+mj-lt"/>
                <a:cs typeface="Times New Roman" pitchFamily="18" charset="0"/>
              </a:rPr>
              <a:t>     2) Serbest kısa film üretiminin desteklenmesi</a:t>
            </a:r>
          </a:p>
          <a:p>
            <a:pPr algn="just">
              <a:buNone/>
            </a:pPr>
            <a:r>
              <a:rPr lang="tr-TR" sz="2200" dirty="0" smtClean="0">
                <a:latin typeface="+mj-lt"/>
                <a:cs typeface="Times New Roman" pitchFamily="18" charset="0"/>
              </a:rPr>
              <a:t>     3)Entelektüel bir üretim ortamının sağlanması için yönetmen ve akademisyenlerin işbirliği yaptığı sinema bölümlerinin açılması.</a:t>
            </a:r>
            <a:endParaRPr lang="tr-TR" sz="2400" dirty="0" smtClean="0">
              <a:latin typeface="Times New Roman" pitchFamily="18" charset="0"/>
              <a:cs typeface="Times New Roman" pitchFamily="18" charset="0"/>
            </a:endParaRPr>
          </a:p>
          <a:p>
            <a:pPr algn="just"/>
            <a:endParaRPr lang="tr-TR" sz="2400" dirty="0" smtClean="0">
              <a:latin typeface="Times New Roman" pitchFamily="18" charset="0"/>
              <a:cs typeface="Times New Roman" pitchFamily="18" charset="0"/>
            </a:endParaRPr>
          </a:p>
          <a:p>
            <a:pPr algn="just"/>
            <a:endParaRPr lang="tr-TR" sz="2400" dirty="0" smtClean="0">
              <a:latin typeface="Times New Roman" pitchFamily="18" charset="0"/>
              <a:cs typeface="Times New Roman" pitchFamily="18" charset="0"/>
            </a:endParaRPr>
          </a:p>
          <a:p>
            <a:pPr algn="just"/>
            <a:endParaRPr lang="tr-TR" sz="2400" dirty="0" smtClean="0">
              <a:latin typeface="Times New Roman" pitchFamily="18" charset="0"/>
              <a:cs typeface="Times New Roman" pitchFamily="18" charset="0"/>
            </a:endParaRPr>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88640"/>
            <a:ext cx="8229600" cy="6264696"/>
          </a:xfrm>
        </p:spPr>
        <p:txBody>
          <a:bodyPr>
            <a:noAutofit/>
          </a:bodyPr>
          <a:lstStyle/>
          <a:p>
            <a:pPr algn="just"/>
            <a:r>
              <a:rPr lang="tr-TR" sz="2200" dirty="0" smtClean="0">
                <a:latin typeface="+mj-lt"/>
                <a:cs typeface="Calibri" pitchFamily="34" charset="0"/>
              </a:rPr>
              <a:t>Birçok sinema eleştirmeni, bu manifestoyu Yeni Alman Sineması’nın başlangıcı olarak kabul etmektedir.</a:t>
            </a:r>
          </a:p>
          <a:p>
            <a:pPr algn="just"/>
            <a:r>
              <a:rPr lang="tr-TR" sz="2200" dirty="0" smtClean="0">
                <a:latin typeface="+mj-lt"/>
                <a:cs typeface="Calibri" pitchFamily="34" charset="0"/>
              </a:rPr>
              <a:t>Güçlü ulusal sinema yaratmanın önemini fark eden hükümet, 1965 yılında ilk filmlerini çekecek yönetmenlere destek olmak için Genç Alman Sinema Kurumu’nu oluşturmuştur. Böylece </a:t>
            </a:r>
            <a:r>
              <a:rPr lang="tr-TR" sz="2200" dirty="0" err="1" smtClean="0">
                <a:latin typeface="+mj-lt"/>
                <a:cs typeface="Calibri" pitchFamily="34" charset="0"/>
              </a:rPr>
              <a:t>Alexander</a:t>
            </a:r>
            <a:r>
              <a:rPr lang="tr-TR" sz="2200" dirty="0" smtClean="0">
                <a:latin typeface="+mj-lt"/>
                <a:cs typeface="Calibri" pitchFamily="34" charset="0"/>
              </a:rPr>
              <a:t> </a:t>
            </a:r>
            <a:r>
              <a:rPr lang="tr-TR" sz="2200" dirty="0" err="1" smtClean="0">
                <a:latin typeface="+mj-lt"/>
                <a:cs typeface="Calibri" pitchFamily="34" charset="0"/>
              </a:rPr>
              <a:t>Kluge</a:t>
            </a:r>
            <a:r>
              <a:rPr lang="tr-TR" sz="2200" dirty="0" smtClean="0">
                <a:latin typeface="+mj-lt"/>
                <a:cs typeface="Calibri" pitchFamily="34" charset="0"/>
              </a:rPr>
              <a:t>, </a:t>
            </a:r>
            <a:r>
              <a:rPr lang="tr-TR" sz="2200" dirty="0" err="1" smtClean="0">
                <a:latin typeface="+mj-lt"/>
                <a:cs typeface="Calibri" pitchFamily="34" charset="0"/>
              </a:rPr>
              <a:t>Werner</a:t>
            </a:r>
            <a:r>
              <a:rPr lang="tr-TR" sz="2200" dirty="0" smtClean="0">
                <a:latin typeface="+mj-lt"/>
                <a:cs typeface="Calibri" pitchFamily="34" charset="0"/>
              </a:rPr>
              <a:t> </a:t>
            </a:r>
            <a:r>
              <a:rPr lang="tr-TR" sz="2200" dirty="0" err="1" smtClean="0">
                <a:latin typeface="+mj-lt"/>
                <a:cs typeface="Calibri" pitchFamily="34" charset="0"/>
              </a:rPr>
              <a:t>Herzog</a:t>
            </a:r>
            <a:r>
              <a:rPr lang="tr-TR" sz="2200" dirty="0" smtClean="0">
                <a:latin typeface="+mj-lt"/>
                <a:cs typeface="Calibri" pitchFamily="34" charset="0"/>
              </a:rPr>
              <a:t> ve Edgar </a:t>
            </a:r>
            <a:r>
              <a:rPr lang="tr-TR" sz="2200" dirty="0" err="1" smtClean="0">
                <a:latin typeface="+mj-lt"/>
                <a:cs typeface="Calibri" pitchFamily="34" charset="0"/>
              </a:rPr>
              <a:t>Reitz</a:t>
            </a:r>
            <a:r>
              <a:rPr lang="tr-TR" sz="2200" dirty="0" smtClean="0">
                <a:latin typeface="+mj-lt"/>
                <a:cs typeface="Calibri" pitchFamily="34" charset="0"/>
              </a:rPr>
              <a:t> gibi yönetmenler kendi filmlerini çekme şansına kavuşmuştur. İki yıl içinde hükümet desteğiyle 25 film üretilmiş ve bu filmler uluslar arası festivallerden ödüller kazanmıştır.</a:t>
            </a:r>
          </a:p>
          <a:p>
            <a:pPr algn="just"/>
            <a:r>
              <a:rPr lang="tr-TR" sz="2200" dirty="0" smtClean="0">
                <a:latin typeface="+mj-lt"/>
                <a:cs typeface="Calibri" pitchFamily="34" charset="0"/>
              </a:rPr>
              <a:t>Genç Alman sinemasının ilk iki uzun metrajlı filmi, Almanların kendi geçmişleriyle hesaplaşmalarını konu almıştır. Bunlar, </a:t>
            </a:r>
            <a:r>
              <a:rPr lang="tr-TR" sz="2200" dirty="0" err="1" smtClean="0">
                <a:latin typeface="+mj-lt"/>
                <a:cs typeface="Calibri" pitchFamily="34" charset="0"/>
              </a:rPr>
              <a:t>Alexander</a:t>
            </a:r>
            <a:r>
              <a:rPr lang="tr-TR" sz="2200" dirty="0" smtClean="0">
                <a:latin typeface="+mj-lt"/>
                <a:cs typeface="Calibri" pitchFamily="34" charset="0"/>
              </a:rPr>
              <a:t> </a:t>
            </a:r>
            <a:r>
              <a:rPr lang="tr-TR" sz="2200" dirty="0" err="1" smtClean="0">
                <a:latin typeface="+mj-lt"/>
                <a:cs typeface="Calibri" pitchFamily="34" charset="0"/>
              </a:rPr>
              <a:t>Kluge’nin</a:t>
            </a:r>
            <a:r>
              <a:rPr lang="tr-TR" sz="2200" dirty="0" smtClean="0">
                <a:latin typeface="+mj-lt"/>
                <a:cs typeface="Calibri" pitchFamily="34" charset="0"/>
              </a:rPr>
              <a:t> </a:t>
            </a:r>
            <a:r>
              <a:rPr lang="tr-TR" sz="2200" i="1" dirty="0" smtClean="0">
                <a:latin typeface="+mj-lt"/>
                <a:cs typeface="Calibri" pitchFamily="34" charset="0"/>
              </a:rPr>
              <a:t>Düne Veda </a:t>
            </a:r>
            <a:r>
              <a:rPr lang="tr-TR" sz="2200" dirty="0" smtClean="0">
                <a:latin typeface="+mj-lt"/>
                <a:cs typeface="Calibri" pitchFamily="34" charset="0"/>
              </a:rPr>
              <a:t>(1966) ve </a:t>
            </a:r>
            <a:r>
              <a:rPr lang="tr-TR" sz="2200" dirty="0" err="1" smtClean="0">
                <a:latin typeface="+mj-lt"/>
                <a:cs typeface="Calibri" pitchFamily="34" charset="0"/>
              </a:rPr>
              <a:t>Volker</a:t>
            </a:r>
            <a:r>
              <a:rPr lang="tr-TR" sz="2200" dirty="0" smtClean="0">
                <a:latin typeface="+mj-lt"/>
                <a:cs typeface="Calibri" pitchFamily="34" charset="0"/>
              </a:rPr>
              <a:t> </a:t>
            </a:r>
            <a:r>
              <a:rPr lang="tr-TR" sz="2200" dirty="0" err="1" smtClean="0">
                <a:latin typeface="+mj-lt"/>
                <a:cs typeface="Calibri" pitchFamily="34" charset="0"/>
              </a:rPr>
              <a:t>Schlöndorff’un</a:t>
            </a:r>
            <a:r>
              <a:rPr lang="tr-TR" sz="2200" dirty="0" smtClean="0">
                <a:latin typeface="+mj-lt"/>
                <a:cs typeface="Calibri" pitchFamily="34" charset="0"/>
              </a:rPr>
              <a:t> </a:t>
            </a:r>
            <a:r>
              <a:rPr lang="tr-TR" sz="2200" i="1" dirty="0" smtClean="0">
                <a:latin typeface="+mj-lt"/>
                <a:cs typeface="Calibri" pitchFamily="34" charset="0"/>
              </a:rPr>
              <a:t>Genç </a:t>
            </a:r>
            <a:r>
              <a:rPr lang="tr-TR" sz="2200" i="1" dirty="0" err="1" smtClean="0">
                <a:latin typeface="+mj-lt"/>
                <a:cs typeface="Calibri" pitchFamily="34" charset="0"/>
              </a:rPr>
              <a:t>Törless</a:t>
            </a:r>
            <a:r>
              <a:rPr lang="tr-TR" sz="2200" i="1" dirty="0" smtClean="0">
                <a:latin typeface="+mj-lt"/>
                <a:cs typeface="Calibri" pitchFamily="34" charset="0"/>
              </a:rPr>
              <a:t> </a:t>
            </a:r>
            <a:r>
              <a:rPr lang="tr-TR" sz="2200" dirty="0" smtClean="0">
                <a:latin typeface="+mj-lt"/>
                <a:cs typeface="Calibri" pitchFamily="34" charset="0"/>
              </a:rPr>
              <a:t>filmleridir. </a:t>
            </a:r>
          </a:p>
          <a:p>
            <a:pPr algn="just"/>
            <a:r>
              <a:rPr lang="tr-TR" sz="2200" b="1" i="1" dirty="0" smtClean="0">
                <a:latin typeface="+mj-lt"/>
                <a:cs typeface="Calibri" pitchFamily="34" charset="0"/>
              </a:rPr>
              <a:t>Düne Veda</a:t>
            </a:r>
            <a:r>
              <a:rPr lang="tr-TR" sz="2200" dirty="0" smtClean="0">
                <a:latin typeface="+mj-lt"/>
                <a:cs typeface="Calibri" pitchFamily="34" charset="0"/>
              </a:rPr>
              <a:t>: Demokratik Alman Cumhuriyeti’nden Batı’ya kaçan bir kadının burada kendisine bir ev/yuva bulamayışı anlatılır. Geçmişten kaçılamaz temasının temel alındığı filmde, donuk kare kullanımı, olaylar üzerine yorum yapma, </a:t>
            </a:r>
            <a:r>
              <a:rPr lang="tr-TR" sz="2200" dirty="0" err="1" smtClean="0">
                <a:latin typeface="+mj-lt"/>
                <a:cs typeface="Calibri" pitchFamily="34" charset="0"/>
              </a:rPr>
              <a:t>epizodik</a:t>
            </a:r>
            <a:r>
              <a:rPr lang="tr-TR" sz="2200" dirty="0" smtClean="0">
                <a:latin typeface="+mj-lt"/>
                <a:cs typeface="Calibri" pitchFamily="34" charset="0"/>
              </a:rPr>
              <a:t> bir anlatıma yer verme gibi seyircinin özdeşleşmesini engellemeye yönelik yabancılaştırma teknikleri devreye sokulur.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7931224" cy="6048672"/>
          </a:xfrm>
        </p:spPr>
        <p:txBody>
          <a:bodyPr>
            <a:normAutofit/>
          </a:bodyPr>
          <a:lstStyle/>
          <a:p>
            <a:pPr algn="just"/>
            <a:r>
              <a:rPr lang="tr-TR" sz="2300" b="1" i="1" dirty="0" smtClean="0">
                <a:latin typeface="+mj-lt"/>
                <a:cs typeface="Calibri" pitchFamily="34" charset="0"/>
              </a:rPr>
              <a:t>Genç </a:t>
            </a:r>
            <a:r>
              <a:rPr lang="tr-TR" sz="2300" b="1" i="1" dirty="0" err="1" smtClean="0">
                <a:latin typeface="+mj-lt"/>
                <a:cs typeface="Calibri" pitchFamily="34" charset="0"/>
              </a:rPr>
              <a:t>Törless</a:t>
            </a:r>
            <a:r>
              <a:rPr lang="tr-TR" sz="2300" b="1" i="1" dirty="0" smtClean="0">
                <a:latin typeface="+mj-lt"/>
                <a:cs typeface="Calibri" pitchFamily="34" charset="0"/>
              </a:rPr>
              <a:t>: </a:t>
            </a:r>
            <a:r>
              <a:rPr lang="tr-TR" sz="2300" dirty="0" smtClean="0">
                <a:latin typeface="+mj-lt"/>
                <a:cs typeface="Calibri" pitchFamily="34" charset="0"/>
              </a:rPr>
              <a:t>Film, iki öğrencinin Yahudi bir öğrenciye yaptığı işkenceyi yarı iğrenme yarı hayranlıkla izleyen başka bir genci ele almaktadır. </a:t>
            </a:r>
            <a:r>
              <a:rPr lang="tr-TR" sz="2300" i="1" dirty="0" smtClean="0">
                <a:latin typeface="+mj-lt"/>
                <a:cs typeface="Calibri" pitchFamily="34" charset="0"/>
              </a:rPr>
              <a:t>Genç </a:t>
            </a:r>
            <a:r>
              <a:rPr lang="tr-TR" sz="2300" i="1" dirty="0" err="1" smtClean="0">
                <a:latin typeface="+mj-lt"/>
                <a:cs typeface="Calibri" pitchFamily="34" charset="0"/>
              </a:rPr>
              <a:t>Törless</a:t>
            </a:r>
            <a:r>
              <a:rPr lang="tr-TR" sz="2300" dirty="0" smtClean="0">
                <a:latin typeface="+mj-lt"/>
                <a:cs typeface="Calibri" pitchFamily="34" charset="0"/>
              </a:rPr>
              <a:t>, </a:t>
            </a:r>
            <a:r>
              <a:rPr lang="tr-TR" sz="2300" dirty="0" err="1" smtClean="0">
                <a:latin typeface="+mj-lt"/>
                <a:cs typeface="Calibri" pitchFamily="34" charset="0"/>
              </a:rPr>
              <a:t>Nasyonel</a:t>
            </a:r>
            <a:r>
              <a:rPr lang="tr-TR" sz="2300" dirty="0" smtClean="0">
                <a:latin typeface="+mj-lt"/>
                <a:cs typeface="Calibri" pitchFamily="34" charset="0"/>
              </a:rPr>
              <a:t> Sosyalizme karşı çıkmayan </a:t>
            </a:r>
            <a:r>
              <a:rPr lang="tr-TR" sz="2300" dirty="0" err="1" smtClean="0">
                <a:latin typeface="+mj-lt"/>
                <a:cs typeface="Calibri" pitchFamily="34" charset="0"/>
              </a:rPr>
              <a:t>konformistleri</a:t>
            </a:r>
            <a:r>
              <a:rPr lang="tr-TR" sz="2300" dirty="0" smtClean="0">
                <a:latin typeface="+mj-lt"/>
                <a:cs typeface="Calibri" pitchFamily="34" charset="0"/>
              </a:rPr>
              <a:t> suçlayan bir alt metin barındırmaktadır.</a:t>
            </a:r>
          </a:p>
          <a:p>
            <a:pPr algn="just"/>
            <a:r>
              <a:rPr lang="tr-TR" sz="2300" dirty="0" smtClean="0">
                <a:latin typeface="+mj-lt"/>
                <a:cs typeface="Calibri" pitchFamily="34" charset="0"/>
              </a:rPr>
              <a:t>Yeni Alman sineması birleşik bir hareket değildir. Birbirlerinden farklı üsluplara sahip olan yönetmenler Nazi Almanya’sıyla hesaplaşma ve savaş sonrasında Batı Almanya’da devreye sokulan ekonomik, toplumsal ve siyasi politikaları eleştirel bir çerçevede ele alma hususunda ortaklaşmaktadır.</a:t>
            </a:r>
          </a:p>
          <a:p>
            <a:pPr algn="just"/>
            <a:r>
              <a:rPr lang="tr-TR" sz="2300" dirty="0" smtClean="0">
                <a:latin typeface="+mj-lt"/>
                <a:cs typeface="Calibri" pitchFamily="34" charset="0"/>
              </a:rPr>
              <a:t>Yeni Alman sinemasının temsilcisi olarak kabul edilen yönetmenler, bir önceki sinemacı kuşağının faşist ideoloji ve pratiklerle kirlendiğini düşündükleri için bu yönetmenlerin sinemasından ilham almayan tamamen yeni yapıtlar üretme amacında olmuşlardır.</a:t>
            </a:r>
          </a:p>
          <a:p>
            <a:pPr algn="just"/>
            <a:endParaRPr lang="tr-TR" sz="2200" dirty="0" smtClean="0">
              <a:latin typeface="+mj-lt"/>
              <a:cs typeface="Calibri" pitchFamily="34" charset="0"/>
            </a:endParaRPr>
          </a:p>
          <a:p>
            <a:pPr algn="just">
              <a:lnSpc>
                <a:spcPct val="120000"/>
              </a:lnSpc>
            </a:pPr>
            <a:endParaRPr lang="tr-TR" sz="2400" dirty="0" smtClean="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904656"/>
          </a:xfrm>
        </p:spPr>
        <p:txBody>
          <a:bodyPr>
            <a:noAutofit/>
          </a:bodyPr>
          <a:lstStyle/>
          <a:p>
            <a:pPr algn="just"/>
            <a:r>
              <a:rPr lang="tr-TR" sz="2200" dirty="0" smtClean="0">
                <a:latin typeface="+mj-lt"/>
              </a:rPr>
              <a:t>Çoğu geleneksel öykü anlatımı yerine belgesel üslubu ve </a:t>
            </a:r>
            <a:r>
              <a:rPr lang="tr-TR" sz="2200" dirty="0" smtClean="0">
                <a:latin typeface="+mj-lt"/>
              </a:rPr>
              <a:t>deneyselciliği benimsemiştir.</a:t>
            </a:r>
            <a:endParaRPr lang="tr-TR" sz="2200" dirty="0" smtClean="0">
              <a:latin typeface="+mj-lt"/>
            </a:endParaRPr>
          </a:p>
          <a:p>
            <a:pPr algn="just"/>
            <a:r>
              <a:rPr lang="tr-TR" sz="2200" dirty="0" smtClean="0">
                <a:latin typeface="+mj-lt"/>
              </a:rPr>
              <a:t>Alman toplumunu, kayıtsızlığı, uyumculuğu eleştiren filmler çekmişlerdir. Lekeli Alman geçmişin savaş sonrasında varlığını sürdürmesi temel aldıkları önemli sorunsallar arasındadır.  Topluma uyum, ırkçılık, ekonomik mucizenin sonuçları, kadın hakları gibi konular üzerinde durmuşlardır.</a:t>
            </a:r>
          </a:p>
          <a:p>
            <a:pPr algn="just"/>
            <a:r>
              <a:rPr lang="tr-TR" sz="2200" dirty="0" err="1" smtClean="0">
                <a:latin typeface="+mj-lt"/>
              </a:rPr>
              <a:t>Alexander</a:t>
            </a:r>
            <a:r>
              <a:rPr lang="tr-TR" sz="2200" dirty="0" smtClean="0">
                <a:latin typeface="+mj-lt"/>
              </a:rPr>
              <a:t> </a:t>
            </a:r>
            <a:r>
              <a:rPr lang="tr-TR" sz="2200" dirty="0" err="1" smtClean="0">
                <a:latin typeface="+mj-lt"/>
              </a:rPr>
              <a:t>Kluge</a:t>
            </a:r>
            <a:r>
              <a:rPr lang="tr-TR" sz="2200" dirty="0" smtClean="0">
                <a:latin typeface="+mj-lt"/>
              </a:rPr>
              <a:t>, </a:t>
            </a:r>
            <a:r>
              <a:rPr lang="tr-TR" sz="2200" dirty="0" err="1" smtClean="0">
                <a:latin typeface="+mj-lt"/>
              </a:rPr>
              <a:t>Margarethe</a:t>
            </a:r>
            <a:r>
              <a:rPr lang="tr-TR" sz="2200" dirty="0" smtClean="0">
                <a:latin typeface="+mj-lt"/>
              </a:rPr>
              <a:t>  </a:t>
            </a:r>
            <a:r>
              <a:rPr lang="tr-TR" sz="2200" dirty="0" err="1" smtClean="0">
                <a:latin typeface="+mj-lt"/>
              </a:rPr>
              <a:t>von</a:t>
            </a:r>
            <a:r>
              <a:rPr lang="tr-TR" sz="2200" dirty="0" smtClean="0">
                <a:latin typeface="+mj-lt"/>
              </a:rPr>
              <a:t> </a:t>
            </a:r>
            <a:r>
              <a:rPr lang="tr-TR" sz="2200" dirty="0" err="1" smtClean="0">
                <a:latin typeface="+mj-lt"/>
              </a:rPr>
              <a:t>Trotha</a:t>
            </a:r>
            <a:r>
              <a:rPr lang="tr-TR" sz="2200" dirty="0" smtClean="0">
                <a:latin typeface="+mj-lt"/>
              </a:rPr>
              <a:t>, </a:t>
            </a:r>
            <a:r>
              <a:rPr lang="tr-TR" sz="2200" dirty="0" err="1" smtClean="0">
                <a:latin typeface="+mj-lt"/>
              </a:rPr>
              <a:t>Volker</a:t>
            </a:r>
            <a:r>
              <a:rPr lang="tr-TR" sz="2200" dirty="0" smtClean="0">
                <a:latin typeface="+mj-lt"/>
              </a:rPr>
              <a:t> </a:t>
            </a:r>
            <a:r>
              <a:rPr lang="tr-TR" sz="2200" dirty="0" err="1" smtClean="0">
                <a:latin typeface="+mj-lt"/>
              </a:rPr>
              <a:t>Schlöndorff</a:t>
            </a:r>
            <a:r>
              <a:rPr lang="tr-TR" sz="2200" dirty="0" smtClean="0">
                <a:latin typeface="+mj-lt"/>
              </a:rPr>
              <a:t>, </a:t>
            </a:r>
            <a:r>
              <a:rPr lang="tr-TR" sz="2200" dirty="0" err="1" smtClean="0">
                <a:latin typeface="+mj-lt"/>
              </a:rPr>
              <a:t>Rainer</a:t>
            </a:r>
            <a:r>
              <a:rPr lang="tr-TR" sz="2200" dirty="0" smtClean="0">
                <a:latin typeface="+mj-lt"/>
              </a:rPr>
              <a:t> </a:t>
            </a:r>
            <a:r>
              <a:rPr lang="tr-TR" sz="2200" dirty="0" err="1" smtClean="0">
                <a:latin typeface="+mj-lt"/>
              </a:rPr>
              <a:t>Werner</a:t>
            </a:r>
            <a:r>
              <a:rPr lang="tr-TR" sz="2200" dirty="0" smtClean="0">
                <a:latin typeface="+mj-lt"/>
              </a:rPr>
              <a:t> </a:t>
            </a:r>
            <a:r>
              <a:rPr lang="tr-TR" sz="2200" dirty="0" err="1" smtClean="0">
                <a:latin typeface="+mj-lt"/>
              </a:rPr>
              <a:t>Fassbinder</a:t>
            </a:r>
            <a:r>
              <a:rPr lang="tr-TR" sz="2200" dirty="0" smtClean="0">
                <a:latin typeface="+mj-lt"/>
              </a:rPr>
              <a:t>, </a:t>
            </a:r>
            <a:r>
              <a:rPr lang="tr-TR" sz="2200" dirty="0" err="1" smtClean="0">
                <a:latin typeface="+mj-lt"/>
              </a:rPr>
              <a:t>Werner</a:t>
            </a:r>
            <a:r>
              <a:rPr lang="tr-TR" sz="2200" dirty="0" smtClean="0">
                <a:latin typeface="+mj-lt"/>
              </a:rPr>
              <a:t> </a:t>
            </a:r>
            <a:r>
              <a:rPr lang="tr-TR" sz="2200" dirty="0" err="1" smtClean="0">
                <a:latin typeface="+mj-lt"/>
              </a:rPr>
              <a:t>Herzog</a:t>
            </a:r>
            <a:r>
              <a:rPr lang="tr-TR" sz="2200" dirty="0" smtClean="0">
                <a:latin typeface="+mj-lt"/>
              </a:rPr>
              <a:t> ve </a:t>
            </a:r>
            <a:r>
              <a:rPr lang="tr-TR" sz="2200" dirty="0" err="1" smtClean="0">
                <a:latin typeface="+mj-lt"/>
              </a:rPr>
              <a:t>Wim</a:t>
            </a:r>
            <a:r>
              <a:rPr lang="tr-TR" sz="2200" dirty="0" smtClean="0">
                <a:latin typeface="+mj-lt"/>
              </a:rPr>
              <a:t> </a:t>
            </a:r>
            <a:r>
              <a:rPr lang="tr-TR" sz="2200" dirty="0" err="1" smtClean="0">
                <a:latin typeface="+mj-lt"/>
              </a:rPr>
              <a:t>Wenders</a:t>
            </a:r>
            <a:r>
              <a:rPr lang="tr-TR" sz="2200" dirty="0" smtClean="0">
                <a:latin typeface="+mj-lt"/>
              </a:rPr>
              <a:t> Yeni Alman Sinemasının en önemli temsilcileri arasındadır. </a:t>
            </a:r>
          </a:p>
          <a:p>
            <a:pPr algn="just"/>
            <a:r>
              <a:rPr lang="tr-TR" sz="2200" dirty="0" err="1" smtClean="0">
                <a:latin typeface="+mj-lt"/>
              </a:rPr>
              <a:t>Trotha</a:t>
            </a:r>
            <a:r>
              <a:rPr lang="tr-TR" sz="2200" dirty="0" smtClean="0">
                <a:latin typeface="+mj-lt"/>
              </a:rPr>
              <a:t> </a:t>
            </a:r>
            <a:r>
              <a:rPr lang="tr-TR" sz="2200" dirty="0" smtClean="0">
                <a:latin typeface="+mj-lt"/>
              </a:rPr>
              <a:t>ve </a:t>
            </a:r>
            <a:r>
              <a:rPr lang="tr-TR" sz="2200" dirty="0" err="1" smtClean="0">
                <a:latin typeface="+mj-lt"/>
              </a:rPr>
              <a:t>Schlöndorff</a:t>
            </a:r>
            <a:r>
              <a:rPr lang="tr-TR" sz="2200" dirty="0" smtClean="0">
                <a:latin typeface="+mj-lt"/>
              </a:rPr>
              <a:t>, doğrudan resmi Almanya’nın yalanlarını </a:t>
            </a:r>
            <a:r>
              <a:rPr lang="tr-TR" sz="2200" dirty="0" smtClean="0">
                <a:latin typeface="+mj-lt"/>
              </a:rPr>
              <a:t>ifşa eden </a:t>
            </a:r>
            <a:r>
              <a:rPr lang="tr-TR" sz="2200" dirty="0" smtClean="0">
                <a:latin typeface="+mj-lt"/>
              </a:rPr>
              <a:t>hikayeler anlatırken, </a:t>
            </a:r>
            <a:r>
              <a:rPr lang="tr-TR" sz="2200" dirty="0" err="1" smtClean="0">
                <a:latin typeface="+mj-lt"/>
              </a:rPr>
              <a:t>Fassbinder</a:t>
            </a:r>
            <a:r>
              <a:rPr lang="tr-TR" sz="2200" dirty="0" smtClean="0">
                <a:latin typeface="+mj-lt"/>
              </a:rPr>
              <a:t> </a:t>
            </a:r>
            <a:r>
              <a:rPr lang="tr-TR" sz="2200" dirty="0" smtClean="0">
                <a:latin typeface="+mj-lt"/>
              </a:rPr>
              <a:t>anlatı tutarlılığını cazibe </a:t>
            </a:r>
            <a:r>
              <a:rPr lang="tr-TR" sz="2200" dirty="0" smtClean="0">
                <a:latin typeface="+mj-lt"/>
              </a:rPr>
              <a:t>noktası olmaktan çıkarmış; toplumsal, ekonomik sorunları anlatmak için melodramdan yararlanmıştır. Filmlerini oluştururken 1950’ler melodramlarının, özellikle de </a:t>
            </a:r>
            <a:r>
              <a:rPr lang="tr-TR" sz="2200" dirty="0" err="1" smtClean="0">
                <a:latin typeface="+mj-lt"/>
              </a:rPr>
              <a:t>Douglas</a:t>
            </a:r>
            <a:r>
              <a:rPr lang="tr-TR" sz="2200" dirty="0" smtClean="0">
                <a:latin typeface="+mj-lt"/>
              </a:rPr>
              <a:t> Sirk filmlerinin stil özelliklerini kullanmıştır. Aynı zamanda melodrama yer verirken yabancılaştırma tekniklerini de devreye soktuğu görülmektedir. </a:t>
            </a:r>
            <a:endParaRPr lang="tr-TR" sz="2200" dirty="0">
              <a:latin typeface="+mj-l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20688"/>
            <a:ext cx="8229600" cy="5832648"/>
          </a:xfrm>
        </p:spPr>
        <p:txBody>
          <a:bodyPr>
            <a:noAutofit/>
          </a:bodyPr>
          <a:lstStyle/>
          <a:p>
            <a:pPr algn="just"/>
            <a:r>
              <a:rPr lang="tr-TR" sz="2200" dirty="0" smtClean="0">
                <a:latin typeface="+mj-lt"/>
              </a:rPr>
              <a:t>Batı Almanya’da göçmen işçilerin sorunlarını anlattığı ve ırkçılığı konu aldığı </a:t>
            </a:r>
            <a:r>
              <a:rPr lang="tr-TR" sz="2200" i="1" dirty="0" smtClean="0">
                <a:latin typeface="+mj-lt"/>
              </a:rPr>
              <a:t>Ali Korku Ruhu Yer Bitirir </a:t>
            </a:r>
            <a:r>
              <a:rPr lang="tr-TR" sz="2200" dirty="0" smtClean="0">
                <a:latin typeface="+mj-lt"/>
              </a:rPr>
              <a:t>en önemli filmlerinden biridir. Ayrıca yönetmen </a:t>
            </a:r>
            <a:r>
              <a:rPr lang="tr-TR" sz="2200" i="1" dirty="0" err="1" smtClean="0">
                <a:latin typeface="+mj-lt"/>
              </a:rPr>
              <a:t>Maria</a:t>
            </a:r>
            <a:r>
              <a:rPr lang="tr-TR" sz="2200" i="1" dirty="0" smtClean="0">
                <a:latin typeface="+mj-lt"/>
              </a:rPr>
              <a:t> </a:t>
            </a:r>
            <a:r>
              <a:rPr lang="tr-TR" sz="2200" i="1" dirty="0" err="1" smtClean="0">
                <a:latin typeface="+mj-lt"/>
              </a:rPr>
              <a:t>Braun’un</a:t>
            </a:r>
            <a:r>
              <a:rPr lang="tr-TR" sz="2200" i="1" dirty="0" smtClean="0">
                <a:latin typeface="+mj-lt"/>
              </a:rPr>
              <a:t> Evliliği </a:t>
            </a:r>
            <a:r>
              <a:rPr lang="tr-TR" sz="2200" dirty="0" smtClean="0">
                <a:latin typeface="+mj-lt"/>
              </a:rPr>
              <a:t>(1979), </a:t>
            </a:r>
            <a:r>
              <a:rPr lang="tr-TR" sz="2200" i="1" dirty="0" err="1" smtClean="0">
                <a:latin typeface="+mj-lt"/>
              </a:rPr>
              <a:t>Lola</a:t>
            </a:r>
            <a:r>
              <a:rPr lang="tr-TR" sz="2200" i="1" dirty="0" smtClean="0">
                <a:latin typeface="+mj-lt"/>
              </a:rPr>
              <a:t> </a:t>
            </a:r>
            <a:r>
              <a:rPr lang="tr-TR" sz="2200" dirty="0" smtClean="0">
                <a:latin typeface="+mj-lt"/>
              </a:rPr>
              <a:t>(1981) ve </a:t>
            </a:r>
            <a:r>
              <a:rPr lang="tr-TR" sz="2200" i="1" dirty="0" smtClean="0">
                <a:latin typeface="+mj-lt"/>
              </a:rPr>
              <a:t>Veronika </a:t>
            </a:r>
            <a:r>
              <a:rPr lang="tr-TR" sz="2200" i="1" dirty="0" err="1" smtClean="0">
                <a:latin typeface="+mj-lt"/>
              </a:rPr>
              <a:t>Voss’un</a:t>
            </a:r>
            <a:r>
              <a:rPr lang="tr-TR" sz="2200" i="1" dirty="0" smtClean="0">
                <a:latin typeface="+mj-lt"/>
              </a:rPr>
              <a:t> Tutkusu </a:t>
            </a:r>
            <a:r>
              <a:rPr lang="tr-TR" sz="2200" dirty="0" smtClean="0">
                <a:latin typeface="+mj-lt"/>
              </a:rPr>
              <a:t>(1982) filmlerinden oluşan Batı Almanya Üçlemesi’yle de tanınmaktadır. </a:t>
            </a:r>
          </a:p>
          <a:p>
            <a:pPr algn="just"/>
            <a:r>
              <a:rPr lang="tr-TR" sz="2200" dirty="0" smtClean="0">
                <a:latin typeface="+mj-lt"/>
              </a:rPr>
              <a:t>Bu yönetmenler arasında yer alan </a:t>
            </a:r>
            <a:r>
              <a:rPr lang="tr-TR" sz="2200" dirty="0" err="1" smtClean="0">
                <a:latin typeface="+mj-lt"/>
              </a:rPr>
              <a:t>Alexander</a:t>
            </a:r>
            <a:r>
              <a:rPr lang="tr-TR" sz="2200" dirty="0" smtClean="0">
                <a:latin typeface="+mj-lt"/>
              </a:rPr>
              <a:t> </a:t>
            </a:r>
            <a:r>
              <a:rPr lang="tr-TR" sz="2200" dirty="0" err="1" smtClean="0">
                <a:latin typeface="+mj-lt"/>
              </a:rPr>
              <a:t>Kluge</a:t>
            </a:r>
            <a:r>
              <a:rPr lang="tr-TR" sz="2200" dirty="0" smtClean="0">
                <a:latin typeface="+mj-lt"/>
              </a:rPr>
              <a:t>, </a:t>
            </a:r>
            <a:r>
              <a:rPr lang="tr-TR" sz="2200" dirty="0" err="1" smtClean="0">
                <a:latin typeface="+mj-lt"/>
              </a:rPr>
              <a:t>Volker</a:t>
            </a:r>
            <a:r>
              <a:rPr lang="tr-TR" sz="2200" dirty="0" smtClean="0">
                <a:latin typeface="+mj-lt"/>
              </a:rPr>
              <a:t> </a:t>
            </a:r>
            <a:r>
              <a:rPr lang="tr-TR" sz="2200" dirty="0" err="1" smtClean="0">
                <a:latin typeface="+mj-lt"/>
              </a:rPr>
              <a:t>Schlöndorff</a:t>
            </a:r>
            <a:r>
              <a:rPr lang="tr-TR" sz="2200" dirty="0" smtClean="0">
                <a:latin typeface="+mj-lt"/>
              </a:rPr>
              <a:t>, Edgar </a:t>
            </a:r>
            <a:r>
              <a:rPr lang="tr-TR" sz="2200" dirty="0" err="1" smtClean="0">
                <a:latin typeface="+mj-lt"/>
              </a:rPr>
              <a:t>Reitz</a:t>
            </a:r>
            <a:r>
              <a:rPr lang="tr-TR" sz="2200" dirty="0" smtClean="0">
                <a:latin typeface="+mj-lt"/>
              </a:rPr>
              <a:t> ve </a:t>
            </a:r>
            <a:r>
              <a:rPr lang="tr-TR" sz="2200" dirty="0" err="1" smtClean="0">
                <a:latin typeface="+mj-lt"/>
              </a:rPr>
              <a:t>Rainer</a:t>
            </a:r>
            <a:r>
              <a:rPr lang="tr-TR" sz="2200" dirty="0" smtClean="0">
                <a:latin typeface="+mj-lt"/>
              </a:rPr>
              <a:t> </a:t>
            </a:r>
            <a:r>
              <a:rPr lang="tr-TR" sz="2200" dirty="0" err="1" smtClean="0">
                <a:latin typeface="+mj-lt"/>
              </a:rPr>
              <a:t>Werner</a:t>
            </a:r>
            <a:r>
              <a:rPr lang="tr-TR" sz="2200" dirty="0" smtClean="0">
                <a:latin typeface="+mj-lt"/>
              </a:rPr>
              <a:t> </a:t>
            </a:r>
            <a:r>
              <a:rPr lang="tr-TR" sz="2200" dirty="0" err="1" smtClean="0">
                <a:latin typeface="+mj-lt"/>
              </a:rPr>
              <a:t>Fassbinder</a:t>
            </a:r>
            <a:r>
              <a:rPr lang="tr-TR" sz="2200" dirty="0" smtClean="0">
                <a:latin typeface="+mj-lt"/>
              </a:rPr>
              <a:t> 1977 yılında </a:t>
            </a:r>
            <a:r>
              <a:rPr lang="tr-TR" sz="2200" i="1" dirty="0" err="1" smtClean="0">
                <a:latin typeface="+mj-lt"/>
              </a:rPr>
              <a:t>Spiegel</a:t>
            </a:r>
            <a:r>
              <a:rPr lang="tr-TR" sz="2200" dirty="0" smtClean="0">
                <a:latin typeface="+mj-lt"/>
              </a:rPr>
              <a:t> dergisinin önerisi üzerine bir araya gelerek radikal bir sol örgüt olan </a:t>
            </a:r>
            <a:r>
              <a:rPr lang="tr-TR" sz="2200" dirty="0" err="1" smtClean="0">
                <a:latin typeface="+mj-lt"/>
              </a:rPr>
              <a:t>Baader</a:t>
            </a:r>
            <a:r>
              <a:rPr lang="tr-TR" sz="2200" dirty="0" smtClean="0">
                <a:latin typeface="+mj-lt"/>
              </a:rPr>
              <a:t>-</a:t>
            </a:r>
            <a:r>
              <a:rPr lang="tr-TR" sz="2200" dirty="0" err="1" smtClean="0">
                <a:latin typeface="+mj-lt"/>
              </a:rPr>
              <a:t>Meinhof</a:t>
            </a:r>
            <a:r>
              <a:rPr lang="tr-TR" sz="2200" dirty="0" smtClean="0">
                <a:latin typeface="+mj-lt"/>
              </a:rPr>
              <a:t> çetesinin gerçekleştirdiği şiddet eylemlerini ve devletin bunlara yönelik sert müdahalesini konu alan </a:t>
            </a:r>
            <a:r>
              <a:rPr lang="tr-TR" sz="2200" i="1" dirty="0" smtClean="0">
                <a:latin typeface="+mj-lt"/>
              </a:rPr>
              <a:t>Sonbaharda Almanya </a:t>
            </a:r>
            <a:r>
              <a:rPr lang="tr-TR" sz="2200" dirty="0" smtClean="0">
                <a:latin typeface="+mj-lt"/>
              </a:rPr>
              <a:t>(1978) filmini gerçekleştirmiştir. Filmin başına, “Canavarlık had safhaya ulaşmıştır. Bunu kimin yaptığı önemli değildir ve derhal durdurulmalıdır” ifadesi eklenmiştir. Film  belgesel, kurmaca ve röportaj gibi farklı teknikler kullanılarak gerçekleştirilmiştir. </a:t>
            </a:r>
            <a:endParaRPr lang="tr-TR" sz="2200" dirty="0" smtClean="0">
              <a:latin typeface="+mj-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92696"/>
            <a:ext cx="8229600" cy="5832648"/>
          </a:xfrm>
        </p:spPr>
        <p:txBody>
          <a:bodyPr>
            <a:normAutofit fontScale="47500" lnSpcReduction="20000"/>
          </a:bodyPr>
          <a:lstStyle/>
          <a:p>
            <a:pPr algn="just">
              <a:lnSpc>
                <a:spcPct val="120000"/>
              </a:lnSpc>
            </a:pPr>
            <a:r>
              <a:rPr lang="tr-TR" sz="4600" dirty="0" smtClean="0">
                <a:latin typeface="+mj-lt"/>
              </a:rPr>
              <a:t>Muhalif bir amaç doğrultusunda bir araya gelen yönetmenler Batı Almanya’daki krizin nedenlerine yoğunlaşmış; hükümetin ve medyanın haber karartmasına </a:t>
            </a:r>
            <a:r>
              <a:rPr lang="tr-TR" sz="4600" dirty="0" smtClean="0">
                <a:latin typeface="+mj-lt"/>
              </a:rPr>
              <a:t>karşı çıkmıştır.</a:t>
            </a:r>
            <a:endParaRPr lang="tr-TR" sz="4600" dirty="0" smtClean="0">
              <a:latin typeface="+mj-lt"/>
            </a:endParaRPr>
          </a:p>
          <a:p>
            <a:pPr algn="just">
              <a:lnSpc>
                <a:spcPct val="120000"/>
              </a:lnSpc>
            </a:pPr>
            <a:r>
              <a:rPr lang="tr-TR" sz="4600" i="1" dirty="0" smtClean="0">
                <a:latin typeface="+mj-lt"/>
              </a:rPr>
              <a:t>Sonbaharda Almanya</a:t>
            </a:r>
            <a:r>
              <a:rPr lang="tr-TR" sz="4600" dirty="0" smtClean="0">
                <a:latin typeface="+mj-lt"/>
              </a:rPr>
              <a:t>’nın dışında halkı medya ve hükümetin açıklamaları karşısında uyanık olmaya çağıran, </a:t>
            </a:r>
            <a:r>
              <a:rPr lang="tr-TR" sz="4600" dirty="0" err="1" smtClean="0">
                <a:latin typeface="+mj-lt"/>
              </a:rPr>
              <a:t>Margarethe</a:t>
            </a:r>
            <a:r>
              <a:rPr lang="tr-TR" sz="4600" dirty="0" smtClean="0">
                <a:latin typeface="+mj-lt"/>
              </a:rPr>
              <a:t> </a:t>
            </a:r>
            <a:r>
              <a:rPr lang="tr-TR" sz="4600" dirty="0" err="1" smtClean="0">
                <a:latin typeface="+mj-lt"/>
              </a:rPr>
              <a:t>von</a:t>
            </a:r>
            <a:r>
              <a:rPr lang="tr-TR" sz="4600" dirty="0" smtClean="0">
                <a:latin typeface="+mj-lt"/>
              </a:rPr>
              <a:t> </a:t>
            </a:r>
            <a:r>
              <a:rPr lang="tr-TR" sz="4600" dirty="0" err="1" smtClean="0">
                <a:latin typeface="+mj-lt"/>
              </a:rPr>
              <a:t>Trotha</a:t>
            </a:r>
            <a:r>
              <a:rPr lang="tr-TR" sz="4600" dirty="0" smtClean="0">
                <a:latin typeface="+mj-lt"/>
              </a:rPr>
              <a:t> </a:t>
            </a:r>
            <a:r>
              <a:rPr lang="tr-TR" sz="4600" dirty="0" smtClean="0">
                <a:latin typeface="+mj-lt"/>
              </a:rPr>
              <a:t>ve </a:t>
            </a:r>
            <a:r>
              <a:rPr lang="tr-TR" sz="4600" dirty="0" err="1" smtClean="0">
                <a:latin typeface="+mj-lt"/>
              </a:rPr>
              <a:t>Volker</a:t>
            </a:r>
            <a:r>
              <a:rPr lang="tr-TR" sz="4600" dirty="0" smtClean="0">
                <a:latin typeface="+mj-lt"/>
              </a:rPr>
              <a:t> </a:t>
            </a:r>
            <a:r>
              <a:rPr lang="tr-TR" sz="4600" dirty="0" err="1" smtClean="0">
                <a:latin typeface="+mj-lt"/>
              </a:rPr>
              <a:t>Schlöndorff’un</a:t>
            </a:r>
            <a:r>
              <a:rPr lang="tr-TR" sz="4600" dirty="0" smtClean="0">
                <a:latin typeface="+mj-lt"/>
              </a:rPr>
              <a:t> </a:t>
            </a:r>
            <a:r>
              <a:rPr lang="tr-TR" sz="4600" dirty="0" smtClean="0">
                <a:latin typeface="+mj-lt"/>
              </a:rPr>
              <a:t>yönetmenliğini üstlendiği </a:t>
            </a:r>
            <a:r>
              <a:rPr lang="tr-TR" sz="4600" i="1" dirty="0" err="1" smtClean="0">
                <a:latin typeface="+mj-lt"/>
              </a:rPr>
              <a:t>Katharina</a:t>
            </a:r>
            <a:r>
              <a:rPr lang="tr-TR" sz="4600" i="1" dirty="0" smtClean="0">
                <a:latin typeface="+mj-lt"/>
              </a:rPr>
              <a:t> </a:t>
            </a:r>
            <a:r>
              <a:rPr lang="tr-TR" sz="4600" i="1" dirty="0" smtClean="0">
                <a:latin typeface="+mj-lt"/>
              </a:rPr>
              <a:t>Blum’un Çiğnenen Onuru </a:t>
            </a:r>
            <a:r>
              <a:rPr lang="tr-TR" sz="4600" dirty="0" smtClean="0">
                <a:latin typeface="+mj-lt"/>
              </a:rPr>
              <a:t>(1975) da bu dönemde çekilen filmler arasındadır. Filmde polis tarafından aranan genç bir erkekle birlikte olan </a:t>
            </a:r>
            <a:r>
              <a:rPr lang="tr-TR" sz="4600" dirty="0" err="1" smtClean="0">
                <a:latin typeface="+mj-lt"/>
              </a:rPr>
              <a:t>Katharina’nın</a:t>
            </a:r>
            <a:r>
              <a:rPr lang="tr-TR" sz="4600" dirty="0" smtClean="0">
                <a:latin typeface="+mj-lt"/>
              </a:rPr>
              <a:t> </a:t>
            </a:r>
            <a:r>
              <a:rPr lang="tr-TR" sz="4600" dirty="0" smtClean="0">
                <a:latin typeface="+mj-lt"/>
              </a:rPr>
              <a:t>yaşadığı sıkıntılar anlatılmaktadır. Polis ve medya genç kadını birlikte olduğu kişi nedeniyle suçlamakta, adeta günah keçisi ilan etmekte ve </a:t>
            </a:r>
            <a:r>
              <a:rPr lang="tr-TR" sz="4600" dirty="0" err="1" smtClean="0">
                <a:latin typeface="+mj-lt"/>
              </a:rPr>
              <a:t>Katharina</a:t>
            </a:r>
            <a:r>
              <a:rPr lang="tr-TR" sz="4600" dirty="0" smtClean="0">
                <a:latin typeface="+mj-lt"/>
              </a:rPr>
              <a:t> </a:t>
            </a:r>
            <a:r>
              <a:rPr lang="tr-TR" sz="4600" dirty="0" smtClean="0">
                <a:latin typeface="+mj-lt"/>
              </a:rPr>
              <a:t>türlü olaylardan ve yaşadığı kayıplardan sonra kendisine yaşatılanların intikamını almaya karar vermektedir. </a:t>
            </a:r>
            <a:endParaRPr lang="tr-TR" sz="4600" dirty="0" smtClean="0">
              <a:latin typeface="+mj-lt"/>
            </a:endParaRPr>
          </a:p>
          <a:p>
            <a:pPr algn="just">
              <a:lnSpc>
                <a:spcPct val="120000"/>
              </a:lnSpc>
            </a:pPr>
            <a:r>
              <a:rPr lang="tr-TR" sz="4600" dirty="0" smtClean="0">
                <a:latin typeface="+mj-lt"/>
              </a:rPr>
              <a:t>Filmde </a:t>
            </a:r>
            <a:r>
              <a:rPr lang="tr-TR" sz="4600" dirty="0" smtClean="0">
                <a:latin typeface="+mj-lt"/>
              </a:rPr>
              <a:t>seyirciye medyanın ve polisin resmi söylemiyle gerçekte olanın oldukça farklı olduğu gösterilmekte ve </a:t>
            </a:r>
            <a:r>
              <a:rPr lang="tr-TR" sz="4600" dirty="0" smtClean="0">
                <a:latin typeface="+mj-lt"/>
              </a:rPr>
              <a:t>haber </a:t>
            </a:r>
            <a:r>
              <a:rPr lang="tr-TR" sz="4600" dirty="0" smtClean="0">
                <a:latin typeface="+mj-lt"/>
              </a:rPr>
              <a:t>medyasının aşırılığı kışkırttığı ifade edilmektedir. </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6120680"/>
          </a:xfrm>
        </p:spPr>
        <p:txBody>
          <a:bodyPr>
            <a:noAutofit/>
          </a:bodyPr>
          <a:lstStyle/>
          <a:p>
            <a:pPr algn="just">
              <a:buNone/>
            </a:pPr>
            <a:r>
              <a:rPr lang="tr-TR" sz="2200" dirty="0" smtClean="0">
                <a:latin typeface="+mj-lt"/>
              </a:rPr>
              <a:t>     Yönetmenler aktif düşünceyi harekete geçirmeye çalışmış; Hitler döneminde görüldüğü üzere bir toplumun liderine körü körüne bağlılık duymasının  yol açacağı tehlikeli sonuçları anlatmıştır.</a:t>
            </a:r>
          </a:p>
          <a:p>
            <a:pPr algn="just"/>
            <a:r>
              <a:rPr lang="tr-TR" sz="2200" dirty="0" err="1" smtClean="0">
                <a:latin typeface="+mj-lt"/>
              </a:rPr>
              <a:t>Margarethe</a:t>
            </a:r>
            <a:r>
              <a:rPr lang="tr-TR" sz="2200" dirty="0" smtClean="0">
                <a:latin typeface="+mj-lt"/>
              </a:rPr>
              <a:t> </a:t>
            </a:r>
            <a:r>
              <a:rPr lang="tr-TR" sz="2200" dirty="0" err="1" smtClean="0">
                <a:latin typeface="+mj-lt"/>
              </a:rPr>
              <a:t>von</a:t>
            </a:r>
            <a:r>
              <a:rPr lang="tr-TR" sz="2200" dirty="0" smtClean="0">
                <a:latin typeface="+mj-lt"/>
              </a:rPr>
              <a:t> </a:t>
            </a:r>
            <a:r>
              <a:rPr lang="tr-TR" sz="2200" dirty="0" err="1" smtClean="0">
                <a:latin typeface="+mj-lt"/>
              </a:rPr>
              <a:t>Trotha</a:t>
            </a:r>
            <a:r>
              <a:rPr lang="tr-TR" sz="2200" dirty="0" smtClean="0">
                <a:latin typeface="+mj-lt"/>
              </a:rPr>
              <a:t> </a:t>
            </a:r>
            <a:r>
              <a:rPr lang="tr-TR" sz="2200" dirty="0" smtClean="0">
                <a:latin typeface="+mj-lt"/>
              </a:rPr>
              <a:t>bu filmden sonra gerçekleştirdiği </a:t>
            </a:r>
            <a:r>
              <a:rPr lang="tr-TR" sz="2200" i="1" dirty="0" err="1" smtClean="0">
                <a:latin typeface="+mj-lt"/>
              </a:rPr>
              <a:t>Christa</a:t>
            </a:r>
            <a:r>
              <a:rPr lang="tr-TR" sz="2200" i="1" dirty="0" smtClean="0">
                <a:latin typeface="+mj-lt"/>
              </a:rPr>
              <a:t> </a:t>
            </a:r>
            <a:r>
              <a:rPr lang="tr-TR" sz="2200" i="1" dirty="0" err="1" smtClean="0">
                <a:latin typeface="+mj-lt"/>
              </a:rPr>
              <a:t>Klages’in</a:t>
            </a:r>
            <a:r>
              <a:rPr lang="tr-TR" sz="2200" i="1" dirty="0" smtClean="0">
                <a:latin typeface="+mj-lt"/>
              </a:rPr>
              <a:t> İkinci Uyanışı </a:t>
            </a:r>
            <a:r>
              <a:rPr lang="tr-TR" sz="2200" dirty="0" smtClean="0">
                <a:latin typeface="+mj-lt"/>
              </a:rPr>
              <a:t>(1977) filminde ise kapanma tehdidiyle karşı karşıya kalan bir çocuk merkezinin açık kalması için banka soyan bir kadının gerçek öyküsünü anlatmıştır. </a:t>
            </a:r>
          </a:p>
          <a:p>
            <a:pPr algn="just"/>
            <a:r>
              <a:rPr lang="tr-TR" sz="2200" dirty="0" err="1" smtClean="0">
                <a:latin typeface="+mj-lt"/>
              </a:rPr>
              <a:t>Werner</a:t>
            </a:r>
            <a:r>
              <a:rPr lang="tr-TR" sz="2200" dirty="0" smtClean="0">
                <a:latin typeface="+mj-lt"/>
              </a:rPr>
              <a:t> </a:t>
            </a:r>
            <a:r>
              <a:rPr lang="tr-TR" sz="2200" dirty="0" err="1" smtClean="0">
                <a:latin typeface="+mj-lt"/>
              </a:rPr>
              <a:t>Herzog</a:t>
            </a:r>
            <a:r>
              <a:rPr lang="tr-TR" sz="2200" dirty="0" smtClean="0">
                <a:latin typeface="+mj-lt"/>
              </a:rPr>
              <a:t> ise kısa filmlerinden belgesellerine ve uzun metrajlı filmlerine kadar Nazi Almanya’sını ve savaş </a:t>
            </a:r>
            <a:r>
              <a:rPr lang="tr-TR" sz="2200" dirty="0" smtClean="0">
                <a:latin typeface="+mj-lt"/>
              </a:rPr>
              <a:t>sonrasında geçmişini </a:t>
            </a:r>
            <a:r>
              <a:rPr lang="tr-TR" sz="2200" dirty="0" smtClean="0">
                <a:latin typeface="+mj-lt"/>
              </a:rPr>
              <a:t>inkar eden Batı Almanya’yı dolaylı yollardan ele almıştır. </a:t>
            </a:r>
            <a:endParaRPr lang="tr-TR" sz="2200" dirty="0" smtClean="0">
              <a:latin typeface="+mj-lt"/>
            </a:endParaRPr>
          </a:p>
          <a:p>
            <a:pPr algn="just"/>
            <a:r>
              <a:rPr lang="tr-TR" sz="2200" dirty="0" smtClean="0">
                <a:latin typeface="+mj-lt"/>
              </a:rPr>
              <a:t>Filmlerinde </a:t>
            </a:r>
            <a:r>
              <a:rPr lang="tr-TR" sz="2200" dirty="0" smtClean="0">
                <a:latin typeface="+mj-lt"/>
              </a:rPr>
              <a:t>genellikle doğaçlamayı temel alan, stüdyo yerine gerçek mekanlarda çekimler yapan ve karakterlerin ruhsal durumunu anlatmak için doğadan yararlanan yönetmen, kendisini bilinçli olarak Hollywood sinemasının karşısına yerleştirmiştir. </a:t>
            </a:r>
            <a:endParaRPr lang="tr-TR" sz="2200" dirty="0" smtClean="0">
              <a:latin typeface="+mj-lt"/>
            </a:endParaRPr>
          </a:p>
          <a:p>
            <a:pPr algn="just"/>
            <a:r>
              <a:rPr lang="tr-TR" sz="2200" dirty="0" err="1" smtClean="0">
                <a:latin typeface="+mj-lt"/>
              </a:rPr>
              <a:t>Herzog’un</a:t>
            </a:r>
            <a:r>
              <a:rPr lang="tr-TR" sz="2200" dirty="0" smtClean="0">
                <a:latin typeface="+mj-lt"/>
              </a:rPr>
              <a:t> önemli </a:t>
            </a:r>
            <a:r>
              <a:rPr lang="tr-TR" sz="2200" dirty="0" smtClean="0">
                <a:latin typeface="+mj-lt"/>
              </a:rPr>
              <a:t>filmleri arasında </a:t>
            </a:r>
            <a:r>
              <a:rPr lang="tr-TR" sz="2200" i="1" dirty="0" smtClean="0">
                <a:latin typeface="+mj-lt"/>
              </a:rPr>
              <a:t>Vampir </a:t>
            </a:r>
            <a:r>
              <a:rPr lang="tr-TR" sz="2200" i="1" dirty="0" err="1" smtClean="0">
                <a:latin typeface="+mj-lt"/>
              </a:rPr>
              <a:t>Nosferatu</a:t>
            </a:r>
            <a:r>
              <a:rPr lang="tr-TR" sz="2200" i="1" dirty="0" smtClean="0">
                <a:latin typeface="+mj-lt"/>
              </a:rPr>
              <a:t> </a:t>
            </a:r>
            <a:r>
              <a:rPr lang="tr-TR" sz="2200" dirty="0" smtClean="0">
                <a:latin typeface="+mj-lt"/>
              </a:rPr>
              <a:t>(1979) ve </a:t>
            </a:r>
            <a:r>
              <a:rPr lang="tr-TR" sz="2200" i="1" dirty="0" err="1" smtClean="0">
                <a:latin typeface="+mj-lt"/>
              </a:rPr>
              <a:t>Aguirre</a:t>
            </a:r>
            <a:r>
              <a:rPr lang="tr-TR" sz="2200" i="1" dirty="0" smtClean="0">
                <a:latin typeface="+mj-lt"/>
              </a:rPr>
              <a:t>, Tanrının Gazabı (1972) </a:t>
            </a:r>
            <a:r>
              <a:rPr lang="tr-TR" sz="2200" dirty="0" smtClean="0">
                <a:latin typeface="+mj-lt"/>
              </a:rPr>
              <a:t>filmlerini sıralamak  mümkündür.</a:t>
            </a:r>
          </a:p>
          <a:p>
            <a:endParaRPr lang="tr-TR" sz="2200" dirty="0">
              <a:latin typeface="+mj-l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94122"/>
          </a:xfrm>
        </p:spPr>
        <p:txBody>
          <a:bodyPr>
            <a:normAutofit/>
          </a:bodyPr>
          <a:lstStyle/>
          <a:p>
            <a:r>
              <a:rPr lang="tr-TR" sz="2800" b="1" smtClean="0">
                <a:latin typeface="+mn-lt"/>
              </a:rPr>
              <a:t>KAYNAKÇA</a:t>
            </a:r>
            <a:endParaRPr lang="tr-TR" sz="2800" b="1" dirty="0">
              <a:latin typeface="+mn-lt"/>
            </a:endParaRPr>
          </a:p>
        </p:txBody>
      </p:sp>
      <p:sp>
        <p:nvSpPr>
          <p:cNvPr id="3" name="2 İçerik Yer Tutucusu"/>
          <p:cNvSpPr>
            <a:spLocks noGrp="1"/>
          </p:cNvSpPr>
          <p:nvPr>
            <p:ph idx="1"/>
          </p:nvPr>
        </p:nvSpPr>
        <p:spPr>
          <a:xfrm>
            <a:off x="457200" y="1412776"/>
            <a:ext cx="8229600" cy="4713387"/>
          </a:xfrm>
        </p:spPr>
        <p:txBody>
          <a:bodyPr>
            <a:normAutofit/>
          </a:bodyPr>
          <a:lstStyle/>
          <a:p>
            <a:pPr algn="just"/>
            <a:r>
              <a:rPr lang="tr-TR" sz="2400" dirty="0" err="1" smtClean="0">
                <a:latin typeface="+mj-lt"/>
              </a:rPr>
              <a:t>Nochimson</a:t>
            </a:r>
            <a:r>
              <a:rPr lang="tr-TR" sz="2400" dirty="0" smtClean="0">
                <a:latin typeface="+mj-lt"/>
              </a:rPr>
              <a:t>, M. P. (2013). Almanya: Karanlıktan Aydınlığa. </a:t>
            </a:r>
            <a:r>
              <a:rPr lang="tr-TR" sz="2400" i="1" dirty="0" smtClean="0">
                <a:latin typeface="+mj-lt"/>
              </a:rPr>
              <a:t>Bir Dünya </a:t>
            </a:r>
            <a:r>
              <a:rPr lang="tr-TR" sz="2400" i="1" dirty="0" smtClean="0">
                <a:latin typeface="+mj-lt"/>
              </a:rPr>
              <a:t>Sinema</a:t>
            </a:r>
            <a:r>
              <a:rPr lang="tr-TR" sz="2400" dirty="0" smtClean="0">
                <a:latin typeface="+mj-lt"/>
              </a:rPr>
              <a:t> </a:t>
            </a:r>
            <a:r>
              <a:rPr lang="tr-TR" sz="2400" dirty="0" smtClean="0">
                <a:latin typeface="+mj-lt"/>
              </a:rPr>
              <a:t>(</a:t>
            </a:r>
            <a:r>
              <a:rPr lang="tr-TR" sz="2400" dirty="0" smtClean="0">
                <a:latin typeface="+mj-lt"/>
              </a:rPr>
              <a:t>Ö. </a:t>
            </a:r>
            <a:r>
              <a:rPr lang="tr-TR" sz="2400" dirty="0" smtClean="0">
                <a:latin typeface="+mj-lt"/>
              </a:rPr>
              <a:t>Yaren, </a:t>
            </a:r>
            <a:r>
              <a:rPr lang="tr-TR" sz="2400" dirty="0" err="1" smtClean="0">
                <a:latin typeface="+mj-lt"/>
              </a:rPr>
              <a:t>Çev</a:t>
            </a:r>
            <a:r>
              <a:rPr lang="tr-TR" sz="2400" dirty="0" smtClean="0">
                <a:latin typeface="+mj-lt"/>
              </a:rPr>
              <a:t>.). Ankara</a:t>
            </a:r>
            <a:r>
              <a:rPr lang="tr-TR" sz="2400" dirty="0" smtClean="0">
                <a:latin typeface="+mj-lt"/>
              </a:rPr>
              <a:t>: De Ki. 122- 148.</a:t>
            </a:r>
          </a:p>
          <a:p>
            <a:pPr algn="just"/>
            <a:r>
              <a:rPr lang="tr-TR" sz="2400" dirty="0" err="1" smtClean="0">
                <a:latin typeface="+mj-lt"/>
              </a:rPr>
              <a:t>Kluge</a:t>
            </a:r>
            <a:r>
              <a:rPr lang="tr-TR" sz="2400" dirty="0" smtClean="0">
                <a:latin typeface="+mj-lt"/>
              </a:rPr>
              <a:t>, </a:t>
            </a:r>
            <a:r>
              <a:rPr lang="tr-TR" sz="2400" dirty="0" err="1" smtClean="0">
                <a:latin typeface="+mj-lt"/>
              </a:rPr>
              <a:t>Alexander</a:t>
            </a:r>
            <a:r>
              <a:rPr lang="tr-TR" sz="2400" dirty="0" smtClean="0">
                <a:latin typeface="+mj-lt"/>
              </a:rPr>
              <a:t> </a:t>
            </a:r>
            <a:r>
              <a:rPr lang="tr-TR" sz="2400" dirty="0" smtClean="0">
                <a:latin typeface="+mj-lt"/>
              </a:rPr>
              <a:t>(1994). </a:t>
            </a:r>
            <a:r>
              <a:rPr lang="tr-TR" sz="2400" dirty="0" err="1" smtClean="0">
                <a:latin typeface="+mj-lt"/>
              </a:rPr>
              <a:t>Oberhausen</a:t>
            </a:r>
            <a:r>
              <a:rPr lang="tr-TR" sz="2400" dirty="0" smtClean="0">
                <a:latin typeface="+mj-lt"/>
              </a:rPr>
              <a:t> Manifestosunu İmzalayanlar Neler İstiyorlar? </a:t>
            </a:r>
            <a:r>
              <a:rPr lang="tr-TR" sz="2400" dirty="0" smtClean="0">
                <a:latin typeface="+mj-lt"/>
              </a:rPr>
              <a:t>(B</a:t>
            </a:r>
            <a:r>
              <a:rPr lang="tr-TR" sz="2400" dirty="0" smtClean="0">
                <a:latin typeface="+mj-lt"/>
              </a:rPr>
              <a:t>. </a:t>
            </a:r>
            <a:r>
              <a:rPr lang="tr-TR" sz="2400" dirty="0" smtClean="0">
                <a:latin typeface="+mj-lt"/>
              </a:rPr>
              <a:t>Görücü, </a:t>
            </a:r>
            <a:r>
              <a:rPr lang="tr-TR" sz="2400" dirty="0" err="1" smtClean="0">
                <a:latin typeface="+mj-lt"/>
              </a:rPr>
              <a:t>Ç</a:t>
            </a:r>
            <a:r>
              <a:rPr lang="tr-TR" sz="2400" dirty="0" err="1" smtClean="0">
                <a:latin typeface="+mj-lt"/>
              </a:rPr>
              <a:t>ev</a:t>
            </a:r>
            <a:r>
              <a:rPr lang="tr-TR" sz="2400" dirty="0" smtClean="0">
                <a:latin typeface="+mj-lt"/>
              </a:rPr>
              <a:t>.). </a:t>
            </a:r>
            <a:r>
              <a:rPr lang="tr-TR" sz="2400" i="1" dirty="0" smtClean="0">
                <a:latin typeface="+mj-lt"/>
              </a:rPr>
              <a:t>Görüntü</a:t>
            </a:r>
            <a:r>
              <a:rPr lang="tr-TR" sz="2400" dirty="0" smtClean="0">
                <a:latin typeface="+mj-lt"/>
              </a:rPr>
              <a:t>, 2, 41-42.</a:t>
            </a:r>
          </a:p>
          <a:p>
            <a:pPr algn="just"/>
            <a:r>
              <a:rPr lang="tr-TR" sz="2400" dirty="0" err="1" smtClean="0">
                <a:latin typeface="+mj-lt"/>
              </a:rPr>
              <a:t>Knight</a:t>
            </a:r>
            <a:r>
              <a:rPr lang="tr-TR" sz="2400" dirty="0" smtClean="0">
                <a:latin typeface="+mj-lt"/>
              </a:rPr>
              <a:t>, </a:t>
            </a:r>
            <a:r>
              <a:rPr lang="tr-TR" sz="2400" dirty="0" err="1" smtClean="0">
                <a:latin typeface="+mj-lt"/>
              </a:rPr>
              <a:t>Julia</a:t>
            </a:r>
            <a:r>
              <a:rPr lang="tr-TR" sz="2400" dirty="0" smtClean="0">
                <a:latin typeface="+mj-lt"/>
              </a:rPr>
              <a:t> </a:t>
            </a:r>
            <a:r>
              <a:rPr lang="tr-TR" sz="2400" dirty="0" smtClean="0">
                <a:latin typeface="+mj-lt"/>
              </a:rPr>
              <a:t>(2000). </a:t>
            </a:r>
            <a:r>
              <a:rPr lang="tr-TR" sz="2400" dirty="0" smtClean="0">
                <a:latin typeface="+mj-lt"/>
              </a:rPr>
              <a:t>Genç Alman </a:t>
            </a:r>
            <a:r>
              <a:rPr lang="tr-TR" sz="2400" dirty="0" smtClean="0">
                <a:latin typeface="+mj-lt"/>
              </a:rPr>
              <a:t>Sineması (E</a:t>
            </a:r>
            <a:r>
              <a:rPr lang="tr-TR" sz="2400" dirty="0" smtClean="0">
                <a:latin typeface="+mj-lt"/>
              </a:rPr>
              <a:t>. </a:t>
            </a:r>
            <a:r>
              <a:rPr lang="tr-TR" sz="2400" dirty="0" smtClean="0">
                <a:latin typeface="+mj-lt"/>
              </a:rPr>
              <a:t>Yılmaz &amp; G</a:t>
            </a:r>
            <a:r>
              <a:rPr lang="tr-TR" sz="2400" dirty="0" smtClean="0">
                <a:latin typeface="+mj-lt"/>
              </a:rPr>
              <a:t>. </a:t>
            </a:r>
            <a:r>
              <a:rPr lang="tr-TR" sz="2400" dirty="0" smtClean="0">
                <a:latin typeface="+mj-lt"/>
              </a:rPr>
              <a:t>Çınar, </a:t>
            </a:r>
            <a:r>
              <a:rPr lang="tr-TR" sz="2400" dirty="0" err="1" smtClean="0">
                <a:latin typeface="+mj-lt"/>
              </a:rPr>
              <a:t>Çev</a:t>
            </a:r>
            <a:r>
              <a:rPr lang="tr-TR" sz="2400" dirty="0" smtClean="0">
                <a:latin typeface="+mj-lt"/>
              </a:rPr>
              <a:t>.). </a:t>
            </a:r>
            <a:r>
              <a:rPr lang="tr-TR" sz="2400" i="1" dirty="0" err="1" smtClean="0">
                <a:latin typeface="+mj-lt"/>
              </a:rPr>
              <a:t>SineMasal</a:t>
            </a:r>
            <a:r>
              <a:rPr lang="tr-TR" sz="2400" dirty="0" smtClean="0">
                <a:latin typeface="+mj-lt"/>
              </a:rPr>
              <a:t>, </a:t>
            </a:r>
            <a:r>
              <a:rPr lang="tr-TR" sz="2400" dirty="0" smtClean="0">
                <a:latin typeface="+mj-lt"/>
              </a:rPr>
              <a:t>5, 97-115</a:t>
            </a:r>
            <a:r>
              <a:rPr lang="tr-TR" sz="2400" dirty="0" smtClean="0">
                <a:latin typeface="+mj-lt"/>
              </a:rPr>
              <a:t>.</a:t>
            </a:r>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1756</TotalTime>
  <Words>1129</Words>
  <Application>Microsoft Office PowerPoint</Application>
  <PresentationFormat>Ekran Gösterisi (4:3)</PresentationFormat>
  <Paragraphs>36</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Yeni Alman Sineması, Genç Alman Sineması</vt:lpstr>
      <vt:lpstr>Slayt 2</vt:lpstr>
      <vt:lpstr>Slayt 3</vt:lpstr>
      <vt:lpstr>Slayt 4</vt:lpstr>
      <vt:lpstr>Slayt 5</vt:lpstr>
      <vt:lpstr>Slayt 6</vt:lpstr>
      <vt:lpstr>Slayt 7</vt:lpstr>
      <vt:lpstr>Slayt 8</vt:lpstr>
      <vt:lpstr>KAYNAKÇA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SİNEMANIN İLK YILLARI</dc:title>
  <dc:creator>iletisim</dc:creator>
  <cp:lastModifiedBy>Windows User</cp:lastModifiedBy>
  <cp:revision>183</cp:revision>
  <dcterms:created xsi:type="dcterms:W3CDTF">2018-10-25T18:01:29Z</dcterms:created>
  <dcterms:modified xsi:type="dcterms:W3CDTF">2020-05-11T18:28:50Z</dcterms:modified>
</cp:coreProperties>
</file>