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8"/>
  </p:notesMasterIdLst>
  <p:sldIdLst>
    <p:sldId id="256" r:id="rId2"/>
    <p:sldId id="292" r:id="rId3"/>
    <p:sldId id="302" r:id="rId4"/>
    <p:sldId id="304" r:id="rId5"/>
    <p:sldId id="305" r:id="rId6"/>
    <p:sldId id="306" r:id="rId7"/>
    <p:sldId id="308" r:id="rId8"/>
    <p:sldId id="309" r:id="rId9"/>
    <p:sldId id="307" r:id="rId10"/>
    <p:sldId id="371" r:id="rId11"/>
    <p:sldId id="369" r:id="rId12"/>
    <p:sldId id="374" r:id="rId13"/>
    <p:sldId id="312" r:id="rId14"/>
    <p:sldId id="310" r:id="rId15"/>
    <p:sldId id="311" r:id="rId16"/>
    <p:sldId id="313" r:id="rId17"/>
    <p:sldId id="295" r:id="rId18"/>
    <p:sldId id="315" r:id="rId19"/>
    <p:sldId id="316" r:id="rId20"/>
    <p:sldId id="317" r:id="rId21"/>
    <p:sldId id="319" r:id="rId22"/>
    <p:sldId id="321" r:id="rId23"/>
    <p:sldId id="322" r:id="rId24"/>
    <p:sldId id="323" r:id="rId25"/>
    <p:sldId id="326" r:id="rId26"/>
    <p:sldId id="37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7" r:id="rId40"/>
    <p:sldId id="348" r:id="rId41"/>
    <p:sldId id="350" r:id="rId42"/>
    <p:sldId id="351" r:id="rId43"/>
    <p:sldId id="352" r:id="rId44"/>
    <p:sldId id="353" r:id="rId45"/>
    <p:sldId id="354" r:id="rId46"/>
    <p:sldId id="355" r:id="rId47"/>
    <p:sldId id="356" r:id="rId48"/>
    <p:sldId id="357" r:id="rId49"/>
    <p:sldId id="358" r:id="rId50"/>
    <p:sldId id="359" r:id="rId51"/>
    <p:sldId id="360" r:id="rId52"/>
    <p:sldId id="361" r:id="rId53"/>
    <p:sldId id="362" r:id="rId54"/>
    <p:sldId id="363" r:id="rId55"/>
    <p:sldId id="365" r:id="rId56"/>
    <p:sldId id="366" r:id="rId57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77" autoAdjust="0"/>
    <p:restoredTop sz="94660"/>
  </p:normalViewPr>
  <p:slideViewPr>
    <p:cSldViewPr>
      <p:cViewPr>
        <p:scale>
          <a:sx n="32" d="100"/>
          <a:sy n="32" d="100"/>
        </p:scale>
        <p:origin x="2316" y="1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-36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0E140C-EC40-47F9-837B-A3F750AA9C25}" type="datetimeFigureOut">
              <a:rPr lang="tr-TR"/>
              <a:pPr/>
              <a:t>8.3.2018</a:t>
            </a:fld>
            <a:endParaRPr lang="tr-TR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tr-TR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E1B9E7C-41C3-4177-A768-9F346F10995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07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1863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4589CA-8265-4973-9EF0-62766F14AF74}" type="slidenum">
              <a:rPr lang="tr-TR" smtClean="0"/>
              <a:pPr/>
              <a:t>28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8473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1458F4DB-E70F-458D-8036-850B26911A0F}" type="datetime1">
              <a:rPr lang="tr-TR" smtClean="0"/>
              <a:pPr>
                <a:defRPr/>
              </a:pPr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D83E1BDB-C912-48B3-A950-E0D4DA0744E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9D6D84-F409-411D-B356-A645F7DC002F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13313" name="1 Başlık"/>
          <p:cNvSpPr>
            <a:spLocks noGrp="1"/>
          </p:cNvSpPr>
          <p:nvPr>
            <p:ph type="ctrTitle" idx="4294967295"/>
          </p:nvPr>
        </p:nvSpPr>
        <p:spPr>
          <a:xfrm>
            <a:off x="1115616" y="1268759"/>
            <a:ext cx="7704856" cy="3168303"/>
          </a:xfrm>
        </p:spPr>
        <p:txBody>
          <a:bodyPr/>
          <a:lstStyle/>
          <a:p>
            <a:pPr algn="ctr" eaLnBrk="1" hangingPunct="1"/>
            <a:r>
              <a:rPr lang="tr-TR" b="1" dirty="0">
                <a:solidFill>
                  <a:srgbClr val="7030A0"/>
                </a:solidFill>
              </a:rPr>
              <a:t>2. Gün</a:t>
            </a:r>
            <a:br>
              <a:rPr lang="tr-TR" b="1" dirty="0">
                <a:solidFill>
                  <a:srgbClr val="7030A0"/>
                </a:solidFill>
              </a:rPr>
            </a:br>
            <a:r>
              <a:rPr lang="en-US" b="1" dirty="0" err="1">
                <a:solidFill>
                  <a:srgbClr val="7030A0"/>
                </a:solidFill>
              </a:rPr>
              <a:t>Belirli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Enfeksiyon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v</a:t>
            </a:r>
            <a:r>
              <a:rPr lang="en-US" b="1" dirty="0">
                <a:solidFill>
                  <a:srgbClr val="7030A0"/>
                </a:solidFill>
              </a:rPr>
              <a:t>e </a:t>
            </a:r>
            <a:r>
              <a:rPr lang="en-US" b="1" dirty="0" err="1">
                <a:solidFill>
                  <a:srgbClr val="7030A0"/>
                </a:solidFill>
              </a:rPr>
              <a:t>Parazit</a:t>
            </a:r>
            <a:r>
              <a:rPr lang="tr-TR" b="1" dirty="0">
                <a:solidFill>
                  <a:srgbClr val="7030A0"/>
                </a:solidFill>
              </a:rPr>
              <a:t>er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Hastalıklar</a:t>
            </a:r>
            <a:r>
              <a:rPr lang="tr-TR" b="1" dirty="0" smtClean="0">
                <a:solidFill>
                  <a:srgbClr val="7030A0"/>
                </a:solidFill>
              </a:rPr>
              <a:t>, </a:t>
            </a:r>
            <a:r>
              <a:rPr lang="tr-TR" b="1" dirty="0" err="1" smtClean="0">
                <a:solidFill>
                  <a:srgbClr val="7030A0"/>
                </a:solidFill>
              </a:rPr>
              <a:t>Neoplaziler</a:t>
            </a:r>
            <a:r>
              <a:rPr lang="tr-TR" b="1" dirty="0" smtClean="0">
                <a:solidFill>
                  <a:srgbClr val="7030A0"/>
                </a:solidFill>
              </a:rPr>
              <a:t> ve DM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4294967295"/>
          </p:nvPr>
        </p:nvSpPr>
        <p:spPr>
          <a:xfrm>
            <a:off x="1187624" y="4653136"/>
            <a:ext cx="7776864" cy="1752600"/>
          </a:xfrm>
        </p:spPr>
        <p:txBody>
          <a:bodyPr rtlCol="0"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</a:rPr>
              <a:t>	S.B. Sağlık Hizmetleri Genel Müdürlüğü </a:t>
            </a:r>
          </a:p>
          <a:p>
            <a:pPr>
              <a:buNone/>
            </a:pPr>
            <a:r>
              <a:rPr lang="tr-TR" dirty="0" smtClean="0">
                <a:solidFill>
                  <a:srgbClr val="002060"/>
                </a:solidFill>
              </a:rPr>
              <a:t>	TİG Daire Başkanlığı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  <p:sp>
        <p:nvSpPr>
          <p:cNvPr id="69633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</a:t>
            </a:r>
            <a:r>
              <a:rPr lang="tr-TR" sz="4000" dirty="0">
                <a:solidFill>
                  <a:srgbClr val="FF0000"/>
                </a:solidFill>
              </a:rPr>
              <a:t> Kodlarının Alfabetik Dizinde Bulunması</a:t>
            </a:r>
          </a:p>
        </p:txBody>
      </p:sp>
      <p:sp>
        <p:nvSpPr>
          <p:cNvPr id="69634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i="1" dirty="0" smtClean="0">
                <a:solidFill>
                  <a:srgbClr val="FF0000"/>
                </a:solidFill>
              </a:rPr>
              <a:t>ICD indeks listesi (2.Cilt) içerisinde Neoplazma İndeksi olarak e-kitabın yeni versiyonunda revize edilmiştir.</a:t>
            </a:r>
            <a:endParaRPr lang="tr-TR" sz="2800" dirty="0" smtClean="0"/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Beş </a:t>
            </a:r>
            <a:r>
              <a:rPr lang="tr-TR" sz="2800" dirty="0"/>
              <a:t>sütun altındaki ana terimler ve alt terimler olarak listelenen spesifik yerler</a:t>
            </a:r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in </a:t>
            </a:r>
            <a:r>
              <a:rPr lang="tr-TR" dirty="0" err="1"/>
              <a:t>situ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benign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Belirsiz veya bilinmeyen davranış</a:t>
            </a:r>
          </a:p>
          <a:p>
            <a:pPr lvl="2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2800" i="1" dirty="0">
                <a:solidFill>
                  <a:srgbClr val="FF0000"/>
                </a:solidFill>
              </a:rPr>
              <a:t>Unutmayın, bu tablo size morfoloji kodlarını değil yer  kodlarını </a:t>
            </a:r>
            <a:r>
              <a:rPr lang="tr-TR" sz="2800" i="1" dirty="0" smtClean="0">
                <a:solidFill>
                  <a:srgbClr val="FF0000"/>
                </a:solidFill>
              </a:rPr>
              <a:t>sağlar. </a:t>
            </a:r>
            <a:endParaRPr lang="tr-TR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152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Neoplazm</a:t>
            </a:r>
            <a:r>
              <a:rPr lang="tr-TR" dirty="0" smtClean="0">
                <a:solidFill>
                  <a:srgbClr val="FF0000"/>
                </a:solidFill>
              </a:rPr>
              <a:t> Tablosu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eskiden böyle buluyorduk!!!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19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583"/>
          <a:stretch>
            <a:fillRect/>
          </a:stretch>
        </p:blipFill>
        <p:spPr bwMode="auto">
          <a:xfrm>
            <a:off x="971600" y="1739936"/>
            <a:ext cx="8172400" cy="511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Neoplazma Tablosu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Yeni Versiyon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E5975-FC87-4DF9-857B-12351223B2CE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 cstate="print"/>
          <a:srcRect b="4984"/>
          <a:stretch>
            <a:fillRect/>
          </a:stretch>
        </p:blipFill>
        <p:spPr bwMode="auto">
          <a:xfrm>
            <a:off x="1043608" y="1628800"/>
            <a:ext cx="810039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65537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Lenfatik ve </a:t>
            </a:r>
            <a:r>
              <a:rPr lang="tr-TR" sz="4000" dirty="0" err="1">
                <a:solidFill>
                  <a:srgbClr val="FF0000"/>
                </a:solidFill>
              </a:rPr>
              <a:t>Hematopoietik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Neoplaziler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(C81-C96)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Aşağıdaki </a:t>
            </a:r>
            <a:r>
              <a:rPr lang="tr-TR" dirty="0" err="1"/>
              <a:t>neoplazileri</a:t>
            </a:r>
            <a:r>
              <a:rPr lang="tr-TR" dirty="0"/>
              <a:t> içerir: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Lenf </a:t>
            </a:r>
            <a:r>
              <a:rPr lang="tr-TR" dirty="0" err="1"/>
              <a:t>nodları</a:t>
            </a:r>
            <a:endParaRPr lang="tr-TR" dirty="0"/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Kan hücreleri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Kemik iliği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Lokalize veya yaygın olabilir fakat kodlar yere göre değil morfolojiye göredir, alfabetik indekste morfoloji tipine göre aranır.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Arial" charset="0"/>
              <a:buNone/>
            </a:pPr>
            <a:r>
              <a:rPr lang="tr-TR" dirty="0">
                <a:solidFill>
                  <a:srgbClr val="FF0000"/>
                </a:solidFill>
              </a:rPr>
              <a:t>TANI: </a:t>
            </a:r>
            <a:r>
              <a:rPr lang="tr-TR" dirty="0"/>
              <a:t>Akut </a:t>
            </a:r>
            <a:r>
              <a:rPr lang="tr-TR" dirty="0" err="1"/>
              <a:t>myeloblastik</a:t>
            </a:r>
            <a:r>
              <a:rPr lang="tr-TR" dirty="0"/>
              <a:t> lösemi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C92.00</a:t>
            </a:r>
            <a:r>
              <a:rPr lang="tr-TR" dirty="0"/>
              <a:t> 	Akut </a:t>
            </a:r>
            <a:r>
              <a:rPr lang="tr-TR" dirty="0" err="1"/>
              <a:t>miyeloid</a:t>
            </a:r>
            <a:r>
              <a:rPr lang="tr-TR" dirty="0"/>
              <a:t> lösemi,</a:t>
            </a:r>
            <a:r>
              <a:rPr lang="tr-TR" dirty="0" err="1"/>
              <a:t>remisyon</a:t>
            </a:r>
            <a:r>
              <a:rPr lang="tr-TR" dirty="0"/>
              <a:t> bahsi olmadan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M9872/3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 </a:t>
            </a:r>
            <a:r>
              <a:rPr lang="tr-TR" dirty="0" smtClean="0"/>
              <a:t>Akut </a:t>
            </a:r>
            <a:r>
              <a:rPr lang="tr-TR" dirty="0" err="1"/>
              <a:t>miyeloid</a:t>
            </a:r>
            <a:r>
              <a:rPr lang="tr-TR" dirty="0"/>
              <a:t> lösemi, minimal 	  		</a:t>
            </a:r>
            <a:r>
              <a:rPr lang="tr-TR" dirty="0" err="1"/>
              <a:t>diferansiasyon</a:t>
            </a:r>
            <a:endParaRPr lang="tr-TR" dirty="0"/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66561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Malign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İmmünoproliferatif</a:t>
            </a:r>
            <a:r>
              <a:rPr lang="tr-TR" sz="4000" dirty="0">
                <a:solidFill>
                  <a:srgbClr val="FF0000"/>
                </a:solidFill>
              </a:rPr>
              <a:t> Hastalıklarda ve Lösemide </a:t>
            </a:r>
            <a:r>
              <a:rPr lang="tr-TR" sz="4000" dirty="0" err="1">
                <a:solidFill>
                  <a:srgbClr val="FF0000"/>
                </a:solidFill>
              </a:rPr>
              <a:t>Remisyon</a:t>
            </a:r>
            <a:r>
              <a:rPr lang="tr-TR" sz="3600" dirty="0">
                <a:solidFill>
                  <a:srgbClr val="FF0000"/>
                </a:solidFill>
              </a:rPr>
              <a:t> (ACS 0245)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4294967295"/>
          </p:nvPr>
        </p:nvSpPr>
        <p:spPr>
          <a:xfrm>
            <a:off x="899592" y="1628801"/>
            <a:ext cx="7848872" cy="504028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Hastalığın </a:t>
            </a:r>
            <a:r>
              <a:rPr lang="tr-TR" dirty="0" err="1"/>
              <a:t>remisyonda</a:t>
            </a:r>
            <a:r>
              <a:rPr lang="tr-TR" dirty="0"/>
              <a:t> olup olmadığını belirtmek üzere bazı kategorilerde 5’inci karakter Avustralya kodu bulunmaktadır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Tam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dirty="0"/>
              <a:t>	Hiçbir belirti kanıtı veya </a:t>
            </a:r>
            <a:r>
              <a:rPr lang="tr-TR" dirty="0" err="1"/>
              <a:t>malignite</a:t>
            </a:r>
            <a:r>
              <a:rPr lang="tr-TR" dirty="0"/>
              <a:t> semptomları bulunmaz, 5’inci karakteri ‘.</a:t>
            </a:r>
            <a:r>
              <a:rPr lang="tr-TR" dirty="0">
                <a:solidFill>
                  <a:srgbClr val="FF0000"/>
                </a:solidFill>
              </a:rPr>
              <a:t>1’</a:t>
            </a:r>
            <a:r>
              <a:rPr lang="tr-TR" dirty="0"/>
              <a:t> olarak atayın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Kısmi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None/>
            </a:pPr>
            <a:r>
              <a:rPr lang="tr-TR" sz="2800" dirty="0"/>
              <a:t>Hastalık belirtilerinde ve semptomlarında </a:t>
            </a:r>
            <a:r>
              <a:rPr lang="en-US" sz="2800" dirty="0"/>
              <a:t>&gt;</a:t>
            </a:r>
            <a:r>
              <a:rPr lang="tr-TR" sz="2800" dirty="0"/>
              <a:t> %50 azalma var fakat hala aktif hastalık kanıtları mevcuttur, 5’inci karakteri ‘.</a:t>
            </a:r>
            <a:r>
              <a:rPr lang="tr-TR" sz="2800" dirty="0">
                <a:solidFill>
                  <a:srgbClr val="FF0000"/>
                </a:solidFill>
              </a:rPr>
              <a:t>0</a:t>
            </a:r>
            <a:r>
              <a:rPr lang="tr-TR" sz="2800" dirty="0"/>
              <a:t>’olarak atayın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>
                <a:solidFill>
                  <a:srgbClr val="FF0000"/>
                </a:solidFill>
              </a:rPr>
              <a:t>Kişisel habis neoplazma öyküsü (Z85)</a:t>
            </a:r>
          </a:p>
        </p:txBody>
      </p:sp>
      <p:sp>
        <p:nvSpPr>
          <p:cNvPr id="6758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258000" cy="50688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/>
              <a:t>Tam </a:t>
            </a:r>
            <a:r>
              <a:rPr lang="tr-TR" sz="2800" dirty="0" err="1"/>
              <a:t>remisyonun</a:t>
            </a:r>
            <a:r>
              <a:rPr lang="tr-TR" sz="2800" dirty="0"/>
              <a:t> kaydedilmesi ve hastanın </a:t>
            </a:r>
            <a:r>
              <a:rPr lang="tr-TR" sz="2800" dirty="0" err="1"/>
              <a:t>malignite</a:t>
            </a:r>
            <a:r>
              <a:rPr lang="tr-TR" sz="2800" dirty="0"/>
              <a:t> veya tedavinin yan etkileri nedeniyle herhangi bir tedavi görmediğine ilişkin hiçbir kanıt olmaması halinde, mevcut bakım epizodu ile ilgili olduğunda ‘</a:t>
            </a:r>
            <a:r>
              <a:rPr lang="tr-TR" sz="2800" dirty="0" err="1"/>
              <a:t>malignite</a:t>
            </a:r>
            <a:r>
              <a:rPr lang="tr-TR" sz="2800" dirty="0"/>
              <a:t> öyküsü’ için bir kod atanmalıdır (ACS 0002 </a:t>
            </a:r>
            <a:r>
              <a:rPr lang="tr-TR" sz="2800" i="1" dirty="0"/>
              <a:t>Ek </a:t>
            </a:r>
            <a:r>
              <a:rPr lang="tr-TR" sz="2800" i="1" dirty="0" err="1"/>
              <a:t>tanılar</a:t>
            </a:r>
            <a:r>
              <a:rPr lang="tr-TR" sz="2800" dirty="0" err="1"/>
              <a:t>’a</a:t>
            </a:r>
            <a:r>
              <a:rPr lang="tr-TR" sz="2800" dirty="0"/>
              <a:t> uygun olarak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6860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sz="4800" dirty="0" err="1">
                <a:solidFill>
                  <a:srgbClr val="FF0000"/>
                </a:solidFill>
              </a:rPr>
              <a:t>Lenfoma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000" dirty="0">
                <a:solidFill>
                  <a:srgbClr val="FF0000"/>
                </a:solidFill>
              </a:rPr>
              <a:t>(ACS 0222)</a:t>
            </a:r>
          </a:p>
        </p:txBody>
      </p:sp>
      <p:sp>
        <p:nvSpPr>
          <p:cNvPr id="6861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06916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Vücudun bir organında yerleşik bile olsa, </a:t>
            </a:r>
            <a:r>
              <a:rPr lang="tr-TR" dirty="0" err="1"/>
              <a:t>lenfomalar</a:t>
            </a:r>
            <a:r>
              <a:rPr lang="tr-TR" dirty="0"/>
              <a:t> sistemik hastalık olarak kabul edilir ve metastaz yapmaz.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tümü C81-C85’e kodlanmaktadır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morfolojisi zamanla değişebilir, bu yüzden </a:t>
            </a:r>
            <a:r>
              <a:rPr lang="tr-TR" dirty="0">
                <a:solidFill>
                  <a:srgbClr val="FF0000"/>
                </a:solidFill>
              </a:rPr>
              <a:t>her zaman en son patoloji sonuçlarını </a:t>
            </a:r>
            <a:r>
              <a:rPr lang="tr-TR" dirty="0"/>
              <a:t>ve dokümanlarını kontrol ediniz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7372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848872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Kodlanması Aşamaları:</a:t>
            </a:r>
          </a:p>
        </p:txBody>
      </p:sp>
      <p:sp>
        <p:nvSpPr>
          <p:cNvPr id="7373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400" dirty="0"/>
              <a:t>Altı adımdan oluşur: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Ana terimi alfabetik indekste bulun ve morfolojik tip için morfoloji kodunu not ediniz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Spesifik yer için </a:t>
            </a:r>
            <a:r>
              <a:rPr lang="tr-TR" dirty="0" smtClean="0"/>
              <a:t>Neoplazma İndeksi </a:t>
            </a:r>
            <a:r>
              <a:rPr lang="tr-TR" dirty="0"/>
              <a:t>altında bir alt terim arayınız – Eğer varsa, adım 6’ya gidiniz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Eğer alt terimleri bulamazsanız, herhangi çapraz referans açıklamasını izleyin (bakınız, ayrıca bakınız, vs.)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İndeksine dönüp </a:t>
            </a:r>
            <a:r>
              <a:rPr lang="tr-TR" dirty="0"/>
              <a:t>özel yer için alt terimi yerleştirin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İndeksinde ki yere ait uygun </a:t>
            </a:r>
            <a:r>
              <a:rPr lang="tr-TR" dirty="0"/>
              <a:t>kodu belirleyin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Kodu </a:t>
            </a:r>
            <a:r>
              <a:rPr lang="tr-TR" dirty="0" smtClean="0"/>
              <a:t>tabular  </a:t>
            </a:r>
            <a:r>
              <a:rPr lang="tr-TR" dirty="0"/>
              <a:t>listeden kontrol edin</a:t>
            </a:r>
          </a:p>
          <a:p>
            <a:pPr eaLnBrk="1" hangingPunct="1"/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7475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836712"/>
            <a:ext cx="7632848" cy="568791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TANI: </a:t>
            </a:r>
            <a:r>
              <a:rPr lang="tr-TR" dirty="0"/>
              <a:t>Sağ memenin üst-iç kadranının habis neoplazması,beyin metastazı ile birlikte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solidFill>
                  <a:srgbClr val="7030A0"/>
                </a:solidFill>
              </a:rPr>
              <a:t>  Kodlar: C50.2</a:t>
            </a:r>
            <a:r>
              <a:rPr lang="tr-TR" dirty="0" smtClean="0"/>
              <a:t> </a:t>
            </a:r>
            <a:r>
              <a:rPr lang="tr-TR" dirty="0"/>
              <a:t>Memenin üst-iç kadranının habis </a:t>
            </a:r>
            <a:r>
              <a:rPr lang="tr-TR" dirty="0" smtClean="0"/>
              <a:t> </a:t>
            </a:r>
            <a:r>
              <a:rPr lang="tr-TR" dirty="0"/>
              <a:t>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M8140/3</a:t>
            </a:r>
            <a:r>
              <a:rPr lang="tr-TR" dirty="0" smtClean="0"/>
              <a:t> </a:t>
            </a:r>
            <a:r>
              <a:rPr lang="tr-TR" dirty="0" err="1" smtClean="0"/>
              <a:t>Adenokarsinom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C79.3</a:t>
            </a:r>
            <a:r>
              <a:rPr lang="tr-TR" dirty="0" smtClean="0"/>
              <a:t> </a:t>
            </a:r>
            <a:r>
              <a:rPr lang="tr-TR" dirty="0"/>
              <a:t>Beyin ve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meninkslerin</a:t>
            </a:r>
            <a:r>
              <a:rPr lang="tr-TR" dirty="0"/>
              <a:t> </a:t>
            </a:r>
            <a:r>
              <a:rPr lang="tr-TR" dirty="0" err="1"/>
              <a:t>sekonder</a:t>
            </a:r>
            <a:r>
              <a:rPr lang="tr-TR" dirty="0"/>
              <a:t> habis 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M8140/6</a:t>
            </a:r>
            <a:r>
              <a:rPr lang="tr-TR" dirty="0" smtClean="0">
                <a:solidFill>
                  <a:srgbClr val="66FF33"/>
                </a:solidFill>
              </a:rPr>
              <a:t> </a:t>
            </a:r>
            <a:r>
              <a:rPr lang="tr-TR" dirty="0" err="1"/>
              <a:t>Adenokarsinom</a:t>
            </a:r>
            <a:r>
              <a:rPr lang="tr-TR" dirty="0"/>
              <a:t> </a:t>
            </a:r>
            <a:r>
              <a:rPr lang="tr-TR" dirty="0" err="1" smtClean="0"/>
              <a:t>metastatik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sekonder</a:t>
            </a:r>
            <a:endParaRPr lang="tr-TR" dirty="0">
              <a:solidFill>
                <a:srgbClr val="66FF33"/>
              </a:solidFill>
            </a:endParaRP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200" dirty="0" err="1">
                <a:solidFill>
                  <a:srgbClr val="FF0000"/>
                </a:solidFill>
              </a:rPr>
              <a:t>Neoplazilerle</a:t>
            </a:r>
            <a:r>
              <a:rPr lang="tr-TR" sz="4200" dirty="0">
                <a:solidFill>
                  <a:srgbClr val="FF0000"/>
                </a:solidFill>
              </a:rPr>
              <a:t> İlişkili Komplikasyonlar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Hastalar bilinen bir </a:t>
            </a:r>
            <a:r>
              <a:rPr lang="tr-TR" dirty="0" err="1"/>
              <a:t>neoplazinin</a:t>
            </a:r>
            <a:r>
              <a:rPr lang="tr-TR" dirty="0"/>
              <a:t> spesifik komplikasyonlarının tedavisi için yatırıldığı zaman, komplikasyon için kod </a:t>
            </a:r>
            <a:r>
              <a:rPr lang="tr-TR" dirty="0" err="1"/>
              <a:t>Pdx’tir</a:t>
            </a:r>
            <a:r>
              <a:rPr lang="tr-TR" dirty="0"/>
              <a:t> ve </a:t>
            </a:r>
            <a:r>
              <a:rPr lang="tr-TR" dirty="0" err="1"/>
              <a:t>malignite</a:t>
            </a:r>
            <a:r>
              <a:rPr lang="tr-TR" dirty="0"/>
              <a:t> </a:t>
            </a:r>
            <a:r>
              <a:rPr lang="tr-TR" dirty="0" err="1"/>
              <a:t>Adx’tir</a:t>
            </a:r>
            <a:endParaRPr lang="tr-TR" dirty="0"/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İstisna: Komplikasyon bir yıldız kodu olduğu zaman, hançer/yıldız kurallarını uygulamalısınız.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5017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2) Anatomik Bölge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Tümörün tutunduğu yeri mümkün olduğunca açık ve detaylı olarak tanımlamak için 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kullanılırlar. Tanımlanmamış </a:t>
            </a:r>
            <a:r>
              <a:rPr lang="tr-TR" kern="1200" dirty="0">
                <a:latin typeface="+mn-lt"/>
                <a:ea typeface="+mn-ea"/>
                <a:cs typeface="+mn-cs"/>
              </a:rPr>
              <a:t>kodları kesinlikle bilgi elde edilemediği durumlar dışında kullanılmamalıdır.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Örn:</a:t>
            </a:r>
            <a:r>
              <a:rPr lang="tr-TR" kern="1200" dirty="0">
                <a:latin typeface="+mn-lt"/>
                <a:ea typeface="+mn-ea"/>
                <a:cs typeface="+mn-cs"/>
              </a:rPr>
              <a:t> Göğüste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C50.0  Meme başı ve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areolanın</a:t>
            </a:r>
            <a:r>
              <a:rPr lang="tr-TR" kern="1200" dirty="0">
                <a:latin typeface="+mn-lt"/>
                <a:ea typeface="+mn-ea"/>
                <a:cs typeface="+mn-cs"/>
              </a:rPr>
              <a:t>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C50.1  Memenin merkezi kısmının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C50.2  Memenin üst-iç kadranının habis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neopazması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	Özellikle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 açıkça belirtilmeli ve kodlanmalıdır.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Sekonder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bölgeler daha az spesifiktir.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Radyoterapi (0229 )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680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Habis durumlar nedeniyle radyoterapi gören, </a:t>
            </a:r>
            <a:r>
              <a:rPr lang="tr-TR" sz="2900" b="1" dirty="0"/>
              <a:t>birden fazla gün </a:t>
            </a:r>
            <a:r>
              <a:rPr lang="tr-TR" sz="2900" dirty="0"/>
              <a:t>için hastaneye yatırılan hastaların (bir başka deyişle, yatış tarihlerinden sonraki bir tarihte taburcu edilen hastalar) habis durumu ana tanı olarak sıralanmalı ve [1786] ila [1799] </a:t>
            </a:r>
            <a:r>
              <a:rPr lang="tr-TR" sz="2900" i="1" dirty="0"/>
              <a:t>Radyasyon onkoloji prosedürleri </a:t>
            </a:r>
            <a:r>
              <a:rPr lang="tr-TR" sz="2900" dirty="0"/>
              <a:t>bloklarından uygun radyasyon onkoloji prosedürü kodu ile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 Herhangi bir </a:t>
            </a:r>
            <a:r>
              <a:rPr lang="tr-TR" sz="2900" b="1" dirty="0"/>
              <a:t>günlük </a:t>
            </a:r>
            <a:r>
              <a:rPr lang="tr-TR" sz="2900" dirty="0"/>
              <a:t>radyoterapi yatışının (aynı gün hastaneye yatırma ve taburcu etme) olması halinde, Avustralya standartlarından farklı olarak ülkemiz için geliştirdiğimiz </a:t>
            </a:r>
            <a:r>
              <a:rPr lang="tr-TR" sz="2900" dirty="0" err="1">
                <a:solidFill>
                  <a:srgbClr val="7030A0"/>
                </a:solidFill>
              </a:rPr>
              <a:t>İBaG</a:t>
            </a:r>
            <a:r>
              <a:rPr lang="tr-TR" sz="2900" dirty="0">
                <a:solidFill>
                  <a:srgbClr val="7030A0"/>
                </a:solidFill>
              </a:rPr>
              <a:t> grubu içerisinde yapılan her seans için bir frekans olarak girilecektir.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>
          <a:xfrm>
            <a:off x="755576" y="274638"/>
            <a:ext cx="7992888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Kemoterapi (0044)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782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412875"/>
            <a:ext cx="7776864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kemoterapisi için günlük bakım epizotları:</a:t>
            </a:r>
            <a:r>
              <a:rPr lang="tr-TR" sz="2800" dirty="0" smtClean="0">
                <a:solidFill>
                  <a:srgbClr val="7030A0"/>
                </a:solidFill>
              </a:rPr>
              <a:t> </a:t>
            </a:r>
            <a:r>
              <a:rPr lang="tr-TR" sz="2800" dirty="0" smtClean="0"/>
              <a:t>Hastanın aynı gün hastaneye yatırılıp taburcu edildiği, neoplazma veya neoplazma ile ilişkili bir duruma yönelik </a:t>
            </a:r>
            <a:r>
              <a:rPr lang="tr-TR" sz="2800" dirty="0" smtClean="0">
                <a:solidFill>
                  <a:srgbClr val="FF0000"/>
                </a:solidFill>
              </a:rPr>
              <a:t>kemoterapi bakım epizotları için </a:t>
            </a:r>
            <a:r>
              <a:rPr lang="tr-TR" sz="2800" dirty="0" err="1" smtClean="0">
                <a:solidFill>
                  <a:srgbClr val="FF0000"/>
                </a:solidFill>
              </a:rPr>
              <a:t>İBaG</a:t>
            </a:r>
            <a:r>
              <a:rPr lang="tr-TR" sz="2800" dirty="0" smtClean="0">
                <a:solidFill>
                  <a:srgbClr val="FF0000"/>
                </a:solidFill>
              </a:rPr>
              <a:t> grubundan yapılan her seans başına bir frekans verilecektir.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dışındaki durumlara yönelik kemoterapi için günlük bakım epizotları: </a:t>
            </a:r>
            <a:r>
              <a:rPr lang="tr-TR" sz="2800" dirty="0" smtClean="0"/>
              <a:t>Hastanın aynı gün hastaneye yatırılıp taburcu edildiği, neoplazma dışındaki durumlara yönelik kemoterapi bakım epizotları için aşağıdaki kodları atayın: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Duruma ilişkin bir kod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Uygun işlem kodu.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79874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124744"/>
            <a:ext cx="7704856" cy="5256584"/>
          </a:xfrm>
        </p:spPr>
        <p:txBody>
          <a:bodyPr/>
          <a:lstStyle/>
          <a:p>
            <a:pPr eaLnBrk="1" hangingPunct="1"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Kemoterapi </a:t>
            </a:r>
            <a:r>
              <a:rPr lang="tr-TR" b="1" dirty="0">
                <a:solidFill>
                  <a:srgbClr val="7030A0"/>
                </a:solidFill>
              </a:rPr>
              <a:t>için birden fazla gün süren bakım epizotları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Kemoterapi için birden fazla gün süren bakım epizotlarına, kemoterapi tedavisi gerektiren duruma ilişkin bir ana tanı kodu ve uygun işlem kodu atanmalıdır.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>
                <a:solidFill>
                  <a:srgbClr val="FF0000"/>
                </a:solidFill>
              </a:rPr>
              <a:t>Kemoterapi işlem kodlaması</a:t>
            </a:r>
            <a:r>
              <a:rPr lang="tr-TR" sz="4000" b="1" dirty="0"/>
              <a:t/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80898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560840" cy="47811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/>
              <a:t>Bir bakım epizodunda hastaya birkaç kez </a:t>
            </a:r>
            <a:r>
              <a:rPr lang="tr-TR" dirty="0" err="1"/>
              <a:t>farmakoterapi</a:t>
            </a:r>
            <a:r>
              <a:rPr lang="tr-TR" dirty="0"/>
              <a:t> uygulanması ve aynı işlem kodunun geçerli olması halinde, işlem kodunu yalnızca bir kez atayın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81922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704856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b="1" dirty="0" smtClean="0"/>
              <a:t>    </a:t>
            </a:r>
            <a:r>
              <a:rPr lang="tr-TR" sz="2800" dirty="0"/>
              <a:t>Hasta, meme kanseri sebebiyle on iki günden uzun sürecek bir kemoterapi seyri için hastaneye yatırılmıştır. </a:t>
            </a:r>
            <a:r>
              <a:rPr lang="tr-TR" sz="2800" dirty="0" err="1"/>
              <a:t>İntravenöz</a:t>
            </a:r>
            <a:r>
              <a:rPr lang="tr-TR" sz="2800" dirty="0"/>
              <a:t> kemoterapi (5FU) uygulanmıştır.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Neler kodlanmalıdır?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C50.- </a:t>
            </a:r>
            <a:r>
              <a:rPr lang="tr-TR" sz="2800" i="1" dirty="0"/>
              <a:t>Memenin habis neoplazması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96199-00 [1920] </a:t>
            </a:r>
            <a:r>
              <a:rPr lang="tr-TR" sz="2800" i="1" dirty="0" err="1"/>
              <a:t>İntravenöz</a:t>
            </a:r>
            <a:r>
              <a:rPr lang="tr-TR" sz="2800" i="1" dirty="0"/>
              <a:t> farmakolojik ajan uygulaması, </a:t>
            </a:r>
            <a:r>
              <a:rPr lang="tr-TR" sz="2800" i="1" dirty="0" err="1"/>
              <a:t>antineoplastik</a:t>
            </a:r>
            <a:r>
              <a:rPr lang="tr-TR" sz="2800" i="1" dirty="0"/>
              <a:t> ajan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  <p:sp>
        <p:nvSpPr>
          <p:cNvPr id="829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764704"/>
            <a:ext cx="7776864" cy="583264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7030A0"/>
                </a:solidFill>
              </a:rPr>
              <a:t>Örnek: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 smtClean="0"/>
              <a:t>    </a:t>
            </a:r>
            <a:r>
              <a:rPr lang="tr-TR" dirty="0"/>
              <a:t>Hasta, prostat kanseri için günlük kemoterapi amacıyla hastaneye yatırılmıştır.Hastaya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siklofosfamid</a:t>
            </a:r>
            <a:r>
              <a:rPr lang="tr-TR" dirty="0"/>
              <a:t> verilmiş ve hasta aynı gün taburcu edilmiştir.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Neler kodlanacaktır?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Bu hasta seansı </a:t>
            </a:r>
            <a:r>
              <a:rPr lang="tr-TR" b="1" dirty="0" err="1"/>
              <a:t>İBaG</a:t>
            </a:r>
            <a:r>
              <a:rPr lang="tr-TR" dirty="0"/>
              <a:t> içerisinde frekans olarak ele alınacak. TİG veri kodlaması yapılmayacaktır!!!!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417638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Kan ve Kan Yapıcı Organların Hastalıkları ve </a:t>
            </a:r>
            <a:r>
              <a:rPr lang="tr-TR" sz="2800" dirty="0" err="1" smtClean="0">
                <a:solidFill>
                  <a:srgbClr val="FF0000"/>
                </a:solidFill>
              </a:rPr>
              <a:t>İmmün</a:t>
            </a:r>
            <a:r>
              <a:rPr lang="tr-TR" sz="2800" dirty="0" smtClean="0">
                <a:solidFill>
                  <a:srgbClr val="FF0000"/>
                </a:solidFill>
              </a:rPr>
              <a:t> Sistem İle İlgili Belirli Bozukluklar (D50-D89)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lvl="1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b="1" dirty="0" smtClean="0">
                <a:solidFill>
                  <a:srgbClr val="7030A0"/>
                </a:solidFill>
              </a:rPr>
              <a:t>Anemi (D50-D65)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Hiçbir spesifik ACS (</a:t>
            </a:r>
            <a:r>
              <a:rPr lang="tr-TR" sz="3000" dirty="0" err="1" smtClean="0"/>
              <a:t>standartı</a:t>
            </a:r>
            <a:r>
              <a:rPr lang="tr-TR" sz="3000" dirty="0" smtClean="0"/>
              <a:t>) yoktur.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Farklı anemi tipleri için farklı kodlar vardır.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Kodlamadan önce anemi bir </a:t>
            </a:r>
            <a:r>
              <a:rPr lang="tr-TR" sz="3000" dirty="0" err="1" smtClean="0"/>
              <a:t>klinisyen</a:t>
            </a:r>
            <a:r>
              <a:rPr lang="tr-TR" sz="3000" dirty="0" smtClean="0"/>
              <a:t> tarafından belgelenmelidir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Anemiyi hemoglobin sonucuna göre kodlamayın.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Kan Transfüzyonları (ACS 0302)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Kan nakilleri veya kan ürünlerinin </a:t>
            </a:r>
            <a:r>
              <a:rPr lang="tr-TR" sz="2800" dirty="0" err="1" smtClean="0"/>
              <a:t>infüzyonları</a:t>
            </a:r>
            <a:r>
              <a:rPr lang="tr-TR" sz="2800" dirty="0" smtClean="0"/>
              <a:t>, gerçekleştirildikleri </a:t>
            </a:r>
            <a:r>
              <a:rPr lang="tr-TR" sz="2800" b="1" dirty="0" smtClean="0"/>
              <a:t>her durumda </a:t>
            </a:r>
            <a:r>
              <a:rPr lang="tr-TR" sz="2800" dirty="0" smtClean="0"/>
              <a:t>kodlanmalıdır.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Aynı kan ürününün aynı bakım epizodunda birden fazla nakli yapılırsa, bu durum yalnızca tek prosedür kodu ile belirtilmelidir.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Bakım epizodunda birden  fazla tipte kan ürünü nakledilirse, bu farklı ürünler uygun kodlarla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793C3-65AB-4CC2-9F39-7A6D5304EF3A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980728"/>
            <a:ext cx="7715200" cy="561662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üç kez paket hücre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Cevap: 13706-02 [1893] </a:t>
            </a:r>
            <a:r>
              <a:rPr lang="tr-TR" sz="2800" i="1" dirty="0" smtClean="0"/>
              <a:t>Paket hücre nakli, </a:t>
            </a:r>
            <a:r>
              <a:rPr lang="tr-TR" sz="2800" dirty="0" smtClean="0"/>
              <a:t>yalnızca bir kez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paket hücre ve gama </a:t>
            </a:r>
            <a:r>
              <a:rPr lang="tr-TR" sz="2800" dirty="0" err="1" smtClean="0"/>
              <a:t>globulin</a:t>
            </a:r>
            <a:r>
              <a:rPr lang="tr-TR" sz="2800" dirty="0" smtClean="0"/>
              <a:t>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Cevap: 13706-02 [1893] </a:t>
            </a:r>
            <a:r>
              <a:rPr lang="tr-TR" sz="2800" i="1" dirty="0" smtClean="0"/>
              <a:t>Paket hücre nakli </a:t>
            </a:r>
            <a:r>
              <a:rPr lang="tr-TR" sz="2800" dirty="0" smtClean="0"/>
              <a:t>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        13706-05 [1893] </a:t>
            </a:r>
            <a:r>
              <a:rPr lang="tr-TR" sz="2800" i="1" dirty="0" smtClean="0"/>
              <a:t>Gama </a:t>
            </a:r>
            <a:r>
              <a:rPr lang="tr-TR" sz="2800" i="1" dirty="0" err="1" smtClean="0"/>
              <a:t>globulin</a:t>
            </a:r>
            <a:r>
              <a:rPr lang="tr-TR" sz="2800" i="1" dirty="0" smtClean="0"/>
              <a:t> nakli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79776-202A-4728-8D8D-28E8A94F66AD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Anormal </a:t>
            </a:r>
            <a:r>
              <a:rPr lang="tr-TR" sz="4000" dirty="0" err="1" smtClean="0">
                <a:solidFill>
                  <a:srgbClr val="FF0000"/>
                </a:solidFill>
              </a:rPr>
              <a:t>Koagülasyon</a:t>
            </a:r>
            <a:r>
              <a:rPr lang="tr-TR" sz="4000" dirty="0" smtClean="0">
                <a:solidFill>
                  <a:srgbClr val="FF0000"/>
                </a:solidFill>
              </a:rPr>
              <a:t> Profili 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(</a:t>
            </a:r>
            <a:r>
              <a:rPr lang="tr-TR" sz="3200" dirty="0" smtClean="0">
                <a:solidFill>
                  <a:srgbClr val="FF0000"/>
                </a:solidFill>
              </a:rPr>
              <a:t>ACS 0303)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Antikoagülan</a:t>
            </a:r>
            <a:r>
              <a:rPr lang="tr-TR" sz="2800" dirty="0" smtClean="0"/>
              <a:t> ajanları kullanan hastaların,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(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) düzeylerinin ameliyat öncesi veya sonrasında dengelenmesi için sıklıkla hastaneye yatmaları gerekir.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düzeylerinin (örneğin; 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, </a:t>
            </a:r>
            <a:r>
              <a:rPr lang="tr-TR" sz="2800" dirty="0" err="1" smtClean="0"/>
              <a:t>heparin</a:t>
            </a:r>
            <a:r>
              <a:rPr lang="tr-TR" sz="2800" dirty="0" smtClean="0"/>
              <a:t>, </a:t>
            </a:r>
            <a:r>
              <a:rPr lang="tr-TR" sz="2800" dirty="0" err="1" smtClean="0"/>
              <a:t>clexane</a:t>
            </a:r>
            <a:r>
              <a:rPr lang="tr-TR" sz="2800" dirty="0" smtClean="0"/>
              <a:t> ve </a:t>
            </a:r>
            <a:r>
              <a:rPr lang="tr-TR" sz="2800" dirty="0" err="1" smtClean="0"/>
              <a:t>fragmin</a:t>
            </a:r>
            <a:r>
              <a:rPr lang="tr-TR" sz="2800" dirty="0" smtClean="0"/>
              <a:t>) cerrahi girişim öncesinde dengelenmesi amacıyla hastaneye yatırılmaları halinde veya bir hastanın hastanede yatış süresi </a:t>
            </a:r>
            <a:r>
              <a:rPr lang="tr-TR" sz="2800" dirty="0" err="1" smtClean="0"/>
              <a:t>postoperatif</a:t>
            </a:r>
            <a:r>
              <a:rPr lang="tr-TR" sz="2800" dirty="0" smtClean="0"/>
              <a:t> dengeleme amacıyla uzatıldığında </a:t>
            </a:r>
            <a:r>
              <a:rPr lang="tr-TR" sz="2800" dirty="0" smtClean="0">
                <a:solidFill>
                  <a:srgbClr val="FF0000"/>
                </a:solidFill>
              </a:rPr>
              <a:t>Z92.1 </a:t>
            </a:r>
            <a:r>
              <a:rPr lang="tr-TR" sz="2800" i="1" dirty="0" smtClean="0">
                <a:solidFill>
                  <a:srgbClr val="FF0000"/>
                </a:solidFill>
              </a:rPr>
              <a:t>Kişisel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</a:t>
            </a:r>
            <a:r>
              <a:rPr lang="tr-TR" sz="2800" i="1" dirty="0" smtClean="0">
                <a:solidFill>
                  <a:srgbClr val="FF0000"/>
                </a:solidFill>
              </a:rPr>
              <a:t> uzun dönem (mevcut) kullanımı </a:t>
            </a:r>
            <a:r>
              <a:rPr lang="tr-TR" sz="2800" i="1" dirty="0" err="1" smtClean="0">
                <a:solidFill>
                  <a:srgbClr val="FF0000"/>
                </a:solidFill>
              </a:rPr>
              <a:t>öyküsü</a:t>
            </a:r>
            <a:r>
              <a:rPr lang="tr-TR" sz="2800" dirty="0" err="1" smtClean="0">
                <a:solidFill>
                  <a:srgbClr val="FF0000"/>
                </a:solidFill>
              </a:rPr>
              <a:t>’nü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ek kod olarak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31AB0-32C2-4949-801E-ADE1839C7985}" type="slidenum">
              <a:rPr lang="tr-TR" smtClean="0"/>
              <a:pPr>
                <a:defRPr/>
              </a:pPr>
              <a:t>29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57345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Malignitenin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Rekürensi</a:t>
            </a:r>
            <a:r>
              <a:rPr lang="tr-TR" b="1" dirty="0" smtClean="0">
                <a:solidFill>
                  <a:srgbClr val="FF0000"/>
                </a:solidFill>
              </a:rPr>
              <a:t> (0237)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73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/>
              <a:t>Daha önce yok edilmiş olan </a:t>
            </a:r>
            <a:r>
              <a:rPr lang="tr-TR" sz="2800" dirty="0" err="1"/>
              <a:t>primer</a:t>
            </a:r>
            <a:r>
              <a:rPr lang="tr-TR" sz="2800" dirty="0"/>
              <a:t> </a:t>
            </a:r>
            <a:r>
              <a:rPr lang="tr-TR" sz="2800" dirty="0" err="1"/>
              <a:t>malignite</a:t>
            </a:r>
            <a:r>
              <a:rPr lang="tr-TR" sz="2800" dirty="0"/>
              <a:t> yinelemişse, C00-C75’ten uygun kodu kullanarak </a:t>
            </a:r>
            <a:r>
              <a:rPr lang="tr-TR" sz="2800" b="1" dirty="0"/>
              <a:t>ilk </a:t>
            </a:r>
            <a:r>
              <a:rPr lang="tr-TR" sz="2800" b="1" dirty="0" err="1"/>
              <a:t>primer</a:t>
            </a:r>
            <a:r>
              <a:rPr lang="tr-TR" sz="2800" b="1" dirty="0"/>
              <a:t> bölgeyi kodlayın</a:t>
            </a:r>
            <a:r>
              <a:rPr lang="tr-TR" sz="2800" dirty="0"/>
              <a:t>. Belirtilen </a:t>
            </a:r>
            <a:r>
              <a:rPr lang="tr-TR" sz="2800" dirty="0" err="1"/>
              <a:t>sekonder</a:t>
            </a:r>
            <a:r>
              <a:rPr lang="tr-TR" sz="2800" dirty="0"/>
              <a:t> bölgeleri de kodlayın.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Hastaya </a:t>
            </a:r>
            <a:r>
              <a:rPr lang="tr-TR" sz="2800" dirty="0"/>
              <a:t>1996’da </a:t>
            </a:r>
            <a:r>
              <a:rPr lang="tr-TR" sz="2800" dirty="0" err="1"/>
              <a:t>karsinoma</a:t>
            </a:r>
            <a:r>
              <a:rPr lang="tr-TR" sz="2800" dirty="0"/>
              <a:t> sebebiyle bir </a:t>
            </a:r>
            <a:r>
              <a:rPr lang="tr-TR" sz="2800" dirty="0" err="1"/>
              <a:t>sigmoid</a:t>
            </a:r>
            <a:r>
              <a:rPr lang="tr-TR" sz="2800" dirty="0"/>
              <a:t> </a:t>
            </a:r>
            <a:r>
              <a:rPr lang="tr-TR" sz="2800" dirty="0" err="1"/>
              <a:t>kolektomi</a:t>
            </a:r>
            <a:r>
              <a:rPr lang="tr-TR" sz="2800" dirty="0"/>
              <a:t> yapılmıştır; bugün, </a:t>
            </a:r>
            <a:r>
              <a:rPr lang="tr-TR" sz="2800" dirty="0" err="1"/>
              <a:t>karsinoma</a:t>
            </a:r>
            <a:r>
              <a:rPr lang="tr-TR" sz="2800" dirty="0"/>
              <a:t> rektumda yinelemektedir.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Kodlar</a:t>
            </a:r>
            <a:r>
              <a:rPr lang="tr-TR" sz="2800" dirty="0"/>
              <a:t>: C18.7 </a:t>
            </a:r>
            <a:r>
              <a:rPr lang="tr-TR" sz="2800" i="1" dirty="0" err="1"/>
              <a:t>Sigmoid</a:t>
            </a:r>
            <a:r>
              <a:rPr lang="tr-TR" sz="2800" i="1" dirty="0"/>
              <a:t> kolonun habis neoplazması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dirty="0"/>
              <a:t>   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rektumdaki </a:t>
            </a:r>
            <a:r>
              <a:rPr lang="tr-TR" sz="2800" i="1" dirty="0" err="1"/>
              <a:t>karsinoma</a:t>
            </a:r>
            <a:r>
              <a:rPr lang="tr-TR" sz="2800" i="1" dirty="0"/>
              <a:t> da ek tanı olarak kodlanacak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aşağıdaki durumlar için hastaneye yatırılması ve tedavi görmesi halinde: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kararsız INR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aşırı </a:t>
            </a:r>
            <a:r>
              <a:rPr lang="tr-TR" sz="2800" dirty="0" err="1" smtClean="0"/>
              <a:t>warfarinizasyon</a:t>
            </a:r>
            <a:endParaRPr 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uzamış kanama süresi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anormal kanama süresi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D68.3 </a:t>
            </a:r>
            <a:r>
              <a:rPr lang="tr-TR" sz="2800" i="1" dirty="0" smtClean="0">
                <a:solidFill>
                  <a:srgbClr val="FF0000"/>
                </a:solidFill>
              </a:rPr>
              <a:t>Dolaşımdaki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antikoagülanlara</a:t>
            </a:r>
            <a:r>
              <a:rPr lang="tr-TR" sz="2800" i="1" dirty="0" smtClean="0">
                <a:solidFill>
                  <a:srgbClr val="FF0000"/>
                </a:solidFill>
              </a:rPr>
              <a:t> bağlı </a:t>
            </a:r>
            <a:r>
              <a:rPr lang="tr-TR" sz="2800" i="1" dirty="0" err="1" smtClean="0">
                <a:solidFill>
                  <a:srgbClr val="FF0000"/>
                </a:solidFill>
              </a:rPr>
              <a:t>hemorajik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bozukluk</a:t>
            </a:r>
            <a:r>
              <a:rPr lang="tr-TR" sz="2800" dirty="0" err="1" smtClean="0">
                <a:solidFill>
                  <a:srgbClr val="FF0000"/>
                </a:solidFill>
              </a:rPr>
              <a:t>’u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Bir hasta yetersiz </a:t>
            </a:r>
            <a:r>
              <a:rPr lang="tr-TR" sz="2800" dirty="0" err="1" smtClean="0"/>
              <a:t>warfarinizasyon</a:t>
            </a:r>
            <a:r>
              <a:rPr lang="tr-TR" sz="2800" dirty="0" smtClean="0"/>
              <a:t> tedavisi için hastaneye yatırıldığında, D68.8 </a:t>
            </a:r>
            <a:r>
              <a:rPr lang="tr-TR" sz="2800" i="1" dirty="0" smtClean="0"/>
              <a:t>Diğer tanımlanmış </a:t>
            </a:r>
            <a:r>
              <a:rPr lang="tr-TR" sz="2800" i="1" dirty="0" err="1" smtClean="0"/>
              <a:t>koagülasyon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bozuklukları</a:t>
            </a:r>
            <a:r>
              <a:rPr lang="tr-TR" sz="2800" dirty="0" err="1" smtClean="0"/>
              <a:t>’nı</a:t>
            </a:r>
            <a:r>
              <a:rPr lang="tr-TR" sz="2800" dirty="0" smtClean="0"/>
              <a:t> atayın.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58B27-FA4B-4418-B6D0-04F5D7E81BE1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908720"/>
            <a:ext cx="8100392" cy="5949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/>
              <a:t>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 uzun süredir </a:t>
            </a:r>
            <a:r>
              <a:rPr lang="tr-TR" sz="2400" dirty="0" err="1" smtClean="0"/>
              <a:t>antikoagülan</a:t>
            </a:r>
            <a:r>
              <a:rPr lang="tr-TR" sz="2400" dirty="0" smtClean="0"/>
              <a:t> kullanmaktadır ve </a:t>
            </a:r>
            <a:r>
              <a:rPr lang="tr-TR" sz="2400" dirty="0" err="1" smtClean="0"/>
              <a:t>heparinizasyon</a:t>
            </a:r>
            <a:r>
              <a:rPr lang="tr-TR" sz="2400" dirty="0" smtClean="0"/>
              <a:t> </a:t>
            </a:r>
            <a:r>
              <a:rPr lang="tr-TR" sz="2400" dirty="0" err="1" smtClean="0"/>
              <a:t>TURP’sinden</a:t>
            </a:r>
            <a:r>
              <a:rPr lang="tr-TR" sz="2400" dirty="0" smtClean="0"/>
              <a:t> bir gün önce hastaneye yatırılmıştır.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Hastanın bir DVT öyküsü bulunmaktadır, son iki yıldır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tedavisi görmüştür ve bir CABG için hastaneye yatırılmıştır. Ameliyat sonrasında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dengelenirken taburcu edilme tarihi gecikmiştir.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Kodlar: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FAB47-ED6B-4539-BF82-28F488BA889D}" type="slidenum">
              <a:rPr lang="tr-TR" smtClean="0"/>
              <a:pPr>
                <a:defRPr/>
              </a:pPr>
              <a:t>31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Endokrin, ve </a:t>
            </a:r>
            <a:r>
              <a:rPr lang="tr-TR" sz="4000" dirty="0" err="1" smtClean="0">
                <a:solidFill>
                  <a:srgbClr val="FF0000"/>
                </a:solidFill>
              </a:rPr>
              <a:t>Metabolik</a:t>
            </a:r>
            <a:r>
              <a:rPr lang="tr-TR" sz="4000" dirty="0" smtClean="0">
                <a:solidFill>
                  <a:srgbClr val="FF0000"/>
                </a:solidFill>
              </a:rPr>
              <a:t> Hastalıklar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(E00-E89)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8172400" cy="5301208"/>
          </a:xfrm>
        </p:spPr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900" b="1" dirty="0" smtClean="0">
                <a:solidFill>
                  <a:srgbClr val="FF0000"/>
                </a:solidFill>
              </a:rPr>
              <a:t>     </a:t>
            </a:r>
            <a:r>
              <a:rPr lang="tr-TR" sz="2800" b="1" dirty="0" smtClean="0">
                <a:solidFill>
                  <a:srgbClr val="FF0000"/>
                </a:solidFill>
              </a:rPr>
              <a:t>Bozulmuş </a:t>
            </a:r>
            <a:r>
              <a:rPr lang="tr-TR" sz="2800" b="1" dirty="0" err="1" smtClean="0">
                <a:solidFill>
                  <a:srgbClr val="FF0000"/>
                </a:solidFill>
              </a:rPr>
              <a:t>Glukoz</a:t>
            </a:r>
            <a:r>
              <a:rPr lang="tr-TR" sz="2800" b="1" dirty="0" smtClean="0">
                <a:solidFill>
                  <a:srgbClr val="FF0000"/>
                </a:solidFill>
              </a:rPr>
              <a:t> Regülasyonu (401)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(IGT) normal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</a:t>
            </a:r>
            <a:r>
              <a:rPr lang="tr-TR" sz="2800" dirty="0" err="1" smtClean="0"/>
              <a:t>homeostaz</a:t>
            </a:r>
            <a:r>
              <a:rPr lang="tr-TR" sz="2800" dirty="0" smtClean="0"/>
              <a:t> ile diyabet arasında, değişmeden kalabilen veya normal duruma geri dönebilen (bu duruma daha az rastlanır) ara ve </a:t>
            </a:r>
            <a:r>
              <a:rPr lang="tr-TR" sz="2800" dirty="0" err="1" smtClean="0"/>
              <a:t>tranzisyonel</a:t>
            </a:r>
            <a:r>
              <a:rPr lang="tr-TR" sz="2800" dirty="0" smtClean="0"/>
              <a:t> anormal </a:t>
            </a:r>
            <a:r>
              <a:rPr lang="tr-TR" sz="2800" dirty="0" err="1" smtClean="0"/>
              <a:t>metabolik</a:t>
            </a:r>
            <a:r>
              <a:rPr lang="tr-TR" sz="2800" dirty="0" smtClean="0"/>
              <a:t> durumları belirtir.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İleride diyabete dönüşme riskinin dışında, IGR (özellikle IGT) bulunan hastalar önemli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komplikasyonlara, diyabetli hastalar kadar açıktır.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Bozulmuş glikoz regülasyonu (BGR):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2800" b="1" dirty="0" smtClean="0"/>
              <a:t>  </a:t>
            </a:r>
            <a:r>
              <a:rPr lang="tr-TR" sz="2800" dirty="0" smtClean="0"/>
              <a:t>OGTT Testinin 2.saatinde kan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konsantrasyonunun 140-199mg /</a:t>
            </a:r>
            <a:r>
              <a:rPr lang="tr-TR" sz="2800" dirty="0" err="1" smtClean="0"/>
              <a:t>dl</a:t>
            </a:r>
            <a:r>
              <a:rPr lang="tr-TR" sz="2800" dirty="0" smtClean="0"/>
              <a:t> arasında olması)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OGTT 2.saati 200 ve üzeri ise, açlık kan </a:t>
            </a:r>
            <a:r>
              <a:rPr lang="tr-TR" dirty="0" err="1" smtClean="0"/>
              <a:t>glukozu</a:t>
            </a:r>
            <a:r>
              <a:rPr lang="tr-TR" dirty="0" smtClean="0"/>
              <a:t> 110-126 </a:t>
            </a:r>
            <a:r>
              <a:rPr lang="tr-TR" dirty="0" err="1" smtClean="0"/>
              <a:t>arasınsa</a:t>
            </a:r>
            <a:r>
              <a:rPr lang="tr-TR" dirty="0" smtClean="0"/>
              <a:t> ise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b="1" dirty="0" smtClean="0">
                <a:solidFill>
                  <a:srgbClr val="FF0000"/>
                </a:solidFill>
              </a:rPr>
              <a:t>DM</a:t>
            </a:r>
            <a:r>
              <a:rPr lang="tr-TR" sz="2800" dirty="0" smtClean="0">
                <a:solidFill>
                  <a:srgbClr val="FF0000"/>
                </a:solidFill>
              </a:rPr>
              <a:t>: </a:t>
            </a:r>
            <a:r>
              <a:rPr lang="tr-TR" sz="2800" dirty="0" smtClean="0"/>
              <a:t>açlık kan </a:t>
            </a:r>
            <a:r>
              <a:rPr lang="tr-TR" sz="2800" dirty="0" err="1" smtClean="0"/>
              <a:t>glukozu</a:t>
            </a:r>
            <a:r>
              <a:rPr lang="tr-TR" sz="2800" dirty="0" smtClean="0"/>
              <a:t> 126mg/</a:t>
            </a:r>
            <a:r>
              <a:rPr lang="tr-TR" sz="2800" dirty="0" err="1" smtClean="0"/>
              <a:t>dl</a:t>
            </a:r>
            <a:r>
              <a:rPr lang="tr-TR" sz="2800" dirty="0" smtClean="0"/>
              <a:t> ve üzeri ise,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Rastgele ölçülen kan </a:t>
            </a:r>
            <a:r>
              <a:rPr lang="tr-TR" dirty="0" err="1" smtClean="0"/>
              <a:t>glukozu</a:t>
            </a:r>
            <a:r>
              <a:rPr lang="tr-TR" dirty="0" smtClean="0"/>
              <a:t> </a:t>
            </a:r>
            <a:r>
              <a:rPr lang="tr-TR" dirty="0" err="1" smtClean="0"/>
              <a:t>nun</a:t>
            </a:r>
            <a:r>
              <a:rPr lang="tr-TR" dirty="0" smtClean="0"/>
              <a:t> 200mg/</a:t>
            </a:r>
            <a:r>
              <a:rPr lang="tr-TR" dirty="0" err="1" smtClean="0"/>
              <a:t>dl</a:t>
            </a:r>
            <a:r>
              <a:rPr lang="tr-TR" dirty="0" smtClean="0"/>
              <a:t> ve üzeri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2512F-7A4C-4332-868C-73FBC8EB2CA5}" type="slidenum">
              <a:rPr lang="tr-TR" smtClean="0"/>
              <a:pPr>
                <a:defRPr/>
              </a:pPr>
              <a:t>32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81724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dirty="0" smtClean="0"/>
              <a:t>Her diyabet biçimi, hasta bakımı üzerinde sonuçları olan özel özellikler taşır.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dirty="0" smtClean="0"/>
              <a:t>     Bu sınıflandırmadaki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kategorileri şunlardır: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Tip 1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ifade edilen diyabet (IDDM)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b="1" dirty="0" smtClean="0"/>
              <a:t>Tip 2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olmayan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belirtilen diyabet (NIDDM)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Diğer özgül diyabet biçimleri: </a:t>
            </a:r>
            <a:r>
              <a:rPr lang="tr-TR" sz="2400" dirty="0" smtClean="0"/>
              <a:t>(diğer bozukluklara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olan diyabeti içerir)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err="1" smtClean="0"/>
              <a:t>Gestasyonel</a:t>
            </a:r>
            <a:r>
              <a:rPr lang="tr-TR" sz="2400" b="1" dirty="0" smtClean="0"/>
              <a:t> diyabet: </a:t>
            </a:r>
            <a:r>
              <a:rPr lang="tr-TR" sz="2400" dirty="0" smtClean="0"/>
              <a:t>Bu kategori, gebeliğin 24. haftası ya da sonrasında herhangi bir karbonhidrat (</a:t>
            </a:r>
            <a:r>
              <a:rPr lang="tr-TR" sz="2400" dirty="0" err="1" smtClean="0"/>
              <a:t>glukoz</a:t>
            </a:r>
            <a:r>
              <a:rPr lang="tr-TR" sz="2400" dirty="0" smtClean="0"/>
              <a:t>) </a:t>
            </a:r>
            <a:r>
              <a:rPr lang="tr-TR" sz="2400" dirty="0" err="1" smtClean="0"/>
              <a:t>entoleransı</a:t>
            </a:r>
            <a:r>
              <a:rPr lang="tr-TR" sz="2400" dirty="0" smtClean="0"/>
              <a:t> derecesi gösterdiği bulgulanan kadınlarla sınırlıdır.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876AF-8120-4B29-BC80-5FDD64769AB9}" type="slidenum">
              <a:rPr lang="tr-TR" smtClean="0"/>
              <a:pPr>
                <a:defRPr/>
              </a:pPr>
              <a:t>33</a:t>
            </a:fld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99592" y="5300663"/>
            <a:ext cx="7887221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>
              <a:lnSpc>
                <a:spcPct val="90000"/>
              </a:lnSpc>
              <a:spcBef>
                <a:spcPct val="20000"/>
              </a:spcBef>
              <a:buClr>
                <a:srgbClr val="FF6699"/>
              </a:buClr>
              <a:buSzPct val="80000"/>
              <a:buFont typeface="Wingdings" pitchFamily="2" charset="2"/>
              <a:buNone/>
            </a:pPr>
            <a:r>
              <a:rPr lang="tr-TR" sz="2800" i="1" dirty="0">
                <a:solidFill>
                  <a:srgbClr val="66FF66"/>
                </a:solidFill>
              </a:rPr>
              <a:t> </a:t>
            </a:r>
            <a:r>
              <a:rPr lang="tr-TR" sz="2800" i="1" dirty="0" err="1">
                <a:solidFill>
                  <a:srgbClr val="7030A0"/>
                </a:solidFill>
              </a:rPr>
              <a:t>İnsülin</a:t>
            </a:r>
            <a:r>
              <a:rPr lang="tr-TR" sz="2800" i="1" dirty="0">
                <a:solidFill>
                  <a:srgbClr val="7030A0"/>
                </a:solidFill>
              </a:rPr>
              <a:t> ile tedavi diyabetin tiplerini </a:t>
            </a:r>
            <a:r>
              <a:rPr lang="tr-TR" sz="2800" i="1" u="sng" dirty="0">
                <a:solidFill>
                  <a:srgbClr val="7030A0"/>
                </a:solidFill>
              </a:rPr>
              <a:t>belirlemez</a:t>
            </a:r>
            <a:r>
              <a:rPr lang="tr-TR" sz="2800" i="1" dirty="0">
                <a:solidFill>
                  <a:srgbClr val="7030A0"/>
                </a:solidFill>
              </a:rPr>
              <a:t>  ve </a:t>
            </a:r>
            <a:r>
              <a:rPr lang="tr-TR" sz="2800" i="1" dirty="0" err="1">
                <a:solidFill>
                  <a:srgbClr val="7030A0"/>
                </a:solidFill>
              </a:rPr>
              <a:t>insülin</a:t>
            </a:r>
            <a:r>
              <a:rPr lang="tr-TR" sz="2800" i="1" dirty="0">
                <a:solidFill>
                  <a:srgbClr val="7030A0"/>
                </a:solidFill>
              </a:rPr>
              <a:t> bağımlılığının kanıtı değildir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9459" name="Text Box 3"/>
          <p:cNvSpPr>
            <a:spLocks noGrp="1" noChangeArrowheads="1"/>
          </p:cNvSpPr>
          <p:nvPr>
            <p:ph idx="1"/>
          </p:nvPr>
        </p:nvSpPr>
        <p:spPr>
          <a:xfrm>
            <a:off x="683568" y="188640"/>
            <a:ext cx="8229600" cy="4608513"/>
          </a:xfrm>
          <a:solidFill>
            <a:srgbClr val="99CCFF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>
            <a:flatTx/>
          </a:bodyPr>
          <a:lstStyle/>
          <a:p>
            <a:pPr eaLnBrk="1" hangingPunct="1">
              <a:buFont typeface="Arial" charset="0"/>
              <a:buNone/>
            </a:pPr>
            <a:r>
              <a:rPr lang="tr-TR" sz="2800" b="1" u="sng" dirty="0" smtClean="0"/>
              <a:t>     </a:t>
            </a:r>
            <a:r>
              <a:rPr lang="en-US" sz="2800" b="1" u="sng" dirty="0" smtClean="0"/>
              <a:t>ICD-10-AM</a:t>
            </a:r>
          </a:p>
          <a:p>
            <a:pPr eaLnBrk="1" hangingPunct="1">
              <a:buFont typeface="Arial" charset="0"/>
              <a:buNone/>
            </a:pPr>
            <a:r>
              <a:rPr lang="tr-TR" sz="2800" b="1" dirty="0" smtClean="0"/>
              <a:t>    Bozulmuş glikoz regülasyonu ve </a:t>
            </a:r>
            <a:r>
              <a:rPr lang="en-US" sz="2800" b="1" dirty="0" err="1" smtClean="0"/>
              <a:t>di</a:t>
            </a:r>
            <a:r>
              <a:rPr lang="tr-TR" sz="2800" b="1" dirty="0" smtClean="0"/>
              <a:t>y</a:t>
            </a:r>
            <a:r>
              <a:rPr lang="en-US" sz="2800" b="1" dirty="0" err="1" smtClean="0"/>
              <a:t>abetes</a:t>
            </a:r>
            <a:r>
              <a:rPr lang="en-US" sz="2800" b="1" dirty="0" smtClean="0"/>
              <a:t> mellitus (E09–E14)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E09	</a:t>
            </a:r>
            <a:r>
              <a:rPr lang="tr-TR" sz="2800" dirty="0" smtClean="0"/>
              <a:t>Bozulmuş glikoz regülasyonu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E10	T</a:t>
            </a:r>
            <a:r>
              <a:rPr lang="tr-TR" sz="2800" dirty="0" smtClean="0"/>
              <a:t>i</a:t>
            </a:r>
            <a:r>
              <a:rPr lang="en-US" sz="2800" dirty="0" smtClean="0"/>
              <a:t>p 1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E11	T</a:t>
            </a:r>
            <a:r>
              <a:rPr lang="tr-TR" sz="2800" dirty="0" smtClean="0"/>
              <a:t>i</a:t>
            </a:r>
            <a:r>
              <a:rPr lang="en-US" sz="2800" dirty="0" smtClean="0"/>
              <a:t>p 2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E13	</a:t>
            </a:r>
            <a:r>
              <a:rPr lang="tr-TR" sz="2800" dirty="0" smtClean="0"/>
              <a:t>Diğer tanımlanmış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E14	</a:t>
            </a:r>
            <a:r>
              <a:rPr lang="tr-TR" sz="2800" dirty="0" smtClean="0"/>
              <a:t>Tanımlanmamış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8FDAF-9D33-4149-BB9F-BD580B6D338A}" type="slidenum">
              <a:rPr lang="tr-TR" smtClean="0"/>
              <a:pPr>
                <a:defRPr/>
              </a:pPr>
              <a:t>34</a:t>
            </a:fld>
            <a:endParaRPr lang="tr-TR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827584" y="4869160"/>
            <a:ext cx="83164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rgbClr val="66FF66"/>
              </a:buClr>
              <a:buSzPct val="80000"/>
              <a:buFont typeface="Wingdings" pitchFamily="2" charset="2"/>
              <a:buChar char="Ø"/>
            </a:pPr>
            <a:r>
              <a:rPr lang="tr-TR" sz="2200" dirty="0"/>
              <a:t>Tip 1 dışındaki diyabeti olan veya hamilelikte DM bulunan hastalar için, </a:t>
            </a:r>
            <a:r>
              <a:rPr lang="tr-TR" sz="2200" b="1" dirty="0"/>
              <a:t>düzenli </a:t>
            </a:r>
            <a:r>
              <a:rPr lang="tr-TR" sz="2200" b="1" dirty="0" err="1"/>
              <a:t>insülin</a:t>
            </a:r>
            <a:r>
              <a:rPr lang="tr-TR" sz="2200" b="1" dirty="0"/>
              <a:t> kullanımını belirtmek üzere bir Z kodu kullanılır,  – Z92.22 </a:t>
            </a:r>
            <a:r>
              <a:rPr lang="tr-TR" sz="2200" b="1" i="1" dirty="0"/>
              <a:t>Diğer ilaçların uzun süreli (halen) kullanımı konusunda özgeçmiş, </a:t>
            </a:r>
            <a:r>
              <a:rPr lang="tr-TR" sz="2200" b="1" i="1" dirty="0" err="1"/>
              <a:t>insülin</a:t>
            </a:r>
            <a:endParaRPr lang="tr-TR" sz="2200" b="1" i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err="1" smtClean="0">
                <a:solidFill>
                  <a:srgbClr val="FF0000"/>
                </a:solidFill>
              </a:rPr>
              <a:t>Diabetes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mellitus’ta</a:t>
            </a:r>
            <a:r>
              <a:rPr lang="tr-TR" sz="3600" b="1" dirty="0" smtClean="0">
                <a:solidFill>
                  <a:srgbClr val="FF0000"/>
                </a:solidFill>
              </a:rPr>
              <a:t> genel sınıflandırma ilkeleri şöyledir: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b="1" dirty="0" smtClean="0"/>
              <a:t> </a:t>
            </a:r>
            <a:r>
              <a:rPr lang="tr-TR" sz="2800" dirty="0" smtClean="0"/>
              <a:t>E09-E14’teki 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regülasyonu ve diyabet koduna (kodlarına) ek olarak, klinik tanıyı tam olarak tanımlamak için gerekirse diğer bölümlerden de kod 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 Bu ek kodların sırası E09-E14 kodundan (kodlarından) SONRA olmalıdır.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E10-E14’teki 'komplikasyon ile birlikte' kategorileri kapsamında yalnızca dizinde ‘Diyabet, diyabetik' altında girişi yapılan durumlar sınıflandırılabilir.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79676-93C5-4877-A17F-C0FD691D0BB6}" type="slidenum">
              <a:rPr lang="tr-TR" smtClean="0"/>
              <a:pPr>
                <a:defRPr/>
              </a:pPr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2215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Diyabetin mevcut BÜTÜN komplikasyonları, her bir diyabet vakasının ciddiyetini düzgün bir biçimde yansıtacak şekilde kodlanmalıdır. Bu, bir dizi kodun atanmasını gerektirebilir.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 Diyabet biçiminin belirtilmemesi halinde, özellikle 40 yaşın altındaki hastalarda, E14.-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tanımlanmamış </a:t>
            </a:r>
            <a:r>
              <a:rPr lang="tr-TR" dirty="0" smtClean="0"/>
              <a:t>kapsamındaki bir kodu atamadan önce hekimden ayrıntılı bilgi istenmelidir.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84232-37D2-43CB-9D3E-1C7F491BABF4}" type="slidenum">
              <a:rPr lang="tr-TR" smtClean="0"/>
              <a:pPr>
                <a:defRPr/>
              </a:pPr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640"/>
            <a:ext cx="7920880" cy="10081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>
                <a:solidFill>
                  <a:srgbClr val="FF0000"/>
                </a:solidFill>
              </a:rPr>
              <a:t>Tip 1 DM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752"/>
            <a:ext cx="7643192" cy="5472608"/>
          </a:xfrm>
        </p:spPr>
        <p:txBody>
          <a:bodyPr rtlCol="0">
            <a:no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1 diyabet,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yetmezliğine ve genellikle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üretiminin tamamına yakınının veya tamamının sona ermesine yol açan,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üreten adacık hücrelerinin </a:t>
            </a:r>
            <a:r>
              <a:rPr lang="tr-TR" sz="2800" dirty="0" err="1" smtClean="0"/>
              <a:t>otoimmün</a:t>
            </a:r>
            <a:r>
              <a:rPr lang="tr-TR" sz="2800" dirty="0" smtClean="0"/>
              <a:t> yıkımı ile karakterizedir. Bu diyabet biçimi çoğunlukla 30 yaşın altında görülse de herhangi bir yaşta ortaya çıkabilmektedir.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2 diyabet bütün diyabet vakalarının %85’inden fazlasını oluşturduğundan, yaşlı hastalarda görülen Tip 1 daha az yaygın olan diyabet tipidir.</a:t>
            </a:r>
            <a:endParaRPr lang="tr-TR" sz="28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Nitelendirilmemiş ‘</a:t>
            </a:r>
            <a:r>
              <a:rPr lang="tr-TR" sz="2800" dirty="0" err="1" smtClean="0"/>
              <a:t>obesite</a:t>
            </a:r>
            <a:r>
              <a:rPr lang="tr-TR" sz="2800" dirty="0" smtClean="0"/>
              <a:t>’ (E66.-), hipertansiyon (I10) veya </a:t>
            </a:r>
            <a:r>
              <a:rPr lang="tr-TR" sz="2800" dirty="0" err="1" smtClean="0"/>
              <a:t>lipid</a:t>
            </a:r>
            <a:r>
              <a:rPr lang="tr-TR" sz="2800" dirty="0" smtClean="0"/>
              <a:t> bozukluklar (E78.-) Tip 1 </a:t>
            </a: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</a:t>
            </a:r>
            <a:r>
              <a:rPr lang="tr-TR" sz="2800" dirty="0" smtClean="0"/>
              <a:t> ile birlikte kaydedildiğinde, uygun diyabet kodunu ek tanılar olarak bu durumlarla birlikte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8C78F-75D1-465A-BEAA-D5BB6D43CA4A}" type="slidenum">
              <a:rPr lang="tr-TR" smtClean="0"/>
              <a:pPr>
                <a:defRPr/>
              </a:pPr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23555" name="Picture 2" descr="http://www.moondragon.org/obgyn/graphics/type1diabet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557338"/>
            <a:ext cx="3671887" cy="3095625"/>
          </a:xfr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671E-F229-4316-B821-4F62F1A63172}" type="slidenum">
              <a:rPr lang="tr-TR" smtClean="0"/>
              <a:pPr>
                <a:defRPr/>
              </a:pPr>
              <a:t>38</a:t>
            </a:fld>
            <a:endParaRPr lang="tr-TR"/>
          </a:p>
        </p:txBody>
      </p:sp>
      <p:pic>
        <p:nvPicPr>
          <p:cNvPr id="23556" name="Picture 4" descr="http://www.lifespan.org/adam/graphics/images/en/19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643063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11188" y="5157788"/>
            <a:ext cx="7488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lang="tr-TR" b="1"/>
              <a:t>DM Tip 1                                                DM  Tip 2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Tip 2 DM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Tip 2 diyabet hastaları genellikle aşırı kilolu ve </a:t>
            </a:r>
            <a:r>
              <a:rPr lang="tr-TR" dirty="0" err="1" smtClean="0"/>
              <a:t>obez</a:t>
            </a:r>
            <a:r>
              <a:rPr lang="tr-TR" dirty="0" smtClean="0"/>
              <a:t> insan sayısının artmasına bağlı olarak bu diyabet tipinin görülme yaşı düşmektedir.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küçük yaş gruplarındaki Tip 2 diyabet hastaları, genelde </a:t>
            </a:r>
            <a:r>
              <a:rPr lang="tr-TR" dirty="0" err="1" smtClean="0"/>
              <a:t>insüline</a:t>
            </a:r>
            <a:r>
              <a:rPr lang="tr-TR" dirty="0" smtClean="0"/>
              <a:t> dirençli olduklarından ve MODY vakalarında görülebilen özgül genetik bozuklukları bulunmadığından MODY vakalardan farklılık göstermektedir.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29341-58FA-43C5-B617-E95BCB1FE6EF}" type="slidenum">
              <a:rPr lang="tr-TR" smtClean="0"/>
              <a:pPr>
                <a:defRPr/>
              </a:pPr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sp>
        <p:nvSpPr>
          <p:cNvPr id="58369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3) Metastazlar (</a:t>
            </a:r>
            <a:r>
              <a:rPr lang="tr-TR" sz="4000" dirty="0" err="1">
                <a:solidFill>
                  <a:srgbClr val="FF0000"/>
                </a:solidFill>
              </a:rPr>
              <a:t>Sekonder</a:t>
            </a:r>
            <a:r>
              <a:rPr lang="tr-TR" sz="4000" dirty="0">
                <a:solidFill>
                  <a:srgbClr val="FF0000"/>
                </a:solidFill>
              </a:rPr>
              <a:t> Yerler)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3200" dirty="0">
                <a:solidFill>
                  <a:srgbClr val="FF0000"/>
                </a:solidFill>
              </a:rPr>
              <a:t>(ACS 0239)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711325"/>
            <a:ext cx="7632848" cy="4525963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Primer</a:t>
            </a:r>
            <a:r>
              <a:rPr lang="tr-TR" sz="3200" dirty="0"/>
              <a:t>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neoplazinin</a:t>
            </a:r>
            <a:r>
              <a:rPr lang="tr-TR" sz="3200" dirty="0"/>
              <a:t> yayıldığı yerdir.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Sekonder</a:t>
            </a:r>
            <a:r>
              <a:rPr lang="tr-TR" sz="3200" dirty="0"/>
              <a:t> yerler için kodlar geneldir, örneğin, vücudun tüm kemikleri için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C79 .5 </a:t>
            </a:r>
            <a:r>
              <a:rPr lang="tr-TR" sz="3200" i="1" dirty="0"/>
              <a:t>Kemik ve kemik iliğinin </a:t>
            </a:r>
            <a:r>
              <a:rPr lang="tr-TR" sz="3200" i="1" dirty="0" err="1"/>
              <a:t>sekonder</a:t>
            </a:r>
            <a:r>
              <a:rPr lang="tr-TR" sz="3200" i="1" dirty="0"/>
              <a:t> </a:t>
            </a:r>
            <a:r>
              <a:rPr lang="tr-TR" sz="3200" i="1" dirty="0" err="1"/>
              <a:t>malign</a:t>
            </a:r>
            <a:r>
              <a:rPr lang="tr-TR" sz="3200" i="1" dirty="0"/>
              <a:t> </a:t>
            </a:r>
            <a:r>
              <a:rPr lang="tr-TR" sz="3200" i="1" dirty="0" err="1"/>
              <a:t>neoplazileri</a:t>
            </a:r>
            <a:r>
              <a:rPr lang="tr-TR" sz="3200" dirty="0"/>
              <a:t>  kullanılmaktadır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/>
              <a:t>Eğer tanı </a:t>
            </a:r>
            <a:r>
              <a:rPr lang="tr-TR" sz="3200" dirty="0" err="1"/>
              <a:t>neoplazinin</a:t>
            </a:r>
            <a:r>
              <a:rPr lang="tr-TR" sz="3200" dirty="0"/>
              <a:t> </a:t>
            </a:r>
            <a:r>
              <a:rPr lang="tr-TR" sz="3200" dirty="0" err="1"/>
              <a:t>primer</a:t>
            </a:r>
            <a:r>
              <a:rPr lang="tr-TR" sz="3200" dirty="0"/>
              <a:t> mi </a:t>
            </a:r>
            <a:r>
              <a:rPr lang="tr-TR" sz="3200" dirty="0" err="1"/>
              <a:t>sekonder</a:t>
            </a:r>
            <a:r>
              <a:rPr lang="tr-TR" sz="3200" dirty="0"/>
              <a:t> mi olduğunu tanımlamıyorsa, bunu </a:t>
            </a:r>
            <a:r>
              <a:rPr lang="tr-TR" sz="3200" dirty="0" err="1"/>
              <a:t>primer</a:t>
            </a:r>
            <a:r>
              <a:rPr lang="tr-TR" sz="3200" dirty="0"/>
              <a:t> yere kodlayın</a:t>
            </a:r>
          </a:p>
          <a:p>
            <a:pPr eaLnBrk="1" hangingPunct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3000" b="1" i="1" dirty="0" smtClean="0">
                <a:solidFill>
                  <a:srgbClr val="FF0000"/>
                </a:solidFill>
              </a:rPr>
              <a:t>Diğer özgül diyabet biçimleri (diğer bozukluklara </a:t>
            </a:r>
            <a:r>
              <a:rPr lang="tr-TR" sz="3000" b="1" i="1" dirty="0" err="1" smtClean="0">
                <a:solidFill>
                  <a:srgbClr val="FF0000"/>
                </a:solidFill>
              </a:rPr>
              <a:t>sekonder</a:t>
            </a:r>
            <a:r>
              <a:rPr lang="tr-TR" sz="3000" b="1" i="1" dirty="0" smtClean="0">
                <a:solidFill>
                  <a:srgbClr val="FF0000"/>
                </a:solidFill>
              </a:rPr>
              <a:t> olan diyabeti içerir)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Beta hücre fonksiyonunun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İnsülin</a:t>
            </a:r>
            <a:r>
              <a:rPr lang="tr-TR" sz="2800" dirty="0" smtClean="0"/>
              <a:t> etkisinin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err="1" smtClean="0"/>
              <a:t>Pankreatik</a:t>
            </a:r>
            <a:r>
              <a:rPr lang="tr-TR" sz="2800" dirty="0" smtClean="0"/>
              <a:t> </a:t>
            </a:r>
            <a:r>
              <a:rPr lang="tr-TR" sz="2800" dirty="0" err="1" smtClean="0"/>
              <a:t>ekzokrin</a:t>
            </a:r>
            <a:r>
              <a:rPr lang="tr-TR" sz="2800" dirty="0" smtClean="0"/>
              <a:t> hastalıkları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Enfeksiyonlar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Endokrinopatiler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İlaca bağlı veya kimyasallara bağlı diyabet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İmmünle</a:t>
            </a:r>
            <a:r>
              <a:rPr lang="tr-TR" sz="2800" dirty="0" smtClean="0"/>
              <a:t> düzenlenen hastalıklar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Diğer genetik sendromlar, bazı zamanlar diyabet ile ilişkili olan.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77D03-88B7-4024-A21A-4CE0BE48A8F2}" type="slidenum">
              <a:rPr lang="tr-TR" smtClean="0"/>
              <a:pPr>
                <a:defRPr/>
              </a:pPr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74638"/>
            <a:ext cx="7787208" cy="993775"/>
          </a:xfrm>
        </p:spPr>
        <p:txBody>
          <a:bodyPr/>
          <a:lstStyle/>
          <a:p>
            <a:pPr algn="ctr" eaLnBrk="1" hangingPunct="1"/>
            <a:r>
              <a:rPr lang="tr-TR" dirty="0" smtClean="0">
                <a:solidFill>
                  <a:srgbClr val="FF0000"/>
                </a:solidFill>
              </a:rPr>
              <a:t>Diyabet ve </a:t>
            </a:r>
            <a:r>
              <a:rPr lang="tr-TR" dirty="0" err="1" smtClean="0">
                <a:solidFill>
                  <a:srgbClr val="FF0000"/>
                </a:solidFill>
              </a:rPr>
              <a:t>İnsülin</a:t>
            </a:r>
            <a:r>
              <a:rPr lang="tr-TR" dirty="0" smtClean="0">
                <a:solidFill>
                  <a:srgbClr val="FF0000"/>
                </a:solidFill>
              </a:rPr>
              <a:t> Direnci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975"/>
            <a:ext cx="7920880" cy="566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tr-TR" sz="2400" dirty="0" smtClean="0"/>
              <a:t>Aşağıdakilerden bir veya daha fazlası kaydedilirken uygun şekilde E11.72, E13.72, E14.72 *</a:t>
            </a:r>
            <a:r>
              <a:rPr lang="tr-TR" sz="2400" i="1" dirty="0" err="1" smtClean="0"/>
              <a:t>Diabetes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mellitus</a:t>
            </a:r>
            <a:r>
              <a:rPr lang="tr-TR" sz="2400" i="1" dirty="0" smtClean="0"/>
              <a:t>, </a:t>
            </a:r>
            <a:r>
              <a:rPr lang="tr-TR" sz="2400" i="1" dirty="0" err="1" smtClean="0"/>
              <a:t>insulin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veya E09.1 </a:t>
            </a:r>
            <a:r>
              <a:rPr lang="tr-TR" sz="2400" i="1" dirty="0" smtClean="0"/>
              <a:t>Bozulmuş </a:t>
            </a:r>
            <a:r>
              <a:rPr lang="tr-TR" sz="2400" i="1" dirty="0" err="1" smtClean="0"/>
              <a:t>glukoz</a:t>
            </a:r>
            <a:r>
              <a:rPr lang="tr-TR" sz="2400" i="1" dirty="0" smtClean="0"/>
              <a:t> regülasyonu, </a:t>
            </a:r>
            <a:r>
              <a:rPr lang="tr-TR" sz="2400" i="1" dirty="0" err="1" smtClean="0"/>
              <a:t>insülin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atanmalıdır: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Akantoz</a:t>
            </a:r>
            <a:r>
              <a:rPr lang="tr-TR" sz="2400" dirty="0" smtClean="0"/>
              <a:t> </a:t>
            </a:r>
            <a:r>
              <a:rPr lang="tr-TR" sz="2400" dirty="0" err="1" smtClean="0"/>
              <a:t>nigrikans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Karakteristik </a:t>
            </a:r>
            <a:r>
              <a:rPr lang="tr-TR" sz="2400" dirty="0" err="1" smtClean="0"/>
              <a:t>dislipidemi</a:t>
            </a:r>
            <a:r>
              <a:rPr lang="tr-TR" sz="2400" dirty="0" smtClean="0"/>
              <a:t> (yükselmiş açlık </a:t>
            </a:r>
            <a:r>
              <a:rPr lang="tr-TR" sz="2400" dirty="0" err="1" smtClean="0"/>
              <a:t>trigliseridleri</a:t>
            </a:r>
            <a:r>
              <a:rPr lang="tr-TR" sz="2400" dirty="0" smtClean="0"/>
              <a:t> ve bastırılmış HDL-kolesterol)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Hiperinsülinizm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Hipertansiyon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Artmış karın içi </a:t>
            </a:r>
            <a:r>
              <a:rPr lang="tr-TR" sz="2400" dirty="0" err="1" smtClean="0"/>
              <a:t>viseral</a:t>
            </a:r>
            <a:r>
              <a:rPr lang="tr-TR" sz="2400" dirty="0" smtClean="0"/>
              <a:t> yağ birikimi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‘</a:t>
            </a:r>
            <a:r>
              <a:rPr lang="tr-TR" sz="2400" dirty="0" err="1" smtClean="0"/>
              <a:t>İnsülin</a:t>
            </a:r>
            <a:r>
              <a:rPr lang="tr-TR" sz="2400" dirty="0" smtClean="0"/>
              <a:t> tedavisi’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Nonalkolik</a:t>
            </a:r>
            <a:r>
              <a:rPr lang="tr-TR" sz="2400" dirty="0" smtClean="0"/>
              <a:t> yağlı (değişiklik) karaciğer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err="1" smtClean="0"/>
              <a:t>Obesite</a:t>
            </a:r>
            <a:r>
              <a:rPr lang="tr-TR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/>
              <a:t>Tüm bu eşlik eden durumlardan hangisi veya hangileri DM ile birlikte ise </a:t>
            </a:r>
            <a:r>
              <a:rPr lang="tr-TR" sz="2400" b="1" dirty="0" smtClean="0"/>
              <a:t>ek kod</a:t>
            </a:r>
            <a:r>
              <a:rPr lang="tr-TR" sz="2400" dirty="0" smtClean="0"/>
              <a:t> olarak belirtilmelidirler.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E09D2-BB4C-45AE-8993-E2A5A5F9B18E}" type="slidenum">
              <a:rPr lang="tr-TR" smtClean="0"/>
              <a:pPr>
                <a:defRPr/>
              </a:pPr>
              <a:t>41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Gebeliği komplike eden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 smtClean="0"/>
              <a:t>Gebeliği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komplike eden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veya IGR, O24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gebelikte </a:t>
            </a:r>
            <a:r>
              <a:rPr lang="tr-TR" dirty="0" smtClean="0"/>
              <a:t>kategorisi kapsamında sınıflandırılır.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kodlar, diyabet veya IGR gebelikten </a:t>
            </a:r>
            <a:r>
              <a:rPr lang="tr-TR" b="1" dirty="0" smtClean="0"/>
              <a:t>önce </a:t>
            </a:r>
            <a:r>
              <a:rPr lang="tr-TR" dirty="0" smtClean="0"/>
              <a:t>teşhis edilen kadınlara atanmalıdır.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Komplikasyonlar ile birlikte önceden mevcut olan diyabet gebelikte mevcutsa, E09-E14’ten uygun ek kodu (kodları) atayın.</a:t>
            </a:r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8C0B2-C8FC-409F-B9C1-0EBA6D061DA8}" type="slidenum">
              <a:rPr lang="tr-TR" smtClean="0"/>
              <a:pPr>
                <a:defRPr/>
              </a:pPr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</a:rPr>
              <a:t>Gestasyonel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 (GDM):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</a:t>
            </a:r>
            <a:endParaRPr lang="tr-TR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Gebeliğin 24. haftasında ya da sonrasında tanımlanan GDM.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toleransı doğumdan sonra normale dönen </a:t>
            </a:r>
            <a:r>
              <a:rPr lang="tr-TR" dirty="0" err="1" smtClean="0"/>
              <a:t>gestasyonel</a:t>
            </a:r>
            <a:r>
              <a:rPr lang="tr-TR" dirty="0" smtClean="0"/>
              <a:t> diyabet hastası kadınlarda bile daha sonra Tip 2 diyabet geliştirme riski ileriye dönük olarak artmaktadır.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Aşırı kilolu veya </a:t>
            </a:r>
            <a:r>
              <a:rPr lang="tr-TR" dirty="0" err="1" smtClean="0"/>
              <a:t>obez</a:t>
            </a:r>
            <a:r>
              <a:rPr lang="tr-TR" dirty="0" smtClean="0"/>
              <a:t> ve/veya fiziksel olarak </a:t>
            </a:r>
            <a:r>
              <a:rPr lang="tr-TR" dirty="0" err="1" smtClean="0"/>
              <a:t>inaktif</a:t>
            </a:r>
            <a:r>
              <a:rPr lang="tr-TR" dirty="0" smtClean="0"/>
              <a:t> olan kadınlar için bu durum özellikle geçerlidir</a:t>
            </a:r>
            <a:r>
              <a:rPr lang="tr-TR" sz="28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61355-B07A-4BFD-BC98-912FC70D0B01}" type="slidenum">
              <a:rPr lang="tr-TR" smtClean="0"/>
              <a:pPr>
                <a:defRPr/>
              </a:pPr>
              <a:t>43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8680"/>
            <a:ext cx="8172400" cy="630932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Diyabetin, gebeliğin 24. haftasında ya da sonrasında yapılan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testinde ilk kez bulgulanması halinde O24.4-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gebeliğin 24. haftasında ya da sonrasında ortaya çıkan </a:t>
            </a:r>
            <a:r>
              <a:rPr lang="tr-TR" sz="2800" dirty="0" smtClean="0"/>
              <a:t>kodu uygun olmaktadır.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mellitusun</a:t>
            </a:r>
            <a:r>
              <a:rPr lang="tr-TR" sz="2800" dirty="0" smtClean="0"/>
              <a:t> başlangıcı ile ilgili olarak, teşhis edilmeyen önceden mevcut olan diyabeti gösterebilecek şüphelerin bulunması halinde, bu durumlar O24.9-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gebelikte, tanımlanmamış ilk atak </a:t>
            </a:r>
            <a:r>
              <a:rPr lang="tr-TR" sz="2800" dirty="0" smtClean="0"/>
              <a:t>olarak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Gestasyonel</a:t>
            </a:r>
            <a:r>
              <a:rPr lang="tr-TR" sz="2800" dirty="0" smtClean="0"/>
              <a:t> diyabet daha sonraki bir gebelikte yineleyebilmektedir; böyle bir durumda, </a:t>
            </a:r>
            <a:r>
              <a:rPr lang="tr-TR" sz="2800" dirty="0" err="1" smtClean="0"/>
              <a:t>gestasyonel</a:t>
            </a:r>
            <a:r>
              <a:rPr lang="tr-TR" sz="2800" dirty="0" smtClean="0"/>
              <a:t> diyabet, Z87.5 </a:t>
            </a:r>
            <a:r>
              <a:rPr lang="tr-TR" sz="2800" i="1" dirty="0" smtClean="0"/>
              <a:t>Kişisel gebelik, doğum ve lohusalık komplikasyonları öyküsü </a:t>
            </a:r>
            <a:r>
              <a:rPr lang="tr-TR" sz="2800" dirty="0" smtClean="0"/>
              <a:t>hemen arkasından gelecek şekilde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8B0E4-00EF-4D23-AB38-E4D5C7210389}" type="slidenum">
              <a:rPr lang="tr-TR" smtClean="0"/>
              <a:pPr>
                <a:defRPr/>
              </a:pPr>
              <a:t>44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Akut Komplikasyonları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tr-TR" sz="2800" b="1" dirty="0" err="1" smtClean="0">
                <a:solidFill>
                  <a:srgbClr val="FF0000"/>
                </a:solidFill>
              </a:rPr>
              <a:t>Ketoasidoz</a:t>
            </a:r>
            <a:r>
              <a:rPr lang="tr-TR" sz="2800" b="1" dirty="0" smtClean="0">
                <a:solidFill>
                  <a:srgbClr val="FF0000"/>
                </a:solidFill>
              </a:rPr>
              <a:t> ile birlikte diyabet (DKA):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Diyabetik bir hastanın en önemli akut komplikasyonlarının başında gelir.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smtClean="0"/>
              <a:t>Diyabette </a:t>
            </a:r>
            <a:r>
              <a:rPr lang="tr-TR" sz="2800" dirty="0" err="1" smtClean="0"/>
              <a:t>ketoasidoz</a:t>
            </a:r>
            <a:r>
              <a:rPr lang="tr-TR" sz="2800" dirty="0" smtClean="0"/>
              <a:t> belirgin ise E1-.1- *</a:t>
            </a:r>
            <a:r>
              <a:rPr lang="tr-TR" sz="2800" i="1" dirty="0" smtClean="0"/>
              <a:t>Diyabet, </a:t>
            </a:r>
            <a:r>
              <a:rPr lang="tr-TR" sz="2800" i="1" dirty="0" err="1" smtClean="0"/>
              <a:t>ketoasidoz</a:t>
            </a:r>
            <a:r>
              <a:rPr lang="tr-TR" sz="2800" i="1" dirty="0" smtClean="0"/>
              <a:t> ile birlikte...</a:t>
            </a:r>
            <a:r>
              <a:rPr lang="tr-TR" sz="2800" dirty="0" smtClean="0"/>
              <a:t>’</a:t>
            </a:r>
            <a:r>
              <a:rPr lang="tr-TR" sz="2800" dirty="0" err="1" smtClean="0"/>
              <a:t>yi</a:t>
            </a:r>
            <a:r>
              <a:rPr lang="tr-TR" sz="2800" dirty="0" smtClean="0"/>
              <a:t>, </a:t>
            </a:r>
            <a:r>
              <a:rPr lang="tr-TR" sz="2800" dirty="0" err="1" smtClean="0"/>
              <a:t>hiperozmolalite</a:t>
            </a:r>
            <a:r>
              <a:rPr lang="tr-TR" sz="2800" dirty="0" smtClean="0"/>
              <a:t> de kaydedilirse E87.0 </a:t>
            </a:r>
            <a:r>
              <a:rPr lang="tr-TR" sz="2800" i="1" dirty="0" err="1" smtClean="0"/>
              <a:t>Hiperozmolalite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hipernatremi</a:t>
            </a:r>
            <a:r>
              <a:rPr lang="tr-TR" sz="2800" i="1" dirty="0" smtClean="0"/>
              <a:t> </a:t>
            </a:r>
            <a:r>
              <a:rPr lang="tr-TR" sz="2800" dirty="0" smtClean="0"/>
              <a:t>ek tanı kodunu atayın.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DKA’nın</a:t>
            </a:r>
            <a:r>
              <a:rPr lang="tr-TR" sz="2800" dirty="0" smtClean="0"/>
              <a:t> </a:t>
            </a:r>
            <a:r>
              <a:rPr lang="tr-TR" sz="2800" dirty="0" err="1" smtClean="0"/>
              <a:t>reçetelenen</a:t>
            </a:r>
            <a:r>
              <a:rPr lang="tr-TR" sz="2800" dirty="0" smtClean="0"/>
              <a:t> </a:t>
            </a:r>
            <a:r>
              <a:rPr lang="tr-TR" sz="2800" dirty="0" err="1" smtClean="0"/>
              <a:t>insülinin</a:t>
            </a:r>
            <a:r>
              <a:rPr lang="tr-TR" sz="2800" dirty="0" smtClean="0"/>
              <a:t> uygun şekilde kullanılmaması veya diyabet tedavisinin diğer yönlerinin bir sonucu olarak ortaya çıkması halinde, Z91.1 </a:t>
            </a:r>
            <a:r>
              <a:rPr lang="tr-TR" sz="2800" i="1" dirty="0" smtClean="0"/>
              <a:t>Kişisel tıbbi tedavi ve rejime uyumsuzluk öyküsü </a:t>
            </a:r>
            <a:r>
              <a:rPr lang="tr-TR" sz="2800" dirty="0" smtClean="0"/>
              <a:t>(bakınız ACS 0517, </a:t>
            </a:r>
            <a:r>
              <a:rPr lang="tr-TR" sz="2800" i="1" dirty="0" smtClean="0"/>
              <a:t>Tedaviye uyumsuzluk</a:t>
            </a:r>
            <a:r>
              <a:rPr lang="tr-TR" sz="2800" dirty="0" smtClean="0"/>
              <a:t>) ek kodu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27B42-8B62-42FA-B4F2-C48AFB80DEE2}" type="slidenum">
              <a:rPr lang="tr-TR" smtClean="0"/>
              <a:pPr>
                <a:defRPr/>
              </a:pPr>
              <a:t>45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60350"/>
            <a:ext cx="7992888" cy="64087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2) </a:t>
            </a:r>
            <a:r>
              <a:rPr lang="tr-TR" sz="2400" b="1" dirty="0" err="1" smtClean="0">
                <a:solidFill>
                  <a:srgbClr val="FF0000"/>
                </a:solidFill>
              </a:rPr>
              <a:t>Laktikasidoz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3) Hipoglisemi: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4) </a:t>
            </a:r>
            <a:r>
              <a:rPr lang="tr-TR" sz="2400" b="1" dirty="0" err="1" smtClean="0">
                <a:solidFill>
                  <a:srgbClr val="FF0000"/>
                </a:solidFill>
              </a:rPr>
              <a:t>İnsüline</a:t>
            </a:r>
            <a:r>
              <a:rPr lang="tr-TR" sz="2400" b="1" dirty="0" smtClean="0">
                <a:solidFill>
                  <a:srgbClr val="FF0000"/>
                </a:solidFill>
              </a:rPr>
              <a:t> karşı antikor reaksiyonu: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5) Diyabeti dengeleme: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‘Kararsız’, ‘dengeleme için’, ‘kontrol edilmeyen’, ‘kötü kontrol edilen' veya ‘kontrol altında olmayan’ durumlarına ilişkin dokümantasyon varsa, ana tanı veya ek tanı olarak uygun şekilde E1-.65 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kontrol altında olmayan </a:t>
            </a:r>
            <a:r>
              <a:rPr lang="tr-TR" sz="2600" dirty="0" smtClean="0"/>
              <a:t>kodlanmalıdır.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Bu kategorideki hastalar diyabetik komplikasyonlar gösterdiğinde, E10-E14’ten uygun ek kodu (kodları) atayın.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>
                <a:solidFill>
                  <a:srgbClr val="FF0000"/>
                </a:solidFill>
              </a:rPr>
              <a:t>Kodlamanız tek başına kan sonuçlarına göre değil, </a:t>
            </a:r>
            <a:r>
              <a:rPr lang="tr-TR" sz="2600" dirty="0" err="1" smtClean="0">
                <a:solidFill>
                  <a:srgbClr val="FF0000"/>
                </a:solidFill>
              </a:rPr>
              <a:t>klinisyen</a:t>
            </a:r>
            <a:r>
              <a:rPr lang="tr-TR" sz="2600" dirty="0" smtClean="0">
                <a:solidFill>
                  <a:srgbClr val="FF0000"/>
                </a:solidFill>
              </a:rPr>
              <a:t> tarafından yapılan dokümantasyona dayanmalıdır</a:t>
            </a:r>
            <a:endParaRPr lang="tr-TR" sz="2600" dirty="0" smtClean="0"/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DAD45-6506-434B-B7E4-33D360CBAD97}" type="slidenum">
              <a:rPr lang="tr-TR" smtClean="0"/>
              <a:pPr>
                <a:defRPr/>
              </a:pPr>
              <a:t>46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Kronik Komplikasyonları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7715200" cy="55895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Böbrek komplikasyonları: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nefropati</a:t>
            </a:r>
            <a:r>
              <a:rPr lang="tr-TR" sz="2800" dirty="0" smtClean="0"/>
              <a:t>, ABY</a:t>
            </a:r>
            <a:endParaRPr lang="tr-TR" sz="2800" b="1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göz hastalığı: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retinopati</a:t>
            </a:r>
            <a:r>
              <a:rPr lang="tr-TR" sz="2800" dirty="0" smtClean="0"/>
              <a:t>, katarakt,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arter tıkanıklığı,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ven</a:t>
            </a:r>
            <a:r>
              <a:rPr lang="tr-TR" sz="2800" dirty="0" smtClean="0"/>
              <a:t> tıkanıklığı ve optik diskin enfarktüsünün (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optik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) </a:t>
            </a:r>
            <a:r>
              <a:rPr lang="tr-TR" sz="2800" dirty="0" err="1" smtClean="0"/>
              <a:t>insidansı</a:t>
            </a:r>
            <a:r>
              <a:rPr lang="tr-TR" sz="2800" dirty="0" smtClean="0"/>
              <a:t> artar.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Nörolojik komplikasyonlar:</a:t>
            </a:r>
            <a:r>
              <a:rPr lang="tr-TR" sz="2800" dirty="0" smtClean="0"/>
              <a:t> Diyabetik </a:t>
            </a:r>
            <a:r>
              <a:rPr lang="tr-TR" sz="2800" dirty="0" err="1" smtClean="0"/>
              <a:t>nöropati</a:t>
            </a: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Dolaşım komplikasyonları: </a:t>
            </a:r>
            <a:r>
              <a:rPr lang="tr-TR" sz="2800" dirty="0" err="1" smtClean="0"/>
              <a:t>Periferik</a:t>
            </a:r>
            <a:r>
              <a:rPr lang="tr-TR" sz="2800" dirty="0" smtClean="0"/>
              <a:t> damar hastalığı, Diyabetik 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</a:t>
            </a:r>
            <a:r>
              <a:rPr lang="tr-TR" sz="2800" dirty="0" err="1" smtClean="0"/>
              <a:t>kardiyomiyopati</a:t>
            </a:r>
            <a:r>
              <a:rPr lang="tr-TR" sz="2800" dirty="0" smtClean="0"/>
              <a:t> (E1-.53),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Deri ve </a:t>
            </a:r>
            <a:r>
              <a:rPr lang="tr-TR" sz="2800" b="1" dirty="0" err="1" smtClean="0"/>
              <a:t>subkütan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 ve </a:t>
            </a:r>
            <a:r>
              <a:rPr lang="tr-TR" sz="2800" b="1" dirty="0" err="1" smtClean="0"/>
              <a:t>periodontal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</a:t>
            </a:r>
            <a:r>
              <a:rPr lang="tr-TR" sz="2800" b="1" dirty="0" err="1" smtClean="0"/>
              <a:t>fibröz</a:t>
            </a:r>
            <a:r>
              <a:rPr lang="tr-TR" sz="2800" b="1" dirty="0" smtClean="0"/>
              <a:t> meme hastalığı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tr-TR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1DDAC-F53C-4F92-BBCC-8A31C518C620}" type="slidenum">
              <a:rPr lang="tr-TR" smtClean="0"/>
              <a:pPr>
                <a:defRPr/>
              </a:pPr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11363" y="188913"/>
          <a:ext cx="5194300" cy="648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Photo Editor Fotoğrafı" r:id="rId3" imgW="3619048" imgH="4514286" progId="">
                  <p:embed/>
                </p:oleObj>
              </mc:Choice>
              <mc:Fallback>
                <p:oleObj name="Photo Editor Fotoğrafı" r:id="rId3" imgW="3619048" imgH="4514286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188913"/>
                        <a:ext cx="5194300" cy="648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C1DD1-EA4B-4924-8489-874E6C31A14F}" type="slidenum">
              <a:rPr lang="tr-TR" smtClean="0"/>
              <a:pPr>
                <a:defRPr/>
              </a:pPr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Diyabet ve Çoklu </a:t>
            </a:r>
            <a:r>
              <a:rPr lang="tr-TR" sz="4000" dirty="0" err="1" smtClean="0">
                <a:solidFill>
                  <a:srgbClr val="FF0000"/>
                </a:solidFill>
              </a:rPr>
              <a:t>Mikrovasküler</a:t>
            </a:r>
            <a:r>
              <a:rPr lang="tr-TR" sz="4000" dirty="0" smtClean="0">
                <a:solidFill>
                  <a:srgbClr val="FF0000"/>
                </a:solidFill>
              </a:rPr>
              <a:t> Komplikasyonlar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400" dirty="0" smtClean="0"/>
              <a:t>    </a:t>
            </a:r>
            <a:r>
              <a:rPr lang="tr-TR" sz="2600" dirty="0" smtClean="0"/>
              <a:t>E1-.71 </a:t>
            </a:r>
            <a:r>
              <a:rPr lang="tr-TR" sz="2600" i="1" dirty="0" smtClean="0"/>
              <a:t>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 </a:t>
            </a:r>
            <a:r>
              <a:rPr lang="tr-TR" sz="2600" dirty="0" smtClean="0"/>
              <a:t>kodu, hastada </a:t>
            </a:r>
            <a:r>
              <a:rPr lang="tr-TR" sz="2600" b="1" dirty="0" smtClean="0"/>
              <a:t>şu beş kategoriden iki veya daha fazlası kapsamında sınıflandırılabilir durumlar </a:t>
            </a:r>
            <a:r>
              <a:rPr lang="tr-TR" sz="2600" dirty="0" smtClean="0"/>
              <a:t>mevcut olduğunda atanmalıdır</a:t>
            </a:r>
            <a:r>
              <a:rPr lang="tr-TR" sz="2600" b="1" dirty="0" smtClean="0"/>
              <a:t>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1. Böbrek komplikasyonları (E1-.2-)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2. </a:t>
            </a:r>
            <a:r>
              <a:rPr lang="tr-TR" sz="2600" dirty="0" err="1" smtClean="0"/>
              <a:t>Oftalmik</a:t>
            </a:r>
            <a:r>
              <a:rPr lang="tr-TR" sz="2600" dirty="0" smtClean="0"/>
              <a:t> komplikasyonlar (E1-.31–E1-.35, E1-.39)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3. Nörolojik komplikasyonlar (E1-.-)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4. Diyabetik </a:t>
            </a:r>
            <a:r>
              <a:rPr lang="tr-TR" sz="2600" dirty="0" err="1" smtClean="0"/>
              <a:t>iskemik</a:t>
            </a:r>
            <a:r>
              <a:rPr lang="tr-TR" sz="2600" dirty="0" smtClean="0"/>
              <a:t> </a:t>
            </a:r>
            <a:r>
              <a:rPr lang="tr-TR" sz="2600" dirty="0" err="1" smtClean="0"/>
              <a:t>kardiyomiyopati</a:t>
            </a:r>
            <a:r>
              <a:rPr lang="tr-TR" sz="2600" dirty="0" smtClean="0"/>
              <a:t> (E1-.53)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5. Aşağıda verilen deri veya </a:t>
            </a:r>
            <a:r>
              <a:rPr lang="tr-TR" sz="2600" dirty="0" err="1" smtClean="0"/>
              <a:t>subkütan</a:t>
            </a:r>
            <a:r>
              <a:rPr lang="tr-TR" sz="2600" dirty="0" smtClean="0"/>
              <a:t> doku komplikasyonlarından biri (E1-.62)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E1-.71'i yalnızca hiçbir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 ana tanının tanımına uygun olmadığında ana tanı olarak kodlayın.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Spesifik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komplikasyonlara ilişkin ek kodlar da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6B9F1-B4F6-4CB1-8266-8635F71B26FC}" type="slidenum">
              <a:rPr lang="tr-TR" smtClean="0"/>
              <a:pPr>
                <a:defRPr/>
              </a:pPr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pic>
        <p:nvPicPr>
          <p:cNvPr id="59394" name="Picture 2" descr="metastases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736" y="1412776"/>
            <a:ext cx="4679950" cy="43195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9275"/>
            <a:ext cx="7920880" cy="6119813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</a:t>
            </a:r>
            <a:r>
              <a:rPr lang="tr-TR" sz="2600" b="1" dirty="0" smtClean="0">
                <a:solidFill>
                  <a:srgbClr val="7030A0"/>
                </a:solidFill>
              </a:rPr>
              <a:t>Örnek: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     Hasta, Tip 2 diyabetik </a:t>
            </a:r>
            <a:r>
              <a:rPr lang="tr-TR" sz="2600" dirty="0" err="1" smtClean="0"/>
              <a:t>nöropati</a:t>
            </a:r>
            <a:r>
              <a:rPr lang="tr-TR" sz="2600" dirty="0" smtClean="0"/>
              <a:t> tedavisi için hastaneye yatırılmıştır. Hastada ayrıca,diyabete bağlanabilir </a:t>
            </a:r>
            <a:r>
              <a:rPr lang="tr-TR" sz="2600" dirty="0" err="1" smtClean="0"/>
              <a:t>retinal</a:t>
            </a:r>
            <a:r>
              <a:rPr lang="tr-TR" sz="2600" dirty="0" smtClean="0"/>
              <a:t> </a:t>
            </a:r>
            <a:r>
              <a:rPr lang="tr-TR" sz="2600" dirty="0" err="1" smtClean="0"/>
              <a:t>iskemi</a:t>
            </a:r>
            <a:r>
              <a:rPr lang="tr-TR" sz="2600" dirty="0" smtClean="0"/>
              <a:t> de vardır.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600" dirty="0" smtClean="0"/>
              <a:t>Kodlar: 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E11.22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yerleşik diyabetik </a:t>
            </a:r>
            <a:r>
              <a:rPr lang="tr-TR" sz="2600" i="1" dirty="0" err="1" smtClean="0"/>
              <a:t>nefropati</a:t>
            </a:r>
            <a:r>
              <a:rPr lang="tr-TR" sz="2600" i="1" dirty="0" smtClean="0"/>
              <a:t>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E11.71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H34.2 </a:t>
            </a:r>
            <a:r>
              <a:rPr lang="tr-TR" sz="2600" i="1" dirty="0" smtClean="0"/>
              <a:t>Diğer </a:t>
            </a:r>
            <a:r>
              <a:rPr lang="tr-TR" sz="2600" i="1" dirty="0" err="1" smtClean="0"/>
              <a:t>retinal</a:t>
            </a:r>
            <a:r>
              <a:rPr lang="tr-TR" sz="26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i="1" dirty="0" smtClean="0"/>
              <a:t>  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i="1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600" dirty="0" smtClean="0"/>
              <a:t>ACS 0001 </a:t>
            </a:r>
            <a:r>
              <a:rPr lang="tr-TR" sz="2600" i="1" dirty="0" smtClean="0"/>
              <a:t>Ek tanı</a:t>
            </a:r>
            <a:r>
              <a:rPr lang="tr-TR" sz="2600" dirty="0" smtClean="0"/>
              <a:t>’ya uygun bir şekilde, E11.22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A4681-8004-4D64-AAF4-053F227B2ECC}" type="slidenum">
              <a:rPr lang="tr-TR" smtClean="0"/>
              <a:pPr>
                <a:defRPr/>
              </a:pPr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404813"/>
            <a:ext cx="7992888" cy="6453187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Hasta, </a:t>
            </a:r>
            <a:r>
              <a:rPr lang="tr-TR" sz="2800" dirty="0" err="1" smtClean="0"/>
              <a:t>nefrotik</a:t>
            </a:r>
            <a:r>
              <a:rPr lang="tr-TR" sz="2800" dirty="0" smtClean="0"/>
              <a:t> sendrom,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iskemi</a:t>
            </a:r>
            <a:r>
              <a:rPr lang="tr-TR" sz="2800" dirty="0" smtClean="0"/>
              <a:t> ve </a:t>
            </a:r>
            <a:r>
              <a:rPr lang="tr-TR" sz="2800" dirty="0" err="1" smtClean="0"/>
              <a:t>femoral</a:t>
            </a:r>
            <a:r>
              <a:rPr lang="tr-TR" sz="2800" dirty="0" smtClean="0"/>
              <a:t>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 komplikasyonları ile birlikte mevcut olan Tip 1 diyabet sebebiyle hastaneye yatırılmıştır.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Kodlar: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E10.71 </a:t>
            </a:r>
            <a:r>
              <a:rPr lang="tr-TR" sz="2800" i="1" dirty="0" err="1" smtClean="0"/>
              <a:t>İnsulin</a:t>
            </a:r>
            <a:r>
              <a:rPr lang="tr-TR" sz="2800" i="1" dirty="0" smtClean="0"/>
              <a:t> bağımlı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birden fazla </a:t>
            </a:r>
            <a:r>
              <a:rPr lang="tr-TR" sz="2800" i="1" dirty="0" err="1" smtClean="0"/>
              <a:t>mikrovasküler</a:t>
            </a:r>
            <a:r>
              <a:rPr lang="tr-TR" sz="28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N04 .9 </a:t>
            </a:r>
            <a:r>
              <a:rPr lang="tr-TR" sz="2800" i="1" dirty="0" err="1" smtClean="0"/>
              <a:t>Nefrotik</a:t>
            </a:r>
            <a:r>
              <a:rPr lang="tr-TR" sz="2800" i="1" dirty="0" smtClean="0"/>
              <a:t> sendrom, tanımlanmamış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H34.2 </a:t>
            </a:r>
            <a:r>
              <a:rPr lang="tr-TR" sz="2800" i="1" dirty="0" smtClean="0"/>
              <a:t>Diğer </a:t>
            </a:r>
            <a:r>
              <a:rPr lang="tr-TR" sz="2800" i="1" dirty="0" err="1" smtClean="0"/>
              <a:t>retinal</a:t>
            </a:r>
            <a:r>
              <a:rPr lang="tr-TR" sz="28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G57.2 </a:t>
            </a:r>
            <a:r>
              <a:rPr lang="tr-TR" sz="2800" i="1" dirty="0" err="1" smtClean="0"/>
              <a:t>Femoral</a:t>
            </a:r>
            <a:r>
              <a:rPr lang="tr-TR" sz="2800" i="1" dirty="0" smtClean="0"/>
              <a:t> sinir lezyonu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i="1" dirty="0" smtClean="0"/>
              <a:t> 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800" dirty="0" smtClean="0"/>
              <a:t>Bu durumda, yatışın sebebi hiçbir diyabetik komplikasyon olmadığından, E10.71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8FF99-8E2E-4F32-834F-DE763BE322A2}" type="slidenum">
              <a:rPr lang="tr-TR" smtClean="0"/>
              <a:pPr>
                <a:defRPr/>
              </a:pPr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Diyabetik ayak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:Bu terim, </a:t>
            </a:r>
            <a:r>
              <a:rPr lang="tr-TR" sz="2600" dirty="0" err="1" smtClean="0"/>
              <a:t>periferik</a:t>
            </a:r>
            <a:r>
              <a:rPr lang="tr-TR" sz="2600" dirty="0" smtClean="0"/>
              <a:t> ve/veya nörolojik komplikasyonlar ve/veya diğer ayırıcı klinik etmenlerle birlikte ayaklarında bir ülser veya enfeksiyon görülen diyabetik hastaları tanımlamak için kullanılır.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 ülserleri: </a:t>
            </a:r>
            <a:r>
              <a:rPr lang="tr-TR" sz="2600" dirty="0" smtClean="0"/>
              <a:t>Bir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alt </a:t>
            </a:r>
            <a:r>
              <a:rPr lang="tr-TR" sz="2600" dirty="0" err="1" smtClean="0"/>
              <a:t>ekstremite</a:t>
            </a:r>
            <a:r>
              <a:rPr lang="tr-TR" sz="2600" dirty="0" smtClean="0"/>
              <a:t> ülserinin kendiliğinden oluşmasının ‘diyabetik ayak’ anlamına gelmesi gerekmez.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dirty="0" smtClean="0"/>
              <a:t>Bu nedenle, bir diyabet hastasında ayak ülserinin etiyolojisi belirsizse, hekimden ayrıntılı bilgi istenmelidir.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FF0000"/>
                </a:solidFill>
              </a:rPr>
              <a:t>E1-.73 *</a:t>
            </a:r>
            <a:r>
              <a:rPr lang="tr-TR" sz="2600" b="1" i="1" dirty="0" err="1" smtClean="0">
                <a:solidFill>
                  <a:srgbClr val="FF0000"/>
                </a:solidFill>
              </a:rPr>
              <a:t>Diabetes</a:t>
            </a:r>
            <a:r>
              <a:rPr lang="tr-TR" sz="2600" b="1" i="1" dirty="0" smtClean="0">
                <a:solidFill>
                  <a:srgbClr val="FF0000"/>
                </a:solidFill>
              </a:rPr>
              <a:t> </a:t>
            </a:r>
            <a:r>
              <a:rPr lang="tr-TR" sz="2600" b="1" i="1" dirty="0" err="1" smtClean="0">
                <a:solidFill>
                  <a:srgbClr val="FF0000"/>
                </a:solidFill>
              </a:rPr>
              <a:t>mellitus</a:t>
            </a:r>
            <a:r>
              <a:rPr lang="tr-TR" sz="2600" b="1" i="1" dirty="0" smtClean="0">
                <a:solidFill>
                  <a:srgbClr val="FF0000"/>
                </a:solidFill>
              </a:rPr>
              <a:t>, birden çok nedene bağlı ayak ülseri ile birlikte </a:t>
            </a:r>
            <a:r>
              <a:rPr lang="tr-TR" sz="2600" b="1" dirty="0" smtClean="0">
                <a:solidFill>
                  <a:srgbClr val="FF0000"/>
                </a:solidFill>
              </a:rPr>
              <a:t>kodu, ‘diyabetik ayak’ için kullanıldığından ayak ülseri için atanmamalıdır.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2F309-7659-4B2D-920A-18F7384BBFFE}" type="slidenum">
              <a:rPr lang="tr-TR" smtClean="0"/>
              <a:pPr>
                <a:defRPr/>
              </a:pPr>
              <a:t>52</a:t>
            </a:fld>
            <a:endParaRPr lang="tr-TR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39939" name="Picture 2" descr="diab_feet_before_hbo_dscn203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052513"/>
            <a:ext cx="6119813" cy="5256212"/>
          </a:xfr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B8A6-8848-423C-9B7F-C0A9B7E304AE}" type="slidenum">
              <a:rPr lang="tr-TR" smtClean="0"/>
              <a:pPr>
                <a:defRPr/>
              </a:pPr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 Taraması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Z13.1 </a:t>
            </a:r>
            <a:r>
              <a:rPr lang="tr-TR" i="1" dirty="0" err="1" smtClean="0"/>
              <a:t>Diyabetes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için özel tarama muayenesi</a:t>
            </a:r>
            <a:r>
              <a:rPr lang="tr-TR" dirty="0" smtClean="0"/>
              <a:t>, tarama sonrasında diyabet veya BGR </a:t>
            </a:r>
            <a:r>
              <a:rPr lang="tr-TR" dirty="0" smtClean="0">
                <a:solidFill>
                  <a:srgbClr val="FF0000"/>
                </a:solidFill>
              </a:rPr>
              <a:t>ekarte edildiği zaman atanmaktadır</a:t>
            </a:r>
            <a:endParaRPr lang="tr-TR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Taramanın bir diyabet aile öyküsü nedeniyle istendiği durumlarda, Z83.3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aile öyküsü </a:t>
            </a:r>
            <a:r>
              <a:rPr lang="tr-TR" dirty="0" smtClean="0"/>
              <a:t>ek kodu ilave edilmelidir.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6EE85-EF43-4966-AD87-47F397A6B343}" type="slidenum">
              <a:rPr lang="tr-TR" smtClean="0"/>
              <a:pPr>
                <a:defRPr/>
              </a:pPr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Diyabeti kodlamak için kontrol listesi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2088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Şunları bilmeniz gerekir: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900" b="1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Diyabetin tipi (genellikle Tip 1 veya Tip 2)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 ile görülen ek tanı (</a:t>
            </a:r>
            <a:r>
              <a:rPr lang="tr-TR" sz="2600" dirty="0" err="1" smtClean="0"/>
              <a:t>Adx</a:t>
            </a:r>
            <a:r>
              <a:rPr lang="tr-TR" sz="2600" dirty="0" smtClean="0"/>
              <a:t>) – ‘diyabet, ile’ veya ‘diyabetik’ altındaki terimler için alfabetik dizini kontrol etmeyi unutmayın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err="1" smtClean="0">
                <a:solidFill>
                  <a:srgbClr val="FF0000"/>
                </a:solidFill>
              </a:rPr>
              <a:t>Mikrovasküler</a:t>
            </a:r>
            <a:r>
              <a:rPr lang="tr-TR" sz="2600" dirty="0" smtClean="0">
                <a:solidFill>
                  <a:srgbClr val="FF0000"/>
                </a:solidFill>
              </a:rPr>
              <a:t> komplikasyonlar </a:t>
            </a:r>
            <a:r>
              <a:rPr lang="tr-TR" sz="2600" dirty="0" smtClean="0"/>
              <a:t>ile birlikte olan diyabeti kodlama ile ilgili kural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Tip 2 diyabet </a:t>
            </a:r>
            <a:r>
              <a:rPr lang="tr-TR" sz="2600" dirty="0" smtClean="0">
                <a:solidFill>
                  <a:srgbClr val="FF0000"/>
                </a:solidFill>
              </a:rPr>
              <a:t>de </a:t>
            </a:r>
            <a:r>
              <a:rPr lang="tr-TR" sz="2600" dirty="0" err="1" smtClean="0">
                <a:solidFill>
                  <a:srgbClr val="FF0000"/>
                </a:solidFill>
              </a:rPr>
              <a:t>insülin</a:t>
            </a:r>
            <a:r>
              <a:rPr lang="tr-TR" sz="2600" dirty="0" smtClean="0">
                <a:solidFill>
                  <a:srgbClr val="FF0000"/>
                </a:solidFill>
              </a:rPr>
              <a:t> direnci </a:t>
            </a:r>
            <a:r>
              <a:rPr lang="tr-TR" sz="2600" dirty="0" smtClean="0"/>
              <a:t>kodlanması kuralı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Diyabetik ayak kodlaması ile ilgili kural …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Tx/>
              <a:buNone/>
            </a:pPr>
            <a:r>
              <a:rPr lang="tr-TR" sz="2600" dirty="0" smtClean="0"/>
              <a:t>DM ile birlikte </a:t>
            </a:r>
            <a:r>
              <a:rPr lang="tr-TR" sz="2600" dirty="0" err="1" smtClean="0"/>
              <a:t>obezite</a:t>
            </a:r>
            <a:r>
              <a:rPr lang="tr-TR" sz="2600" dirty="0" smtClean="0"/>
              <a:t>, hipertansiyon veya </a:t>
            </a:r>
            <a:r>
              <a:rPr lang="tr-TR" sz="2600" dirty="0" err="1" smtClean="0"/>
              <a:t>lipid</a:t>
            </a:r>
            <a:r>
              <a:rPr lang="tr-TR" sz="2600" dirty="0" smtClean="0"/>
              <a:t> bozukluğu belgelendiği zaman, ek tanı olarak bu durumlar ile birlikte uygun diyabet kodunu atayın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1E3C1-60A8-441B-8EE8-2CE00CDAA53C}" type="slidenum">
              <a:rPr lang="tr-TR" smtClean="0"/>
              <a:pPr>
                <a:defRPr/>
              </a:pPr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FF0000"/>
                </a:solidFill>
              </a:rPr>
              <a:t>Hiperglisemi</a:t>
            </a:r>
            <a:r>
              <a:rPr lang="tr-TR" sz="4000" b="1" dirty="0" smtClean="0">
                <a:solidFill>
                  <a:srgbClr val="FF0000"/>
                </a:solidFill>
              </a:rPr>
              <a:t> (</a:t>
            </a:r>
            <a:r>
              <a:rPr lang="tr-TR" b="1" dirty="0" smtClean="0">
                <a:solidFill>
                  <a:srgbClr val="FF0000"/>
                </a:solidFill>
              </a:rPr>
              <a:t>0403)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899592" y="1268761"/>
            <a:ext cx="8244408" cy="55892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3000" dirty="0" err="1" smtClean="0"/>
              <a:t>Hiperglisemi</a:t>
            </a:r>
            <a:r>
              <a:rPr lang="tr-TR" sz="3000" dirty="0" smtClean="0"/>
              <a:t> için R73 </a:t>
            </a:r>
            <a:r>
              <a:rPr lang="tr-TR" sz="3000" i="1" dirty="0" smtClean="0"/>
              <a:t>Yükselmiş kan </a:t>
            </a:r>
            <a:r>
              <a:rPr lang="tr-TR" sz="3000" i="1" dirty="0" err="1" smtClean="0"/>
              <a:t>glukoz</a:t>
            </a:r>
            <a:r>
              <a:rPr lang="tr-TR" sz="3000" i="1" dirty="0" smtClean="0"/>
              <a:t> düzeyi kodu atanmadan önce, hekimden</a:t>
            </a:r>
            <a:r>
              <a:rPr lang="tr-TR" sz="3000" dirty="0" smtClean="0"/>
              <a:t> olası bir DM veya IGR tanısını hariç tutması istenmelidir.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/>
              <a:t>Geçici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, enfeksiyonlar dahil olmak üzere hastalığın stresinde ortaya çıkabilmektedir; böyle durumlarda DM ekarte edilen hastalarda gerekli durumlarda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 kodu atanabilir.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sz="30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>
                <a:solidFill>
                  <a:srgbClr val="7030A0"/>
                </a:solidFill>
              </a:rPr>
              <a:t>Ancak DM ve BGR gibi tanıların varlığında atanmaması gerekir!!!</a:t>
            </a:r>
            <a:endParaRPr lang="tr-TR" sz="2800" dirty="0" smtClean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CF4CC-DBBC-433A-B0C4-87840C30C8E1}" type="slidenum">
              <a:rPr lang="tr-TR" smtClean="0"/>
              <a:pPr>
                <a:defRPr/>
              </a:pPr>
              <a:t>56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6144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4) </a:t>
            </a:r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Morfolojisi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(ACS 0233)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0688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/>
              <a:t>Morfoloji, </a:t>
            </a:r>
            <a:r>
              <a:rPr lang="tr-TR" sz="2600" dirty="0" err="1"/>
              <a:t>neoplastik</a:t>
            </a:r>
            <a:r>
              <a:rPr lang="tr-TR" sz="2600" dirty="0"/>
              <a:t> hücrelerin </a:t>
            </a:r>
            <a:r>
              <a:rPr lang="tr-TR" sz="2600" dirty="0" err="1"/>
              <a:t>histopatolojisi</a:t>
            </a:r>
            <a:r>
              <a:rPr lang="tr-TR" sz="2600" dirty="0"/>
              <a:t> veya yapısı anlamına gelmektedir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endParaRPr lang="tr-TR" sz="2600" dirty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>
                <a:solidFill>
                  <a:srgbClr val="7030A0"/>
                </a:solidFill>
              </a:rPr>
              <a:t>Morfoloji		</a:t>
            </a:r>
            <a:r>
              <a:rPr lang="tr-TR" sz="2600" dirty="0" smtClean="0">
                <a:solidFill>
                  <a:srgbClr val="7030A0"/>
                </a:solidFill>
              </a:rPr>
              <a:t>Davranışı</a:t>
            </a:r>
            <a:r>
              <a:rPr lang="tr-TR" sz="2600" dirty="0">
                <a:solidFill>
                  <a:srgbClr val="7030A0"/>
                </a:solidFill>
              </a:rPr>
              <a:t>	Hücre tipi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err="1"/>
              <a:t>Carcinoma</a:t>
            </a:r>
            <a:r>
              <a:rPr lang="tr-TR" sz="2600" dirty="0"/>
              <a:t>	</a:t>
            </a:r>
            <a:r>
              <a:rPr lang="tr-TR" sz="2600" dirty="0" err="1" smtClean="0"/>
              <a:t>Malign</a:t>
            </a:r>
            <a:r>
              <a:rPr lang="tr-TR" sz="2600" dirty="0" smtClean="0"/>
              <a:t>     </a:t>
            </a:r>
            <a:r>
              <a:rPr lang="tr-TR" sz="2600" dirty="0"/>
              <a:t>	</a:t>
            </a:r>
            <a:r>
              <a:rPr lang="tr-TR" sz="2600" dirty="0" err="1"/>
              <a:t>Epitel</a:t>
            </a:r>
            <a:r>
              <a:rPr lang="tr-TR" sz="2600" dirty="0"/>
              <a:t> hücresi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Adenoma		</a:t>
            </a:r>
            <a:r>
              <a:rPr lang="tr-TR" sz="2600" dirty="0" err="1" smtClean="0"/>
              <a:t>Benign</a:t>
            </a:r>
            <a:r>
              <a:rPr lang="tr-TR" sz="2600" dirty="0" smtClean="0"/>
              <a:t> </a:t>
            </a:r>
            <a:r>
              <a:rPr lang="tr-TR" sz="2600" dirty="0"/>
              <a:t>	</a:t>
            </a:r>
            <a:r>
              <a:rPr lang="tr-TR" sz="2600" dirty="0" err="1" smtClean="0"/>
              <a:t>Glandular</a:t>
            </a:r>
            <a:r>
              <a:rPr lang="tr-TR" sz="2600" dirty="0" smtClean="0"/>
              <a:t> </a:t>
            </a:r>
            <a:r>
              <a:rPr lang="tr-TR" sz="2600" dirty="0" err="1" smtClean="0"/>
              <a:t>epitel</a:t>
            </a:r>
            <a:r>
              <a:rPr lang="tr-TR" sz="2600" dirty="0"/>
              <a:t> </a:t>
            </a:r>
            <a:r>
              <a:rPr lang="tr-TR" sz="2600" dirty="0" smtClean="0"/>
              <a:t>h.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Morfoloji </a:t>
            </a:r>
            <a:r>
              <a:rPr lang="tr-TR" sz="2600" dirty="0"/>
              <a:t>kodları önek ve beş </a:t>
            </a:r>
            <a:r>
              <a:rPr lang="tr-TR" sz="2600" dirty="0" err="1"/>
              <a:t>kırılımdan</a:t>
            </a:r>
            <a:r>
              <a:rPr lang="tr-TR" sz="2600" dirty="0"/>
              <a:t> oluşur.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Önek	histoloji	davranışı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M		</a:t>
            </a:r>
            <a:r>
              <a:rPr lang="tr-TR" sz="2600" dirty="0" smtClean="0"/>
              <a:t>8140</a:t>
            </a:r>
            <a:r>
              <a:rPr lang="tr-TR" sz="2600" dirty="0"/>
              <a:t>		/</a:t>
            </a:r>
            <a:r>
              <a:rPr lang="tr-TR" sz="2600" dirty="0" smtClean="0"/>
              <a:t>3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8140 </a:t>
            </a:r>
            <a:r>
              <a:rPr lang="tr-TR" sz="2600" dirty="0" err="1"/>
              <a:t>adenokarsinoma</a:t>
            </a:r>
            <a:r>
              <a:rPr lang="tr-TR" sz="2600" dirty="0"/>
              <a:t> olduğunu  3 davranış kodunu gösterir.</a:t>
            </a:r>
          </a:p>
          <a:p>
            <a:pPr eaLnBrk="1" hangingPunct="1">
              <a:lnSpc>
                <a:spcPct val="90000"/>
              </a:lnSpc>
            </a:pP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62466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124744"/>
            <a:ext cx="7185992" cy="5001419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Morfoloji Davranış Kodları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0  </a:t>
            </a:r>
            <a:r>
              <a:rPr lang="tr-TR" dirty="0" err="1"/>
              <a:t>benign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1  </a:t>
            </a:r>
            <a:r>
              <a:rPr lang="tr-TR" dirty="0" err="1"/>
              <a:t>benign</a:t>
            </a:r>
            <a:r>
              <a:rPr lang="tr-TR" dirty="0"/>
              <a:t> veya </a:t>
            </a:r>
            <a:r>
              <a:rPr lang="tr-TR" dirty="0" err="1"/>
              <a:t>malignant</a:t>
            </a:r>
            <a:r>
              <a:rPr lang="tr-TR" dirty="0"/>
              <a:t> olduğu belirsiz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2  </a:t>
            </a:r>
            <a:r>
              <a:rPr lang="tr-TR" dirty="0" err="1"/>
              <a:t>Carcinoma</a:t>
            </a:r>
            <a:r>
              <a:rPr lang="tr-TR" dirty="0"/>
              <a:t> in </a:t>
            </a:r>
            <a:r>
              <a:rPr lang="tr-TR" dirty="0" err="1"/>
              <a:t>situ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3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6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metastatik</a:t>
            </a:r>
            <a:endParaRPr lang="tr-TR" dirty="0"/>
          </a:p>
          <a:p>
            <a:pPr eaLnBrk="1" hangingPunct="1">
              <a:buFont typeface="Arial" charset="0"/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632848" cy="5073427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>
                <a:solidFill>
                  <a:srgbClr val="FF0000"/>
                </a:solidFill>
              </a:rPr>
              <a:t>morfoloji kodu asla </a:t>
            </a:r>
            <a:r>
              <a:rPr lang="tr-TR" dirty="0" err="1">
                <a:solidFill>
                  <a:srgbClr val="FF0000"/>
                </a:solidFill>
              </a:rPr>
              <a:t>Pdx</a:t>
            </a:r>
            <a:r>
              <a:rPr lang="tr-TR" dirty="0">
                <a:solidFill>
                  <a:srgbClr val="FF0000"/>
                </a:solidFill>
              </a:rPr>
              <a:t> olmamalıdır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uygulandığı </a:t>
            </a:r>
            <a:r>
              <a:rPr lang="tr-TR" dirty="0" err="1"/>
              <a:t>neoplazi</a:t>
            </a:r>
            <a:r>
              <a:rPr lang="tr-TR" dirty="0"/>
              <a:t> kodunun hemen arkasına konulmalıdır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endParaRPr lang="tr-TR" dirty="0"/>
          </a:p>
          <a:p>
            <a:pPr eaLnBrk="1" hangingPunct="1"/>
            <a:endParaRPr lang="tr-TR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47664" y="3789040"/>
            <a:ext cx="6767513" cy="255905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000" b="1" dirty="0">
                <a:latin typeface="Albertus Medium"/>
              </a:rPr>
              <a:t>Tanı</a:t>
            </a:r>
            <a:r>
              <a:rPr lang="en-US" sz="2000" b="1" dirty="0">
                <a:latin typeface="Albertus Medium"/>
              </a:rPr>
              <a:t>:  </a:t>
            </a:r>
            <a:r>
              <a:rPr lang="tr-TR" sz="2000" b="1" dirty="0">
                <a:latin typeface="Albertus Medium"/>
              </a:rPr>
              <a:t>Omurgada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olan, ana bronşun yulaf hücreli 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tr-TR" sz="2000" b="1" dirty="0">
                <a:latin typeface="Albertus Medium"/>
              </a:rPr>
              <a:t>u</a:t>
            </a:r>
            <a:r>
              <a:rPr lang="en-US" sz="2000" b="1" dirty="0">
                <a:latin typeface="Albertus Medium"/>
              </a:rPr>
              <a:t> (</a:t>
            </a:r>
            <a:r>
              <a:rPr lang="tr-TR" sz="2000" b="1" dirty="0">
                <a:latin typeface="Albertus Medium"/>
              </a:rPr>
              <a:t>akciğer</a:t>
            </a:r>
            <a:r>
              <a:rPr lang="en-US" sz="2000" b="1" dirty="0">
                <a:latin typeface="Albertus Medium"/>
              </a:rPr>
              <a:t>) </a:t>
            </a:r>
          </a:p>
          <a:p>
            <a:pPr eaLnBrk="1" hangingPunct="1"/>
            <a:endParaRPr lang="en-US" sz="2000" b="1" dirty="0">
              <a:latin typeface="Albertus Medium"/>
            </a:endParaRPr>
          </a:p>
          <a:p>
            <a:pPr eaLnBrk="1" hangingPunct="1"/>
            <a:r>
              <a:rPr lang="tr-TR" sz="2000" b="1" dirty="0">
                <a:latin typeface="Albertus Medium"/>
              </a:rPr>
              <a:t>Kodlar</a:t>
            </a:r>
            <a:r>
              <a:rPr lang="en-US" sz="2000" b="1" dirty="0">
                <a:latin typeface="Albertus Medium"/>
              </a:rPr>
              <a:t>:    C34.0 </a:t>
            </a:r>
            <a:r>
              <a:rPr lang="tr-TR" sz="2000" b="1" dirty="0">
                <a:latin typeface="Albertus Medium"/>
              </a:rPr>
              <a:t>Ana bronşun 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r>
              <a:rPr lang="en-US" sz="2000" b="1" dirty="0">
                <a:latin typeface="Albertus Medium"/>
              </a:rPr>
              <a:t>			  M8042/3 </a:t>
            </a:r>
            <a:r>
              <a:rPr lang="tr-TR" sz="2000" b="1" dirty="0">
                <a:latin typeface="Albertus Medium"/>
              </a:rPr>
              <a:t> Yulaf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C79.5	 </a:t>
            </a:r>
            <a:r>
              <a:rPr lang="tr-TR" sz="2000" b="1" dirty="0">
                <a:latin typeface="Albertus Medium"/>
              </a:rPr>
              <a:t>Kemik ve kemik iliğinin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			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M8042/6 </a:t>
            </a:r>
            <a:r>
              <a:rPr lang="tr-TR" sz="2000" b="1" dirty="0" err="1">
                <a:latin typeface="Albertus Medium"/>
              </a:rPr>
              <a:t>Yu</a:t>
            </a:r>
            <a:r>
              <a:rPr lang="en-US" sz="2000" b="1" dirty="0">
                <a:latin typeface="Albertus Medium"/>
              </a:rPr>
              <a:t>l</a:t>
            </a:r>
            <a:r>
              <a:rPr lang="tr-TR" sz="2000" b="1" dirty="0">
                <a:latin typeface="Albertus Medium"/>
              </a:rPr>
              <a:t>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en-US" sz="2000" b="1" dirty="0">
                <a:latin typeface="Albertus Medium"/>
              </a:rPr>
              <a:t>, </a:t>
            </a:r>
            <a:r>
              <a:rPr lang="en-US" sz="2000" b="1" dirty="0" err="1">
                <a:latin typeface="Albertus Medium"/>
              </a:rPr>
              <a:t>metastati</a:t>
            </a:r>
            <a:r>
              <a:rPr lang="tr-TR" sz="2000" b="1" dirty="0">
                <a:latin typeface="Albertus Medium"/>
              </a:rPr>
              <a:t>k</a:t>
            </a:r>
            <a:endParaRPr lang="en-US" sz="2400" dirty="0">
              <a:latin typeface="Albertus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64513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Morfoloji Kodunu Bulma 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185992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</a:t>
            </a:r>
            <a:r>
              <a:rPr lang="tr-TR" dirty="0" err="1"/>
              <a:t>neoplazinin</a:t>
            </a:r>
            <a:r>
              <a:rPr lang="tr-TR" dirty="0"/>
              <a:t> davranışını </a:t>
            </a:r>
            <a:r>
              <a:rPr lang="tr-TR" dirty="0" err="1"/>
              <a:t>benign</a:t>
            </a:r>
            <a:r>
              <a:rPr lang="tr-TR" dirty="0"/>
              <a:t>, </a:t>
            </a:r>
            <a:r>
              <a:rPr lang="tr-TR" dirty="0" err="1"/>
              <a:t>malign</a:t>
            </a:r>
            <a:r>
              <a:rPr lang="tr-TR" dirty="0"/>
              <a:t> veya belirsiz vb. size söyleyecektir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Morfoloji kodu aranırken  direkt kanserin spesifik adından( </a:t>
            </a:r>
            <a:r>
              <a:rPr lang="tr-TR" dirty="0" err="1" smtClean="0"/>
              <a:t>adenokarsinom</a:t>
            </a:r>
            <a:r>
              <a:rPr lang="tr-TR" dirty="0" smtClean="0"/>
              <a:t>,</a:t>
            </a:r>
            <a:r>
              <a:rPr lang="tr-TR" dirty="0" err="1" smtClean="0"/>
              <a:t>leomiyoma</a:t>
            </a:r>
            <a:r>
              <a:rPr lang="tr-TR" dirty="0" smtClean="0"/>
              <a:t>) bulunur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  Bazı kanserlerde ise (küçük hücreli,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</a:t>
            </a:r>
            <a:r>
              <a:rPr lang="tr-TR" dirty="0" err="1" smtClean="0"/>
              <a:t>papiller</a:t>
            </a:r>
            <a:r>
              <a:rPr lang="tr-TR" dirty="0" smtClean="0"/>
              <a:t> vs) kanser veya tümör başlığı altından bulunur.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594</TotalTime>
  <Words>3113</Words>
  <Application>Microsoft Office PowerPoint</Application>
  <PresentationFormat>Ekran Gösterisi (4:3)</PresentationFormat>
  <Paragraphs>362</Paragraphs>
  <Slides>56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5" baseType="lpstr">
      <vt:lpstr>Albertus Medium</vt:lpstr>
      <vt:lpstr>Arial</vt:lpstr>
      <vt:lpstr>Calibri</vt:lpstr>
      <vt:lpstr>Gill Sans MT</vt:lpstr>
      <vt:lpstr>Verdana</vt:lpstr>
      <vt:lpstr>Wingdings</vt:lpstr>
      <vt:lpstr>Wingdings 2</vt:lpstr>
      <vt:lpstr>Gündönümü</vt:lpstr>
      <vt:lpstr>Photo Editor Fotoğrafı</vt:lpstr>
      <vt:lpstr>2. Gün Belirli Enfeksiyon ve Paraziter Hastalıklar, Neoplaziler ve DM</vt:lpstr>
      <vt:lpstr>2) Anatomik Bölge</vt:lpstr>
      <vt:lpstr>Malignitenin Rekürensi (0237)</vt:lpstr>
      <vt:lpstr>3) Metastazlar (Sekonder Yerler) (ACS 0239)</vt:lpstr>
      <vt:lpstr>PowerPoint Sunusu</vt:lpstr>
      <vt:lpstr>4) Neoplazilerin Morfolojisi (ACS 0233)</vt:lpstr>
      <vt:lpstr>PowerPoint Sunusu</vt:lpstr>
      <vt:lpstr>PowerPoint Sunusu</vt:lpstr>
      <vt:lpstr>Morfoloji Kodunu Bulma </vt:lpstr>
      <vt:lpstr>Neoplazi Kodlarının Alfabetik Dizinde Bulunması</vt:lpstr>
      <vt:lpstr>Neoplazm Tablosu eskiden böyle buluyorduk!!!</vt:lpstr>
      <vt:lpstr>Neoplazma Tablosu Yeni Versiyon</vt:lpstr>
      <vt:lpstr>Lenfatik ve Hematopoietik Neoplaziler (C81-C96)</vt:lpstr>
      <vt:lpstr>Malign İmmünoproliferatif Hastalıklarda ve Lösemide Remisyon (ACS 0245)</vt:lpstr>
      <vt:lpstr>Kişisel habis neoplazma öyküsü (Z85)</vt:lpstr>
      <vt:lpstr>Lenfoma (ACS 0222)</vt:lpstr>
      <vt:lpstr>Neoplazilerin Kodlanması Aşamaları:</vt:lpstr>
      <vt:lpstr>PowerPoint Sunusu</vt:lpstr>
      <vt:lpstr>Neoplazilerle İlişkili Komplikasyonlar</vt:lpstr>
      <vt:lpstr>Radyoterapi (0229 )</vt:lpstr>
      <vt:lpstr>Kemoterapi (0044)</vt:lpstr>
      <vt:lpstr>PowerPoint Sunusu</vt:lpstr>
      <vt:lpstr> Kemoterapi işlem kodlaması </vt:lpstr>
      <vt:lpstr>PowerPoint Sunusu</vt:lpstr>
      <vt:lpstr>PowerPoint Sunusu</vt:lpstr>
      <vt:lpstr>Kan ve Kan Yapıcı Organların Hastalıkları ve İmmün Sistem İle İlgili Belirli Bozukluklar (D50-D89)</vt:lpstr>
      <vt:lpstr>Kan Transfüzyonları (ACS 0302)</vt:lpstr>
      <vt:lpstr>PowerPoint Sunusu</vt:lpstr>
      <vt:lpstr>Anormal Koagülasyon Profili  (ACS 0303)</vt:lpstr>
      <vt:lpstr>PowerPoint Sunusu</vt:lpstr>
      <vt:lpstr>PowerPoint Sunusu</vt:lpstr>
      <vt:lpstr>Endokrin, ve Metabolik Hastalıklar  (E00-E89)</vt:lpstr>
      <vt:lpstr>Diabetes Mellitus</vt:lpstr>
      <vt:lpstr>PowerPoint Sunusu</vt:lpstr>
      <vt:lpstr> Diabetes mellitus’ta genel sınıflandırma ilkeleri şöyledir: </vt:lpstr>
      <vt:lpstr>PowerPoint Sunusu</vt:lpstr>
      <vt:lpstr> Tip 1 DM </vt:lpstr>
      <vt:lpstr>PowerPoint Sunusu</vt:lpstr>
      <vt:lpstr>Tip 2 DM</vt:lpstr>
      <vt:lpstr>Diğer özgül diyabet biçimleri (diğer bozukluklara sekonder olan diyabeti içerir)</vt:lpstr>
      <vt:lpstr>Diyabet ve İnsülin Direnci</vt:lpstr>
      <vt:lpstr>Gebeliği komplike eden diabetes mellitus: </vt:lpstr>
      <vt:lpstr>Gestasyonel diabetes mellitus (GDM):</vt:lpstr>
      <vt:lpstr>PowerPoint Sunusu</vt:lpstr>
      <vt:lpstr>Diyabet’in Akut Komplikasyonları </vt:lpstr>
      <vt:lpstr>PowerPoint Sunusu</vt:lpstr>
      <vt:lpstr>Diyabet’in Kronik Komplikasyonları </vt:lpstr>
      <vt:lpstr>PowerPoint Sunusu</vt:lpstr>
      <vt:lpstr>Diyabet ve Çoklu Mikrovasküler Komplikasyonlar</vt:lpstr>
      <vt:lpstr>PowerPoint Sunusu</vt:lpstr>
      <vt:lpstr>PowerPoint Sunusu</vt:lpstr>
      <vt:lpstr>Diyabetik ayak</vt:lpstr>
      <vt:lpstr>PowerPoint Sunusu</vt:lpstr>
      <vt:lpstr>Diyabet Taraması</vt:lpstr>
      <vt:lpstr>Diyabeti kodlamak için kontrol listesi</vt:lpstr>
      <vt:lpstr>Hiperglisemi (0403)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Belirli Enfeksiyon ve Paraziter Hastalıklar (A00-B99)</dc:title>
  <dc:creator>TIG</dc:creator>
  <cp:lastModifiedBy>Zeynep Köksal</cp:lastModifiedBy>
  <cp:revision>70</cp:revision>
  <dcterms:created xsi:type="dcterms:W3CDTF">2011-03-04T22:02:18Z</dcterms:created>
  <dcterms:modified xsi:type="dcterms:W3CDTF">2018-03-08T19:46:37Z</dcterms:modified>
</cp:coreProperties>
</file>