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7" r:id="rId2"/>
    <p:sldId id="258" r:id="rId3"/>
    <p:sldId id="286" r:id="rId4"/>
    <p:sldId id="259" r:id="rId5"/>
    <p:sldId id="260" r:id="rId6"/>
    <p:sldId id="261" r:id="rId7"/>
    <p:sldId id="287" r:id="rId8"/>
    <p:sldId id="262" r:id="rId9"/>
    <p:sldId id="284" r:id="rId10"/>
    <p:sldId id="285" r:id="rId11"/>
    <p:sldId id="29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73" autoAdjust="0"/>
    <p:restoredTop sz="94660"/>
  </p:normalViewPr>
  <p:slideViewPr>
    <p:cSldViewPr snapToGrid="0">
      <p:cViewPr>
        <p:scale>
          <a:sx n="81" d="100"/>
          <a:sy n="81" d="100"/>
        </p:scale>
        <p:origin x="-192"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4242112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94828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17492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77195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0371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757971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224772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069032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645705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798691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08858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4CED134-76B3-4685-80DE-251344DEDF84}"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756700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4CED134-76B3-4685-80DE-251344DEDF84}"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524279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ED134-76B3-4685-80DE-251344DEDF84}"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017929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85482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15744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4CED134-76B3-4685-80DE-251344DEDF84}"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D561B6C-A2B3-4A9B-BCA1-E5A1C1AA20D5}" type="slidenum">
              <a:rPr lang="tr-TR" smtClean="0"/>
              <a:t>‹#›</a:t>
            </a:fld>
            <a:endParaRPr lang="tr-TR"/>
          </a:p>
        </p:txBody>
      </p:sp>
    </p:spTree>
    <p:extLst>
      <p:ext uri="{BB962C8B-B14F-4D97-AF65-F5344CB8AC3E}">
        <p14:creationId xmlns:p14="http://schemas.microsoft.com/office/powerpoint/2010/main" val="91282700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www.hurriyet.com.tr/hur/turk/99/04/18/yasamllyas.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garildi.birnumara.com.tr/cgi-bin/sayfa.cgi?w+30+/gezix/9901/01/t/g05.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6522" y="0"/>
            <a:ext cx="10972801" cy="6858000"/>
          </a:xfrm>
        </p:spPr>
        <p:txBody>
          <a:bodyPr>
            <a:normAutofit/>
          </a:bodyPr>
          <a:lstStyle/>
          <a:p>
            <a:pPr algn="ctr"/>
            <a:r>
              <a:rPr lang="tr-TR" dirty="0" smtClean="0">
                <a:solidFill>
                  <a:schemeClr val="accent1">
                    <a:lumMod val="50000"/>
                  </a:schemeClr>
                </a:solidFill>
                <a:latin typeface="Arial" panose="020B0604020202020204" pitchFamily="34" charset="0"/>
                <a:cs typeface="Arial" panose="020B0604020202020204" pitchFamily="34" charset="0"/>
              </a:rPr>
              <a:t/>
            </a:r>
            <a:br>
              <a:rPr lang="tr-TR" dirty="0" smtClean="0">
                <a:solidFill>
                  <a:schemeClr val="accent1">
                    <a:lumMod val="50000"/>
                  </a:schemeClr>
                </a:solidFill>
                <a:latin typeface="Arial" panose="020B0604020202020204" pitchFamily="34" charset="0"/>
                <a:cs typeface="Arial" panose="020B0604020202020204" pitchFamily="34" charset="0"/>
              </a:rPr>
            </a:br>
            <a:r>
              <a:rPr lang="tr-TR" dirty="0">
                <a:solidFill>
                  <a:schemeClr val="accent1">
                    <a:lumMod val="50000"/>
                  </a:schemeClr>
                </a:solidFill>
                <a:latin typeface="Arial" panose="020B0604020202020204" pitchFamily="34" charset="0"/>
                <a:cs typeface="Arial" panose="020B0604020202020204" pitchFamily="34" charset="0"/>
              </a:rPr>
              <a:t/>
            </a:r>
            <a:br>
              <a:rPr lang="tr-TR" dirty="0">
                <a:solidFill>
                  <a:schemeClr val="accent1">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
            </a:r>
            <a:br>
              <a:rPr lang="tr-TR" dirty="0" smtClean="0">
                <a:solidFill>
                  <a:schemeClr val="accent1">
                    <a:lumMod val="50000"/>
                  </a:schemeClr>
                </a:solidFill>
                <a:latin typeface="Arial" panose="020B0604020202020204" pitchFamily="34" charset="0"/>
                <a:cs typeface="Arial" panose="020B0604020202020204" pitchFamily="34" charset="0"/>
              </a:rPr>
            </a:br>
            <a:r>
              <a:rPr lang="tr-TR" dirty="0">
                <a:solidFill>
                  <a:schemeClr val="accent1">
                    <a:lumMod val="50000"/>
                  </a:schemeClr>
                </a:solidFill>
                <a:latin typeface="Arial" panose="020B0604020202020204" pitchFamily="34" charset="0"/>
                <a:cs typeface="Arial" panose="020B0604020202020204" pitchFamily="34" charset="0"/>
              </a:rPr>
              <a:t/>
            </a:r>
            <a:br>
              <a:rPr lang="tr-TR" dirty="0">
                <a:solidFill>
                  <a:schemeClr val="accent1">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MİLLİ </a:t>
            </a:r>
            <a:r>
              <a:rPr lang="tr-TR" dirty="0">
                <a:solidFill>
                  <a:schemeClr val="accent1">
                    <a:lumMod val="50000"/>
                  </a:schemeClr>
                </a:solidFill>
                <a:latin typeface="Arial" panose="020B0604020202020204" pitchFamily="34" charset="0"/>
                <a:cs typeface="Arial" panose="020B0604020202020204" pitchFamily="34" charset="0"/>
              </a:rPr>
              <a:t>PARKLAR , TURİZM,REKREASYON, SÜRDÜREBİLİRLİK,ÇEVRESEL ETKİ</a:t>
            </a:r>
          </a:p>
        </p:txBody>
      </p:sp>
      <p:sp>
        <p:nvSpPr>
          <p:cNvPr id="3" name="İçerik Yer Tutucusu 2"/>
          <p:cNvSpPr>
            <a:spLocks noGrp="1"/>
          </p:cNvSpPr>
          <p:nvPr>
            <p:ph idx="1"/>
          </p:nvPr>
        </p:nvSpPr>
        <p:spPr>
          <a:xfrm>
            <a:off x="0" y="4399877"/>
            <a:ext cx="11919473" cy="2458123"/>
          </a:xfrm>
        </p:spPr>
        <p:txBody>
          <a:bodyPr/>
          <a:lstStyle/>
          <a:p>
            <a:pPr marL="0" indent="0" algn="ctr">
              <a:buNone/>
            </a:pPr>
            <a:r>
              <a:rPr lang="tr-TR" dirty="0">
                <a:solidFill>
                  <a:srgbClr val="7030A0"/>
                </a:solidFill>
              </a:rPr>
              <a:t>    </a:t>
            </a:r>
            <a:endParaRPr lang="tr-TR" sz="4400" dirty="0">
              <a:solidFill>
                <a:srgbClr val="7030A0"/>
              </a:solidFill>
            </a:endParaRPr>
          </a:p>
        </p:txBody>
      </p:sp>
    </p:spTree>
    <p:extLst>
      <p:ext uri="{BB962C8B-B14F-4D97-AF65-F5344CB8AC3E}">
        <p14:creationId xmlns:p14="http://schemas.microsoft.com/office/powerpoint/2010/main" val="3996143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904" y="1353312"/>
            <a:ext cx="11436096" cy="7723632"/>
          </a:xfrm>
        </p:spPr>
        <p:txBody>
          <a:bodyPr>
            <a:noAutofit/>
          </a:bodyPr>
          <a:lstStyle/>
          <a:p>
            <a:r>
              <a:rPr lang="tr-TR" sz="2000" dirty="0">
                <a:latin typeface="Arial" panose="020B0604020202020204" pitchFamily="34" charset="0"/>
                <a:cs typeface="Arial" panose="020B0604020202020204" pitchFamily="34" charset="0"/>
              </a:rPr>
              <a:t>Dünya Şehircilik Günü Kolokyumu, Alanya, Mimar Sinan Üniversitesi Matbaası, İstanbul 1996, ss.361-371. </a:t>
            </a:r>
          </a:p>
          <a:p>
            <a:r>
              <a:rPr lang="tr-TR" sz="2000" dirty="0" smtClean="0">
                <a:latin typeface="Arial" panose="020B0604020202020204" pitchFamily="34" charset="0"/>
                <a:cs typeface="Arial" panose="020B0604020202020204" pitchFamily="34" charset="0"/>
              </a:rPr>
              <a:t>Hürriyet </a:t>
            </a:r>
            <a:r>
              <a:rPr lang="tr-TR" sz="2000" dirty="0">
                <a:latin typeface="Arial" panose="020B0604020202020204" pitchFamily="34" charset="0"/>
                <a:cs typeface="Arial" panose="020B0604020202020204" pitchFamily="34" charset="0"/>
              </a:rPr>
              <a:t>Gazetesi. (1999), "Abant'ın </a:t>
            </a:r>
            <a:r>
              <a:rPr lang="tr-TR" sz="2000" dirty="0" err="1">
                <a:latin typeface="Arial" panose="020B0604020202020204" pitchFamily="34" charset="0"/>
                <a:cs typeface="Arial" panose="020B0604020202020204" pitchFamily="34" charset="0"/>
              </a:rPr>
              <a:t>Hiperaktif</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Yaramazları",</a:t>
            </a:r>
            <a:r>
              <a:rPr lang="tr-TR" sz="2000" dirty="0" err="1">
                <a:latin typeface="Arial" panose="020B0604020202020204" pitchFamily="34" charset="0"/>
                <a:cs typeface="Arial" panose="020B0604020202020204" pitchFamily="34" charset="0"/>
                <a:hlinkClick r:id="rId2"/>
              </a:rPr>
              <a:t>http</a:t>
            </a:r>
            <a:r>
              <a:rPr lang="tr-TR" sz="2000" dirty="0">
                <a:latin typeface="Arial" panose="020B0604020202020204" pitchFamily="34" charset="0"/>
                <a:cs typeface="Arial" panose="020B0604020202020204" pitchFamily="34" charset="0"/>
                <a:hlinkClick r:id="rId2"/>
              </a:rPr>
              <a:t>://www.hurriyet.com.tr/hur/</a:t>
            </a:r>
            <a:r>
              <a:rPr lang="tr-TR" sz="2000" dirty="0" err="1">
                <a:latin typeface="Arial" panose="020B0604020202020204" pitchFamily="34" charset="0"/>
                <a:cs typeface="Arial" panose="020B0604020202020204" pitchFamily="34" charset="0"/>
                <a:hlinkClick r:id="rId2"/>
              </a:rPr>
              <a:t>turk</a:t>
            </a:r>
            <a:r>
              <a:rPr lang="tr-TR" sz="2000" dirty="0">
                <a:latin typeface="Arial" panose="020B0604020202020204" pitchFamily="34" charset="0"/>
                <a:cs typeface="Arial" panose="020B0604020202020204" pitchFamily="34" charset="0"/>
                <a:hlinkClick r:id="rId2"/>
              </a:rPr>
              <a:t>/99/04/18/yasamllyas.htm</a:t>
            </a:r>
            <a:r>
              <a:rPr lang="tr-TR" sz="2000" dirty="0">
                <a:latin typeface="Arial" panose="020B0604020202020204" pitchFamily="34" charset="0"/>
                <a:cs typeface="Arial" panose="020B0604020202020204" pitchFamily="34" charset="0"/>
              </a:rPr>
              <a:t>.</a:t>
            </a:r>
          </a:p>
          <a:p>
            <a:r>
              <a:rPr lang="tr-TR" sz="2000" dirty="0">
                <a:latin typeface="Arial" panose="020B0604020202020204" pitchFamily="34" charset="0"/>
                <a:cs typeface="Arial" panose="020B0604020202020204" pitchFamily="34" charset="0"/>
              </a:rPr>
              <a:t> KAHRAMAN, </a:t>
            </a:r>
            <a:r>
              <a:rPr lang="tr-TR" sz="2000" dirty="0" err="1">
                <a:latin typeface="Arial" panose="020B0604020202020204" pitchFamily="34" charset="0"/>
                <a:cs typeface="Arial" panose="020B0604020202020204" pitchFamily="34" charset="0"/>
              </a:rPr>
              <a:t>Nüshet</a:t>
            </a:r>
            <a:r>
              <a:rPr lang="tr-TR" sz="2000" dirty="0">
                <a:latin typeface="Arial" panose="020B0604020202020204" pitchFamily="34" charset="0"/>
                <a:cs typeface="Arial" panose="020B0604020202020204" pitchFamily="34" charset="0"/>
              </a:rPr>
              <a:t>. (1994), "Sürdürülebilir Kalkınma ve Turizm</a:t>
            </a:r>
            <a:r>
              <a:rPr lang="tr-TR" sz="2000"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Anatolia Dergisi, Aralık 1994, ss.73-77. </a:t>
            </a:r>
            <a:endParaRPr lang="tr-TR" sz="2000" dirty="0" smtClean="0">
              <a:latin typeface="Arial" panose="020B0604020202020204" pitchFamily="34" charset="0"/>
              <a:cs typeface="Arial" panose="020B0604020202020204" pitchFamily="34" charset="0"/>
            </a:endParaRPr>
          </a:p>
          <a:p>
            <a:r>
              <a:rPr lang="tr-TR" sz="2000" dirty="0" smtClean="0">
                <a:latin typeface="Arial" panose="020B0604020202020204" pitchFamily="34" charset="0"/>
                <a:cs typeface="Arial" panose="020B0604020202020204" pitchFamily="34" charset="0"/>
              </a:rPr>
              <a:t>KAREN. </a:t>
            </a:r>
            <a:r>
              <a:rPr lang="tr-TR" sz="2000" dirty="0">
                <a:latin typeface="Arial" panose="020B0604020202020204" pitchFamily="34" charset="0"/>
                <a:cs typeface="Arial" panose="020B0604020202020204" pitchFamily="34" charset="0"/>
              </a:rPr>
              <a:t>(2000), "</a:t>
            </a:r>
            <a:r>
              <a:rPr lang="tr-TR" sz="2000" dirty="0" err="1">
                <a:latin typeface="Arial" panose="020B0604020202020204" pitchFamily="34" charset="0"/>
                <a:cs typeface="Arial" panose="020B0604020202020204" pitchFamily="34" charset="0"/>
              </a:rPr>
              <a:t>The</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National</a:t>
            </a:r>
            <a:r>
              <a:rPr lang="tr-TR" sz="2000" dirty="0">
                <a:latin typeface="Arial" panose="020B0604020202020204" pitchFamily="34" charset="0"/>
                <a:cs typeface="Arial" panose="020B0604020202020204" pitchFamily="34" charset="0"/>
              </a:rPr>
              <a:t> Park </a:t>
            </a:r>
            <a:r>
              <a:rPr lang="tr-TR" sz="2000" dirty="0" err="1">
                <a:latin typeface="Arial" panose="020B0604020202020204" pitchFamily="34" charset="0"/>
                <a:cs typeface="Arial" panose="020B0604020202020204" pitchFamily="34" charset="0"/>
              </a:rPr>
              <a:t>Service's</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Proposed</a:t>
            </a:r>
            <a:r>
              <a:rPr lang="tr-TR" sz="2000" dirty="0">
                <a:latin typeface="Arial" panose="020B0604020202020204" pitchFamily="34" charset="0"/>
                <a:cs typeface="Arial" panose="020B0604020202020204" pitchFamily="34" charset="0"/>
              </a:rPr>
              <a:t> Ban: A New </a:t>
            </a:r>
            <a:r>
              <a:rPr lang="tr-TR" sz="2000" dirty="0" err="1">
                <a:latin typeface="Arial" panose="020B0604020202020204" pitchFamily="34" charset="0"/>
                <a:cs typeface="Arial" panose="020B0604020202020204" pitchFamily="34" charset="0"/>
              </a:rPr>
              <a:t>Approach</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to</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Personal</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Watercraft</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Use</a:t>
            </a:r>
            <a:r>
              <a:rPr lang="tr-TR" sz="2000" dirty="0">
                <a:latin typeface="Arial" panose="020B0604020202020204" pitchFamily="34" charset="0"/>
                <a:cs typeface="Arial" panose="020B0604020202020204" pitchFamily="34" charset="0"/>
              </a:rPr>
              <a:t> in </a:t>
            </a:r>
            <a:r>
              <a:rPr lang="tr-TR" sz="2000" dirty="0" err="1">
                <a:latin typeface="Arial" panose="020B0604020202020204" pitchFamily="34" charset="0"/>
                <a:cs typeface="Arial" panose="020B0604020202020204" pitchFamily="34" charset="0"/>
              </a:rPr>
              <a:t>the</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National</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Parks</a:t>
            </a:r>
            <a:r>
              <a:rPr lang="tr-TR" sz="2000" dirty="0">
                <a:latin typeface="Arial" panose="020B0604020202020204" pitchFamily="34" charset="0"/>
                <a:cs typeface="Arial" panose="020B0604020202020204" pitchFamily="34" charset="0"/>
              </a:rPr>
              <a:t>", Boston </a:t>
            </a:r>
            <a:r>
              <a:rPr lang="tr-TR" sz="2000" dirty="0" err="1">
                <a:latin typeface="Arial" panose="020B0604020202020204" pitchFamily="34" charset="0"/>
                <a:cs typeface="Arial" panose="020B0604020202020204" pitchFamily="34" charset="0"/>
              </a:rPr>
              <a:t>College</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Environmental</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Affairs</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Law</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Review</a:t>
            </a:r>
            <a:r>
              <a:rPr lang="tr-TR" sz="2000" dirty="0">
                <a:latin typeface="Arial" panose="020B0604020202020204" pitchFamily="34" charset="0"/>
                <a:cs typeface="Arial" panose="020B0604020202020204" pitchFamily="34" charset="0"/>
              </a:rPr>
              <a:t>, 27(2), 243-278</a:t>
            </a:r>
            <a:r>
              <a:rPr lang="tr-TR" sz="2000" dirty="0" smtClean="0">
                <a:latin typeface="Arial" panose="020B0604020202020204" pitchFamily="34" charset="0"/>
                <a:cs typeface="Arial" panose="020B0604020202020204" pitchFamily="34" charset="0"/>
              </a:rPr>
              <a:t>.</a:t>
            </a:r>
            <a:endParaRPr lang="tr-TR" sz="2000" dirty="0" smtClean="0">
              <a:latin typeface="Arial" panose="020B0604020202020204" pitchFamily="34" charset="0"/>
              <a:cs typeface="Arial" panose="020B0604020202020204" pitchFamily="34" charset="0"/>
            </a:endParaRPr>
          </a:p>
          <a:p>
            <a:r>
              <a:rPr lang="tr-TR" sz="2000" dirty="0" smtClean="0">
                <a:latin typeface="Arial" panose="020B0604020202020204" pitchFamily="34" charset="0"/>
                <a:cs typeface="Arial" panose="020B0604020202020204" pitchFamily="34" charset="0"/>
              </a:rPr>
              <a:t>KARAASLAN</a:t>
            </a:r>
            <a:r>
              <a:rPr lang="tr-TR" sz="2000" dirty="0">
                <a:latin typeface="Arial" panose="020B0604020202020204" pitchFamily="34" charset="0"/>
                <a:cs typeface="Arial" panose="020B0604020202020204" pitchFamily="34" charset="0"/>
              </a:rPr>
              <a:t>, Şule İ ve Tanyel, </a:t>
            </a:r>
            <a:r>
              <a:rPr lang="tr-TR" sz="2000" dirty="0" err="1">
                <a:latin typeface="Arial" panose="020B0604020202020204" pitchFamily="34" charset="0"/>
                <a:cs typeface="Arial" panose="020B0604020202020204" pitchFamily="34" charset="0"/>
              </a:rPr>
              <a:t>Özelçi</a:t>
            </a:r>
            <a:r>
              <a:rPr lang="tr-TR" sz="2000" dirty="0">
                <a:latin typeface="Arial" panose="020B0604020202020204" pitchFamily="34" charset="0"/>
                <a:cs typeface="Arial" panose="020B0604020202020204" pitchFamily="34" charset="0"/>
              </a:rPr>
              <a:t>. (1995), "Turizm </a:t>
            </a:r>
            <a:r>
              <a:rPr lang="tr-TR" sz="2000" dirty="0" err="1">
                <a:latin typeface="Arial" panose="020B0604020202020204" pitchFamily="34" charset="0"/>
                <a:cs typeface="Arial" panose="020B0604020202020204" pitchFamily="34" charset="0"/>
              </a:rPr>
              <a:t>PlanlamasıPolitikalar</a:t>
            </a:r>
            <a:r>
              <a:rPr lang="tr-TR" sz="2000" dirty="0">
                <a:latin typeface="Arial" panose="020B0604020202020204" pitchFamily="34" charset="0"/>
                <a:cs typeface="Arial" panose="020B0604020202020204" pitchFamily="34" charset="0"/>
              </a:rPr>
              <a:t>-Türkiye",</a:t>
            </a:r>
          </a:p>
          <a:p>
            <a:r>
              <a:rPr lang="tr-TR" sz="2000" dirty="0" smtClean="0">
                <a:latin typeface="Arial" panose="020B0604020202020204" pitchFamily="34" charset="0"/>
                <a:cs typeface="Arial" panose="020B0604020202020204" pitchFamily="34" charset="0"/>
              </a:rPr>
              <a:t>ORAL</a:t>
            </a:r>
            <a:r>
              <a:rPr lang="tr-TR" sz="2000" dirty="0">
                <a:latin typeface="Arial" panose="020B0604020202020204" pitchFamily="34" charset="0"/>
                <a:cs typeface="Arial" panose="020B0604020202020204" pitchFamily="34" charset="0"/>
              </a:rPr>
              <a:t>, Sahne ve Uğur, </a:t>
            </a:r>
            <a:r>
              <a:rPr lang="tr-TR" sz="2000" dirty="0" err="1">
                <a:latin typeface="Arial" panose="020B0604020202020204" pitchFamily="34" charset="0"/>
                <a:cs typeface="Arial" panose="020B0604020202020204" pitchFamily="34" charset="0"/>
              </a:rPr>
              <a:t>Şenbük</a:t>
            </a:r>
            <a:r>
              <a:rPr lang="tr-TR" sz="2000" dirty="0">
                <a:latin typeface="Arial" panose="020B0604020202020204" pitchFamily="34" charset="0"/>
                <a:cs typeface="Arial" panose="020B0604020202020204" pitchFamily="34" charset="0"/>
              </a:rPr>
              <a:t>. (1995), "Turistik Yörelerin Sürdürülebilir Turizm Açısından Yapısal Değerlendirilmesi", </a:t>
            </a:r>
            <a:r>
              <a:rPr lang="tr-TR" sz="2000" dirty="0" smtClean="0">
                <a:latin typeface="Arial" panose="020B0604020202020204" pitchFamily="34" charset="0"/>
                <a:cs typeface="Arial" panose="020B0604020202020204" pitchFamily="34" charset="0"/>
              </a:rPr>
              <a:t>Dünya </a:t>
            </a:r>
            <a:r>
              <a:rPr lang="tr-TR" sz="2000" dirty="0">
                <a:latin typeface="Arial" panose="020B0604020202020204" pitchFamily="34" charset="0"/>
                <a:cs typeface="Arial" panose="020B0604020202020204" pitchFamily="34" charset="0"/>
              </a:rPr>
              <a:t>Şehircilik Günü Kolokyumu, Alanya, Mimar Sinan Üniversitesi Matbaası, İstanbul 1996, ss.197- 205.</a:t>
            </a:r>
          </a:p>
          <a:p>
            <a:r>
              <a:rPr lang="tr-TR" sz="2000" dirty="0">
                <a:latin typeface="Arial" panose="020B0604020202020204" pitchFamily="34" charset="0"/>
                <a:cs typeface="Arial" panose="020B0604020202020204" pitchFamily="34" charset="0"/>
              </a:rPr>
              <a:t> ÖZEK, </a:t>
            </a:r>
            <a:r>
              <a:rPr lang="tr-TR" sz="2000" dirty="0" err="1">
                <a:latin typeface="Arial" panose="020B0604020202020204" pitchFamily="34" charset="0"/>
                <a:cs typeface="Arial" panose="020B0604020202020204" pitchFamily="34" charset="0"/>
              </a:rPr>
              <a:t>Veyis</a:t>
            </a:r>
            <a:r>
              <a:rPr lang="tr-TR" sz="2000" dirty="0">
                <a:latin typeface="Arial" panose="020B0604020202020204" pitchFamily="34" charset="0"/>
                <a:cs typeface="Arial" panose="020B0604020202020204" pitchFamily="34" charset="0"/>
              </a:rPr>
              <a:t>; Ayşe </a:t>
            </a:r>
            <a:r>
              <a:rPr lang="tr-TR" sz="2000" dirty="0" err="1">
                <a:latin typeface="Arial" panose="020B0604020202020204" pitchFamily="34" charset="0"/>
                <a:cs typeface="Arial" panose="020B0604020202020204" pitchFamily="34" charset="0"/>
              </a:rPr>
              <a:t>Sirel</a:t>
            </a:r>
            <a:r>
              <a:rPr lang="tr-TR" sz="2000" dirty="0">
                <a:latin typeface="Arial" panose="020B0604020202020204" pitchFamily="34" charset="0"/>
                <a:cs typeface="Arial" panose="020B0604020202020204" pitchFamily="34" charset="0"/>
              </a:rPr>
              <a:t> ve </a:t>
            </a:r>
            <a:r>
              <a:rPr lang="tr-TR" sz="2000" dirty="0" err="1">
                <a:latin typeface="Arial" panose="020B0604020202020204" pitchFamily="34" charset="0"/>
                <a:cs typeface="Arial" panose="020B0604020202020204" pitchFamily="34" charset="0"/>
              </a:rPr>
              <a:t>Sennur</a:t>
            </a:r>
            <a:r>
              <a:rPr lang="tr-TR" sz="2000" dirty="0">
                <a:latin typeface="Arial" panose="020B0604020202020204" pitchFamily="34" charset="0"/>
                <a:cs typeface="Arial" panose="020B0604020202020204" pitchFamily="34" charset="0"/>
              </a:rPr>
              <a:t> Akansel. (1995), "Turizm- Araç mı, Amaç mı?", </a:t>
            </a:r>
          </a:p>
        </p:txBody>
      </p:sp>
    </p:spTree>
    <p:extLst>
      <p:ext uri="{BB962C8B-B14F-4D97-AF65-F5344CB8AC3E}">
        <p14:creationId xmlns:p14="http://schemas.microsoft.com/office/powerpoint/2010/main" val="2074054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7004" y="262128"/>
            <a:ext cx="9858820" cy="6595872"/>
          </a:xfrm>
        </p:spPr>
        <p:txBody>
          <a:bodyPr>
            <a:normAutofit/>
          </a:bodyPr>
          <a:lstStyle/>
          <a:p>
            <a:pPr algn="just"/>
            <a:r>
              <a:rPr lang="tr-TR" dirty="0">
                <a:latin typeface="Arial" panose="020B0604020202020204" pitchFamily="34" charset="0"/>
                <a:cs typeface="Arial" panose="020B0604020202020204" pitchFamily="34" charset="0"/>
              </a:rPr>
              <a:t>Dünya Şehircilik Günü Kolokyumu, Alanya, Mimar Sinan Üniversitesi Matbaası, İstanbul 1996, ss.143-151. </a:t>
            </a:r>
          </a:p>
          <a:p>
            <a:pPr algn="just"/>
            <a:r>
              <a:rPr lang="tr-TR" dirty="0">
                <a:latin typeface="Arial" panose="020B0604020202020204" pitchFamily="34" charset="0"/>
                <a:cs typeface="Arial" panose="020B0604020202020204" pitchFamily="34" charset="0"/>
              </a:rPr>
              <a:t>PAÇACI(Güneş), Gül. (1995), "Turistik Alanlarda Doğal Kaynakların Korunmasında Yeni Bir Kavram: Sürdürülebilir Turizm", Çevre ve İnsan, Çevre Bakanlığı Yayın Organı, 6(23), 34-39. </a:t>
            </a:r>
          </a:p>
          <a:p>
            <a:pPr algn="just"/>
            <a:r>
              <a:rPr lang="tr-TR" dirty="0">
                <a:latin typeface="Arial" panose="020B0604020202020204" pitchFamily="34" charset="0"/>
                <a:cs typeface="Arial" panose="020B0604020202020204" pitchFamily="34" charset="0"/>
              </a:rPr>
              <a:t>PANIZZON, </a:t>
            </a:r>
            <a:r>
              <a:rPr lang="tr-TR" dirty="0" err="1">
                <a:latin typeface="Arial" panose="020B0604020202020204" pitchFamily="34" charset="0"/>
                <a:cs typeface="Arial" panose="020B0604020202020204" pitchFamily="34" charset="0"/>
              </a:rPr>
              <a:t>Debra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Andrew, </a:t>
            </a:r>
            <a:r>
              <a:rPr lang="tr-TR" dirty="0" err="1">
                <a:latin typeface="Arial" panose="020B0604020202020204" pitchFamily="34" charset="0"/>
                <a:cs typeface="Arial" panose="020B0604020202020204" pitchFamily="34" charset="0"/>
              </a:rPr>
              <a:t>Boulton</a:t>
            </a:r>
            <a:r>
              <a:rPr lang="tr-TR" dirty="0">
                <a:latin typeface="Arial" panose="020B0604020202020204" pitchFamily="34" charset="0"/>
                <a:cs typeface="Arial" panose="020B0604020202020204" pitchFamily="34" charset="0"/>
              </a:rPr>
              <a:t>. (2000),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Australia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What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Where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a:t>
            </a:r>
            <a:r>
              <a:rPr lang="tr-TR" dirty="0">
                <a:latin typeface="Arial" panose="020B0604020202020204" pitchFamily="34" charset="0"/>
                <a:cs typeface="Arial" panose="020B0604020202020204" pitchFamily="34" charset="0"/>
              </a:rPr>
              <a:t> How </a:t>
            </a:r>
            <a:r>
              <a:rPr lang="tr-TR" dirty="0" err="1">
                <a:latin typeface="Arial" panose="020B0604020202020204" pitchFamily="34" charset="0"/>
                <a:cs typeface="Arial" panose="020B0604020202020204" pitchFamily="34" charset="0"/>
              </a:rPr>
              <a:t>Long</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Australian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Science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Teachers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46(4), 17-26.</a:t>
            </a:r>
          </a:p>
          <a:p>
            <a:pPr algn="just"/>
            <a:r>
              <a:rPr lang="tr-TR" dirty="0">
                <a:latin typeface="Arial" panose="020B0604020202020204" pitchFamily="34" charset="0"/>
                <a:cs typeface="Arial" panose="020B0604020202020204" pitchFamily="34" charset="0"/>
              </a:rPr>
              <a:t> PILL, Charles. (1995), "Sürdürülebilir Gelişme Planlamasına Genel Bir Yaklaşım", Dünya Şehircilik Günü Kolokyumu, Alanya, Mimar Sinan Üniversitesi Matbaası, İstanbul 1996, ss.57-60.</a:t>
            </a:r>
          </a:p>
          <a:p>
            <a:pPr algn="just"/>
            <a:r>
              <a:rPr lang="tr-TR" dirty="0">
                <a:latin typeface="Arial" panose="020B0604020202020204" pitchFamily="34" charset="0"/>
                <a:cs typeface="Arial" panose="020B0604020202020204" pitchFamily="34" charset="0"/>
              </a:rPr>
              <a:t> RITCHIE, J.R., </a:t>
            </a:r>
            <a:r>
              <a:rPr lang="tr-TR" dirty="0" err="1">
                <a:latin typeface="Arial" panose="020B0604020202020204" pitchFamily="34" charset="0"/>
                <a:cs typeface="Arial" panose="020B0604020202020204" pitchFamily="34" charset="0"/>
              </a:rPr>
              <a:t>Brent</a:t>
            </a:r>
            <a:r>
              <a:rPr lang="tr-TR" dirty="0">
                <a:latin typeface="Arial" panose="020B0604020202020204" pitchFamily="34" charset="0"/>
                <a:cs typeface="Arial" panose="020B0604020202020204" pitchFamily="34" charset="0"/>
              </a:rPr>
              <a:t>. (1999), "</a:t>
            </a:r>
            <a:r>
              <a:rPr lang="tr-TR" dirty="0" err="1">
                <a:latin typeface="Arial" panose="020B0604020202020204" pitchFamily="34" charset="0"/>
                <a:cs typeface="Arial" panose="020B0604020202020204" pitchFamily="34" charset="0"/>
              </a:rPr>
              <a:t>Policy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Formulation</a:t>
            </a:r>
            <a:r>
              <a:rPr lang="tr-TR" dirty="0">
                <a:latin typeface="Arial" panose="020B0604020202020204" pitchFamily="34" charset="0"/>
                <a:cs typeface="Arial" panose="020B0604020202020204" pitchFamily="34" charset="0"/>
              </a:rPr>
              <a:t>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Interface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Insights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Recommendations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from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BanffBow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Valley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Study</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Travel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38(2), 100-110.</a:t>
            </a:r>
          </a:p>
          <a:p>
            <a:pPr algn="just"/>
            <a:r>
              <a:rPr lang="tr-TR" dirty="0">
                <a:latin typeface="Arial" panose="020B0604020202020204" pitchFamily="34" charset="0"/>
                <a:cs typeface="Arial" panose="020B0604020202020204" pitchFamily="34" charset="0"/>
              </a:rPr>
              <a:t> ŞENBÜK, Uğur. (1995), "Ekolojik Verilerin Turizm Kaynağı Olarak Değerlendirilmesi ve İzmir Kuş Cenneti Örneği", Yayınlanmamış Yüksek Lisans Tezi, Dokuz Eylül Üniversitesi, Sosyal Bilimler Enstitüsü, İzmir.</a:t>
            </a:r>
          </a:p>
          <a:p>
            <a:pPr algn="just"/>
            <a:r>
              <a:rPr lang="tr-TR" dirty="0">
                <a:latin typeface="Arial" panose="020B0604020202020204" pitchFamily="34" charset="0"/>
                <a:cs typeface="Arial" panose="020B0604020202020204" pitchFamily="34" charset="0"/>
              </a:rPr>
              <a:t> TOPRAK KARAMAN, Zerrin. (1998), Çevre Yönetimi ve Politikası, Anadolu Matbaacılık, İzmir. VAUGHAN, David. (2000),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A </a:t>
            </a:r>
            <a:r>
              <a:rPr lang="tr-TR" dirty="0" err="1">
                <a:latin typeface="Arial" panose="020B0604020202020204" pitchFamily="34" charset="0"/>
                <a:cs typeface="Arial" panose="020B0604020202020204" pitchFamily="34" charset="0"/>
              </a:rPr>
              <a:t>Convergence</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Interests</a:t>
            </a:r>
            <a:r>
              <a:rPr lang="tr-TR" dirty="0">
                <a:latin typeface="Arial" panose="020B0604020202020204" pitchFamily="34" charset="0"/>
                <a:cs typeface="Arial" panose="020B0604020202020204" pitchFamily="34" charset="0"/>
              </a:rPr>
              <a:t>?", International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76(2), 283-297. </a:t>
            </a:r>
          </a:p>
          <a:p>
            <a:pPr algn="just"/>
            <a:r>
              <a:rPr lang="tr-TR" dirty="0">
                <a:latin typeface="Arial" panose="020B0604020202020204" pitchFamily="34" charset="0"/>
                <a:cs typeface="Arial" panose="020B0604020202020204" pitchFamily="34" charset="0"/>
              </a:rPr>
              <a:t>ZIKMUND, William G. (1994), Business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Methods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Fourth</a:t>
            </a:r>
            <a:r>
              <a:rPr lang="tr-TR" dirty="0">
                <a:latin typeface="Arial" panose="020B0604020202020204" pitchFamily="34" charset="0"/>
                <a:cs typeface="Arial" panose="020B0604020202020204" pitchFamily="34" charset="0"/>
              </a:rPr>
              <a:t> Edition,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Dryden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Press</a:t>
            </a:r>
            <a:r>
              <a:rPr lang="tr-TR" dirty="0">
                <a:latin typeface="Arial" panose="020B0604020202020204" pitchFamily="34" charset="0"/>
                <a:cs typeface="Arial" panose="020B0604020202020204" pitchFamily="34" charset="0"/>
              </a:rPr>
              <a:t>, Texas</a:t>
            </a:r>
            <a:r>
              <a:rPr lang="tr-TR" sz="2000" dirty="0">
                <a:latin typeface="Arial" panose="020B0604020202020204" pitchFamily="34" charset="0"/>
                <a:cs typeface="Arial" panose="020B0604020202020204" pitchFamily="34" charset="0"/>
              </a:rPr>
              <a:t>. </a:t>
            </a:r>
          </a:p>
          <a:p>
            <a:endParaRPr lang="tr-TR" dirty="0"/>
          </a:p>
        </p:txBody>
      </p:sp>
    </p:spTree>
    <p:extLst>
      <p:ext uri="{BB962C8B-B14F-4D97-AF65-F5344CB8AC3E}">
        <p14:creationId xmlns:p14="http://schemas.microsoft.com/office/powerpoint/2010/main" val="1967618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00552" y="292609"/>
            <a:ext cx="10589111" cy="2528046"/>
          </a:xfrm>
        </p:spPr>
        <p:txBody>
          <a:bodyPr>
            <a:normAutofit/>
          </a:bodyPr>
          <a:lstStyle/>
          <a:p>
            <a:pPr algn="ctr"/>
            <a:r>
              <a:rPr lang="tr-TR" sz="3200" dirty="0">
                <a:solidFill>
                  <a:srgbClr val="FF0000"/>
                </a:solidFill>
                <a:latin typeface="Arial" panose="020B0604020202020204" pitchFamily="34" charset="0"/>
                <a:cs typeface="Arial" panose="020B0604020202020204" pitchFamily="34" charset="0"/>
              </a:rPr>
              <a:t>MİLLİ PARKLARDA SÜRDÜRÜLEBİLİRLİK KAVRAMININ TURİZM VE REKREASYON FAALİYETLERİ AÇISINDAN ANALİZİ: TÜRKİYE'DEKİ MİLLİ PARKLARA YÖNELİK BİR UYGULAMA</a:t>
            </a:r>
          </a:p>
        </p:txBody>
      </p:sp>
      <p:sp>
        <p:nvSpPr>
          <p:cNvPr id="3" name="İçerik Yer Tutucusu 2"/>
          <p:cNvSpPr>
            <a:spLocks noGrp="1"/>
          </p:cNvSpPr>
          <p:nvPr>
            <p:ph idx="1"/>
          </p:nvPr>
        </p:nvSpPr>
        <p:spPr>
          <a:xfrm>
            <a:off x="662671" y="2983454"/>
            <a:ext cx="11126992" cy="4335332"/>
          </a:xfrm>
        </p:spPr>
        <p:txBody>
          <a:bodyPr>
            <a:normAutofit/>
          </a:bodyPr>
          <a:lstStyle/>
          <a:p>
            <a:pPr algn="just"/>
            <a:r>
              <a:rPr lang="tr-TR" sz="2800" dirty="0">
                <a:solidFill>
                  <a:srgbClr val="FF0000"/>
                </a:solidFill>
                <a:latin typeface="Arial" panose="020B0604020202020204" pitchFamily="34" charset="0"/>
                <a:cs typeface="Arial" panose="020B0604020202020204" pitchFamily="34" charset="0"/>
              </a:rPr>
              <a:t>ÖZET</a:t>
            </a:r>
            <a:r>
              <a:rPr lang="tr-TR" sz="2800" dirty="0">
                <a:latin typeface="Arial" panose="020B0604020202020204" pitchFamily="34" charset="0"/>
                <a:cs typeface="Arial" panose="020B0604020202020204" pitchFamily="34" charset="0"/>
              </a:rPr>
              <a:t> Turizm ve rekreasyon faaliyetlerinin milli parkların sürdürülebilir gelişmesine olumsuz etkide bulunmaması için, birtakım kriterlerin belirlenmesi ve uygulanması gerekmektedir. Bu kriterlerin milli parkların yapısına uygun olması ve süreklilik göstermesi, park kaynaklarının sürdürülebilir gelişmesi açısından oldukça önemlidir.</a:t>
            </a:r>
          </a:p>
          <a:p>
            <a:pPr algn="just"/>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7673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512064" y="2084832"/>
            <a:ext cx="11362944" cy="6858000"/>
          </a:xfrm>
        </p:spPr>
        <p:txBody>
          <a:bodyPr/>
          <a:lstStyle/>
          <a:p>
            <a:pPr algn="just"/>
            <a:r>
              <a:rPr lang="tr-TR" dirty="0"/>
              <a:t> </a:t>
            </a:r>
            <a:r>
              <a:rPr lang="tr-TR" sz="2800" dirty="0">
                <a:latin typeface="Arial" panose="020B0604020202020204" pitchFamily="34" charset="0"/>
                <a:cs typeface="Arial" panose="020B0604020202020204" pitchFamily="34" charset="0"/>
              </a:rPr>
              <a:t>Milli parklar, gelecek nesillere aktarılma zorunluluğu olan doğal alanlardır. Bu nedenle bu alanlar sürdürülebilir kaynak anlayışı ile yönetilmek zorundadır Bu çalışmada, milli parklarda sürdürülebilir gelişmenin sağlanabilmesi için ne tür turizm ve rekreasyon faaliyetlerine izin verilmesi gerektiği analiz edilmiştir</a:t>
            </a:r>
          </a:p>
        </p:txBody>
      </p:sp>
    </p:spTree>
    <p:extLst>
      <p:ext uri="{BB962C8B-B14F-4D97-AF65-F5344CB8AC3E}">
        <p14:creationId xmlns:p14="http://schemas.microsoft.com/office/powerpoint/2010/main" val="3088982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37129" y="646176"/>
            <a:ext cx="10771991" cy="2218944"/>
          </a:xfrm>
        </p:spPr>
        <p:txBody>
          <a:bodyPr/>
          <a:lstStyle/>
          <a:p>
            <a:pPr algn="ctr"/>
            <a:r>
              <a:rPr lang="tr-TR" dirty="0">
                <a:solidFill>
                  <a:srgbClr val="C00000"/>
                </a:solidFill>
                <a:latin typeface="Arial" panose="020B0604020202020204" pitchFamily="34" charset="0"/>
                <a:cs typeface="Arial" panose="020B0604020202020204" pitchFamily="34" charset="0"/>
              </a:rPr>
              <a:t>1. </a:t>
            </a:r>
            <a:r>
              <a:rPr lang="tr-TR" sz="3600" dirty="0">
                <a:solidFill>
                  <a:srgbClr val="C00000"/>
                </a:solidFill>
                <a:latin typeface="Arial" panose="020B0604020202020204" pitchFamily="34" charset="0"/>
                <a:cs typeface="Arial" panose="020B0604020202020204" pitchFamily="34" charset="0"/>
              </a:rPr>
              <a:t>SÜRDÜRÜLEBİLİRLİK</a:t>
            </a:r>
            <a:r>
              <a:rPr lang="tr-TR" dirty="0">
                <a:solidFill>
                  <a:srgbClr val="C00000"/>
                </a:solidFill>
                <a:latin typeface="Arial" panose="020B0604020202020204" pitchFamily="34" charset="0"/>
                <a:cs typeface="Arial" panose="020B0604020202020204" pitchFamily="34" charset="0"/>
              </a:rPr>
              <a:t> VE SÜRDÜRÜLEBİLİR GELİŞME</a:t>
            </a:r>
          </a:p>
        </p:txBody>
      </p:sp>
      <p:sp>
        <p:nvSpPr>
          <p:cNvPr id="3" name="İçerik Yer Tutucusu 2"/>
          <p:cNvSpPr>
            <a:spLocks noGrp="1"/>
          </p:cNvSpPr>
          <p:nvPr>
            <p:ph idx="1"/>
          </p:nvPr>
        </p:nvSpPr>
        <p:spPr>
          <a:xfrm>
            <a:off x="0" y="2694432"/>
            <a:ext cx="11631168" cy="4590288"/>
          </a:xfrm>
        </p:spPr>
        <p:txBody>
          <a:bodyPr>
            <a:normAutofit/>
          </a:bodyPr>
          <a:lstStyle/>
          <a:p>
            <a:pPr lvl="2" algn="just"/>
            <a:r>
              <a:rPr lang="tr-TR" sz="2800" dirty="0">
                <a:latin typeface="Arial" panose="020B0604020202020204" pitchFamily="34" charset="0"/>
                <a:cs typeface="Arial" panose="020B0604020202020204" pitchFamily="34" charset="0"/>
              </a:rPr>
              <a:t>Bir alandaki biyolojik çeşitlilik; o alanda yaşayan canlıların çeşitliliği, canlıların içinde yaşadıkları ortam ve birbirleri ile olan ilişkilerine göre ölçülmektedir. Bu zenginliğin oluşabilmesi için çok uzun sürelerin geçmesi gerekmektedir. Bu zenginliği tahrip ettikten sonra onarmak, ne yazık ki para ve emekle olası değildir.</a:t>
            </a:r>
          </a:p>
        </p:txBody>
      </p:sp>
    </p:spTree>
    <p:extLst>
      <p:ext uri="{BB962C8B-B14F-4D97-AF65-F5344CB8AC3E}">
        <p14:creationId xmlns:p14="http://schemas.microsoft.com/office/powerpoint/2010/main" val="2994672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0561" y="498438"/>
            <a:ext cx="11362944" cy="7686339"/>
          </a:xfrm>
        </p:spPr>
        <p:txBody>
          <a:bodyPr>
            <a:noAutofit/>
          </a:bodyPr>
          <a:lstStyle/>
          <a:p>
            <a:pPr marL="342900" lvl="2" indent="-342900"/>
            <a:endParaRPr lang="tr-TR" sz="2800" dirty="0">
              <a:latin typeface="Arial" panose="020B0604020202020204" pitchFamily="34" charset="0"/>
              <a:cs typeface="Arial" panose="020B0604020202020204" pitchFamily="34" charset="0"/>
            </a:endParaRPr>
          </a:p>
          <a:p>
            <a:pPr marL="342900" lvl="2" indent="-342900"/>
            <a:endParaRPr lang="tr-TR" sz="2800" dirty="0">
              <a:latin typeface="Arial" panose="020B0604020202020204" pitchFamily="34" charset="0"/>
              <a:cs typeface="Arial" panose="020B0604020202020204" pitchFamily="34" charset="0"/>
            </a:endParaRPr>
          </a:p>
          <a:p>
            <a:pPr marL="342900" lvl="2" indent="-342900" algn="just"/>
            <a:r>
              <a:rPr lang="tr-TR" sz="2800" dirty="0">
                <a:latin typeface="Arial" panose="020B0604020202020204" pitchFamily="34" charset="0"/>
                <a:cs typeface="Arial" panose="020B0604020202020204" pitchFamily="34" charset="0"/>
              </a:rPr>
              <a:t>Oysa yapılması gereken, bu kaynakları teslim alındığı gibi korumak, hatta geliştirmek ve gelecek nesillere aktarmak olmalıdır.(Demircan, 1999). Sürdürülebilirlik kavramının temelinde de bu yatmaktadır.</a:t>
            </a:r>
          </a:p>
          <a:p>
            <a:pPr marL="0" indent="0">
              <a:buNone/>
            </a:pPr>
            <a:endParaRPr lang="tr-TR" sz="2800" dirty="0">
              <a:latin typeface="Arial" panose="020B0604020202020204" pitchFamily="34" charset="0"/>
              <a:cs typeface="Arial" panose="020B0604020202020204" pitchFamily="34" charset="0"/>
            </a:endParaRPr>
          </a:p>
          <a:p>
            <a:pPr algn="just"/>
            <a:r>
              <a:rPr lang="tr-TR" sz="2800" dirty="0">
                <a:latin typeface="Arial" panose="020B0604020202020204" pitchFamily="34" charset="0"/>
                <a:cs typeface="Arial" panose="020B0604020202020204" pitchFamily="34" charset="0"/>
              </a:rPr>
              <a:t>Sürdürülebilir gelişme ise; mevcut doğal kaynakların bugünkü kullanımını, gelecek nesillerin kullanımını da sağlamaya yönelik olarak, optimal düzeyde gerçekleştirerek, ülkelerin kalkınmasının önünü tıkamamaktır.(Toprak Karaman, 1998; 14)</a:t>
            </a:r>
          </a:p>
        </p:txBody>
      </p:sp>
    </p:spTree>
    <p:extLst>
      <p:ext uri="{BB962C8B-B14F-4D97-AF65-F5344CB8AC3E}">
        <p14:creationId xmlns:p14="http://schemas.microsoft.com/office/powerpoint/2010/main" val="3981286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2440" y="2468880"/>
            <a:ext cx="11177912" cy="4389120"/>
          </a:xfrm>
        </p:spPr>
        <p:txBody>
          <a:bodyPr>
            <a:noAutofit/>
          </a:bodyPr>
          <a:lstStyle/>
          <a:p>
            <a:pPr algn="just"/>
            <a:r>
              <a:rPr lang="tr-TR" sz="2800" dirty="0">
                <a:latin typeface="Arial" panose="020B0604020202020204" pitchFamily="34" charset="0"/>
                <a:cs typeface="Arial" panose="020B0604020202020204" pitchFamily="34" charset="0"/>
              </a:rPr>
              <a:t>Birleşmiş Milletlerin 1987 yılında "</a:t>
            </a:r>
            <a:r>
              <a:rPr lang="tr-TR" sz="2800" dirty="0" err="1">
                <a:latin typeface="Arial" panose="020B0604020202020204" pitchFamily="34" charset="0"/>
                <a:cs typeface="Arial" panose="020B0604020202020204" pitchFamily="34" charset="0"/>
              </a:rPr>
              <a:t>Brundland</a:t>
            </a:r>
            <a:r>
              <a:rPr lang="tr-TR" sz="2800" dirty="0">
                <a:latin typeface="Arial" panose="020B0604020202020204" pitchFamily="34" charset="0"/>
                <a:cs typeface="Arial" panose="020B0604020202020204" pitchFamily="34" charset="0"/>
              </a:rPr>
              <a:t> Raporu" olarak belirtilen "Ortak Geleceğimiz" başlıklı Çevre ve Gelişim Raporu; çevre konularında sürdürülebilir bir gelişmeyi amaçlayan evrensel bir strateji sunmaktadır. </a:t>
            </a:r>
          </a:p>
        </p:txBody>
      </p:sp>
    </p:spTree>
    <p:extLst>
      <p:ext uri="{BB962C8B-B14F-4D97-AF65-F5344CB8AC3E}">
        <p14:creationId xmlns:p14="http://schemas.microsoft.com/office/powerpoint/2010/main" val="3969401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731520" y="1792224"/>
            <a:ext cx="11106912" cy="4801750"/>
          </a:xfrm>
        </p:spPr>
        <p:txBody>
          <a:bodyPr>
            <a:normAutofit/>
          </a:bodyPr>
          <a:lstStyle/>
          <a:p>
            <a:pPr algn="just"/>
            <a:r>
              <a:rPr lang="tr-TR" sz="2800" dirty="0">
                <a:latin typeface="Arial" panose="020B0604020202020204" pitchFamily="34" charset="0"/>
                <a:cs typeface="Arial" panose="020B0604020202020204" pitchFamily="34" charset="0"/>
              </a:rPr>
              <a:t>Komisyonca, sürdürülebilir gelişmenin tanımı, "günümüz neslinin ihtiyaçlarını doyuma ulaştırırken gelecek nesillerin ihtiyaçlarını doyurma şansını tehlikeye atmamak" şeklinde yapılmıştır. Komisyonun görüşüne göre, sürdürülebilir gelişmenin esası, "hammadde kaynaklarının kullanımı, yatırımların yönü, teknolojik gelişmelerin hedefleri ve kurumsal değişiklikler gibi konularda, hem bugünün hem de gelecek nesillerin ihtiyaçlarını göz önünde bulunduran bir değişim süreci" olmasıdır.(</a:t>
            </a:r>
            <a:r>
              <a:rPr lang="tr-TR" sz="2800" dirty="0" err="1">
                <a:latin typeface="Arial" panose="020B0604020202020204" pitchFamily="34" charset="0"/>
                <a:cs typeface="Arial" panose="020B0604020202020204" pitchFamily="34" charset="0"/>
              </a:rPr>
              <a:t>D'Amore</a:t>
            </a:r>
            <a:r>
              <a:rPr lang="tr-TR" sz="2800" dirty="0">
                <a:latin typeface="Arial" panose="020B0604020202020204" pitchFamily="34" charset="0"/>
                <a:cs typeface="Arial" panose="020B0604020202020204" pitchFamily="34" charset="0"/>
              </a:rPr>
              <a:t>, 1992). </a:t>
            </a:r>
          </a:p>
          <a:p>
            <a:pPr algn="just"/>
            <a:endParaRPr lang="tr-TR" sz="2800" dirty="0"/>
          </a:p>
        </p:txBody>
      </p:sp>
    </p:spTree>
    <p:extLst>
      <p:ext uri="{BB962C8B-B14F-4D97-AF65-F5344CB8AC3E}">
        <p14:creationId xmlns:p14="http://schemas.microsoft.com/office/powerpoint/2010/main" val="1096349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rot="10800000" flipV="1">
            <a:off x="1092010" y="1966140"/>
            <a:ext cx="10782998" cy="7293684"/>
          </a:xfrm>
        </p:spPr>
        <p:txBody>
          <a:bodyPr>
            <a:noAutofit/>
          </a:bodyPr>
          <a:lstStyle/>
          <a:p>
            <a:r>
              <a:rPr lang="tr-TR" sz="2800" dirty="0">
                <a:latin typeface="Arial" panose="020B0604020202020204" pitchFamily="34" charset="0"/>
                <a:cs typeface="Arial" panose="020B0604020202020204" pitchFamily="34" charset="0"/>
              </a:rPr>
              <a:t>Sürdürülebilirlik ve sürdürülebilir gelişmeyle ilgili hemen hemen tüm tanımlar; bugünün karar verme sürecine gelecek kuşakları dahil etmek için ahlak toplumunun gerekli bir uzantısını ifade etmektedir(</a:t>
            </a:r>
            <a:r>
              <a:rPr lang="tr-TR" sz="2800" dirty="0" err="1">
                <a:latin typeface="Arial" panose="020B0604020202020204" pitchFamily="34" charset="0"/>
                <a:cs typeface="Arial" panose="020B0604020202020204" pitchFamily="34" charset="0"/>
              </a:rPr>
              <a:t>Beatley</a:t>
            </a:r>
            <a:r>
              <a:rPr lang="tr-TR" sz="2800" dirty="0">
                <a:latin typeface="Arial" panose="020B0604020202020204" pitchFamily="34" charset="0"/>
                <a:cs typeface="Arial" panose="020B0604020202020204" pitchFamily="34" charset="0"/>
              </a:rPr>
              <a:t>, 1995). </a:t>
            </a:r>
          </a:p>
        </p:txBody>
      </p:sp>
    </p:spTree>
    <p:extLst>
      <p:ext uri="{BB962C8B-B14F-4D97-AF65-F5344CB8AC3E}">
        <p14:creationId xmlns:p14="http://schemas.microsoft.com/office/powerpoint/2010/main" val="196711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1761" y="117693"/>
            <a:ext cx="9462516" cy="6186309"/>
          </a:xfrm>
          <a:prstGeom prst="rect">
            <a:avLst/>
          </a:prstGeom>
        </p:spPr>
        <p:txBody>
          <a:bodyPr wrap="square">
            <a:spAutoFit/>
          </a:bodyPr>
          <a:lstStyle/>
          <a:p>
            <a:pPr algn="just"/>
            <a:r>
              <a:rPr lang="tr-TR" dirty="0">
                <a:solidFill>
                  <a:srgbClr val="FF0000"/>
                </a:solidFill>
                <a:latin typeface="Arial" panose="020B0604020202020204" pitchFamily="34" charset="0"/>
                <a:cs typeface="Arial" panose="020B0604020202020204" pitchFamily="34" charset="0"/>
              </a:rPr>
              <a:t>KAYNAKÇA : </a:t>
            </a:r>
            <a:endParaRPr lang="tr-TR" dirty="0" smtClean="0">
              <a:solidFill>
                <a:srgbClr val="FF0000"/>
              </a:solidFill>
              <a:latin typeface="Arial" panose="020B0604020202020204" pitchFamily="34" charset="0"/>
              <a:cs typeface="Arial" panose="020B0604020202020204" pitchFamily="34" charset="0"/>
            </a:endParaRPr>
          </a:p>
          <a:p>
            <a:pPr algn="just"/>
            <a:endParaRPr lang="tr-TR" dirty="0">
              <a:solidFill>
                <a:srgbClr val="FF0000"/>
              </a:solidFill>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BEATLEY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Timothy</a:t>
            </a:r>
            <a:r>
              <a:rPr lang="tr-TR" dirty="0">
                <a:latin typeface="Arial" panose="020B0604020202020204" pitchFamily="34" charset="0"/>
                <a:cs typeface="Arial" panose="020B0604020202020204" pitchFamily="34" charset="0"/>
              </a:rPr>
              <a:t>. (1995), "Planning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Sustainability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Elements</a:t>
            </a:r>
            <a:r>
              <a:rPr lang="tr-TR" dirty="0">
                <a:latin typeface="Arial" panose="020B0604020202020204" pitchFamily="34" charset="0"/>
                <a:cs typeface="Arial" panose="020B0604020202020204" pitchFamily="34" charset="0"/>
              </a:rPr>
              <a:t> of a New(</a:t>
            </a:r>
            <a:r>
              <a:rPr lang="tr-TR" dirty="0" err="1">
                <a:latin typeface="Arial" panose="020B0604020202020204" pitchFamily="34" charset="0"/>
                <a:cs typeface="Arial" panose="020B0604020202020204" pitchFamily="34" charset="0"/>
              </a:rPr>
              <a:t>Improved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Paradigm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Planning </a:t>
            </a:r>
            <a:r>
              <a:rPr lang="tr-TR" dirty="0" err="1">
                <a:latin typeface="Arial" panose="020B0604020202020204" pitchFamily="34" charset="0"/>
                <a:cs typeface="Arial" panose="020B0604020202020204" pitchFamily="34" charset="0"/>
              </a:rPr>
              <a:t>Literature</a:t>
            </a:r>
            <a:r>
              <a:rPr lang="tr-TR" dirty="0">
                <a:latin typeface="Arial" panose="020B0604020202020204" pitchFamily="34" charset="0"/>
                <a:cs typeface="Arial" panose="020B0604020202020204" pitchFamily="34" charset="0"/>
              </a:rPr>
              <a:t>, 9(4), 383-395.,</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ÇUBUK, Mehmet. (1995), "Sürdürülebilir Turizm ve Turizm Planlamasına Ekolojik Yaklaşım Kolokyum ve Panel Tartışmaları Sonuçları", Dünya Şehircilik Günü Kolokyumu, Alanya, Mimar Sinan Üniversitesi Matbaası, İstanbul 1996, ss.463-468.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D'AMORE, Louis J. (1992), "Sürdürülebilir Turizmin Desteklenmesi",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Management, 258-262'den Çeviri: Turizmde Seçme Makaleler, Mayıs 1995, TUGEV Yayın No:34, ss.20-29. D'ANTUONO, </a:t>
            </a:r>
          </a:p>
          <a:p>
            <a:pPr algn="just"/>
            <a:endParaRPr lang="tr-TR" dirty="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DEMİR</a:t>
            </a:r>
            <a:r>
              <a:rPr lang="tr-TR" dirty="0">
                <a:latin typeface="Arial" panose="020B0604020202020204" pitchFamily="34" charset="0"/>
                <a:cs typeface="Arial" panose="020B0604020202020204" pitchFamily="34" charset="0"/>
              </a:rPr>
              <a:t>, Cengiz. (2001), "Turizm ve Rekreasyon Faaliyetlerinin Milli Parklarda Sürdürülebilirliği: Türkiye'deki Milli Parklara Yönelik Bir Uygulama", Yayınlanmamış Doktora Tezi, Dokuz Eylül Üniversitesi, Sosyal Bilimler Enstitüsü, İzmir.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DEMİRCAN, Sunay. (1999), "Orman Bakanlığı ve Çevre Politikası", </a:t>
            </a:r>
            <a:r>
              <a:rPr lang="tr-TR" dirty="0">
                <a:latin typeface="Arial" panose="020B0604020202020204" pitchFamily="34" charset="0"/>
                <a:cs typeface="Arial" panose="020B0604020202020204" pitchFamily="34" charset="0"/>
                <a:hlinkClick r:id="rId2"/>
              </a:rPr>
              <a:t>http://garildi.birnumara.com.tr/</a:t>
            </a:r>
            <a:r>
              <a:rPr lang="tr-TR" dirty="0" err="1">
                <a:latin typeface="Arial" panose="020B0604020202020204" pitchFamily="34" charset="0"/>
                <a:cs typeface="Arial" panose="020B0604020202020204" pitchFamily="34" charset="0"/>
                <a:hlinkClick r:id="rId2"/>
              </a:rPr>
              <a:t>cgi</a:t>
            </a:r>
            <a:r>
              <a:rPr lang="tr-TR" dirty="0">
                <a:latin typeface="Arial" panose="020B0604020202020204" pitchFamily="34" charset="0"/>
                <a:cs typeface="Arial" panose="020B0604020202020204" pitchFamily="34" charset="0"/>
                <a:hlinkClick r:id="rId2"/>
              </a:rPr>
              <a:t>-bin/sayfa.cgi?w+30+/</a:t>
            </a:r>
            <a:r>
              <a:rPr lang="tr-TR" dirty="0" err="1">
                <a:latin typeface="Arial" panose="020B0604020202020204" pitchFamily="34" charset="0"/>
                <a:cs typeface="Arial" panose="020B0604020202020204" pitchFamily="34" charset="0"/>
                <a:hlinkClick r:id="rId2"/>
              </a:rPr>
              <a:t>gezix</a:t>
            </a:r>
            <a:r>
              <a:rPr lang="tr-TR" dirty="0">
                <a:latin typeface="Arial" panose="020B0604020202020204" pitchFamily="34" charset="0"/>
                <a:cs typeface="Arial" panose="020B0604020202020204" pitchFamily="34" charset="0"/>
                <a:hlinkClick r:id="rId2"/>
              </a:rPr>
              <a:t>/9901/01/t/g05.htm</a:t>
            </a:r>
            <a:r>
              <a:rPr lang="tr-TR" dirty="0">
                <a:latin typeface="Arial" panose="020B0604020202020204" pitchFamily="34" charset="0"/>
                <a:cs typeface="Arial" panose="020B0604020202020204" pitchFamily="34" charset="0"/>
              </a:rPr>
              <a:t>.</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HİMMETOĞLU, Bülent. (1995), "Sürdürülebilir Turizmi Geliştirme Yolları", Dünya Şehircilik Günü Kolokyumu, Alanya, Mimar Sinan Üniversitesi Matbaası, İstanbul 1996, ss.61-69</a:t>
            </a:r>
            <a:r>
              <a:rPr lang="tr-TR" dirty="0"/>
              <a:t>. </a:t>
            </a:r>
          </a:p>
        </p:txBody>
      </p:sp>
    </p:spTree>
    <p:extLst>
      <p:ext uri="{BB962C8B-B14F-4D97-AF65-F5344CB8AC3E}">
        <p14:creationId xmlns:p14="http://schemas.microsoft.com/office/powerpoint/2010/main" val="428973450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168</TotalTime>
  <Words>958</Words>
  <Application>Microsoft Office PowerPoint</Application>
  <PresentationFormat>Özel</PresentationFormat>
  <Paragraphs>43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Duman</vt:lpstr>
      <vt:lpstr>    MİLLİ PARKLAR , TURİZM,REKREASYON, SÜRDÜREBİLİRLİK,ÇEVRESEL ETKİ</vt:lpstr>
      <vt:lpstr>MİLLİ PARKLARDA SÜRDÜRÜLEBİLİRLİK KAVRAMININ TURİZM VE REKREASYON FAALİYETLERİ AÇISINDAN ANALİZİ: TÜRKİYE'DEKİ MİLLİ PARKLARA YÖNELİK BİR UYGULAMA</vt:lpstr>
      <vt:lpstr>PowerPoint Sunusu</vt:lpstr>
      <vt:lpstr>1. SÜRDÜRÜLEBİLİRLİK VE SÜRDÜRÜLEBİLİR GELİŞME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ADI: SENANUR SOYADI: SEFEROĞLU NO : 19230897 KONU : REKREASYON VE SÜRDÜRÜLEBİLİRLİK ANAKTAR KELİMELER : M</dc:title>
  <dc:creator>büşra  aydın</dc:creator>
  <cp:lastModifiedBy>kumsaal</cp:lastModifiedBy>
  <cp:revision>23</cp:revision>
  <dcterms:created xsi:type="dcterms:W3CDTF">2020-02-20T09:00:47Z</dcterms:created>
  <dcterms:modified xsi:type="dcterms:W3CDTF">2020-05-10T13:16:07Z</dcterms:modified>
</cp:coreProperties>
</file>