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5" r:id="rId3"/>
    <p:sldId id="274" r:id="rId4"/>
    <p:sldId id="257" r:id="rId5"/>
    <p:sldId id="271" r:id="rId6"/>
    <p:sldId id="273" r:id="rId7"/>
    <p:sldId id="259" r:id="rId8"/>
    <p:sldId id="260" r:id="rId9"/>
    <p:sldId id="261" r:id="rId10"/>
    <p:sldId id="262" r:id="rId11"/>
    <p:sldId id="277" r:id="rId12"/>
    <p:sldId id="263" r:id="rId13"/>
    <p:sldId id="278" r:id="rId14"/>
    <p:sldId id="281" r:id="rId15"/>
    <p:sldId id="266" r:id="rId16"/>
    <p:sldId id="268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14" autoAdjust="0"/>
  </p:normalViewPr>
  <p:slideViewPr>
    <p:cSldViewPr snapToGrid="0" snapToObjects="1">
      <p:cViewPr>
        <p:scale>
          <a:sx n="75" d="100"/>
          <a:sy n="75" d="100"/>
        </p:scale>
        <p:origin x="-1448" y="-1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6BCE4-0024-A546-8E34-88F318A1467A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52632-1467-D04F-9F60-E3087A60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5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>
                <a:latin typeface="+mn-lt"/>
              </a:rPr>
              <a:t>Gelişimle ilgili terimler:</a:t>
            </a:r>
            <a:endParaRPr lang="en-US" sz="1200" b="1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68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Kuron </a:t>
            </a:r>
            <a:r>
              <a:rPr lang="en-US" dirty="0" err="1" smtClean="0"/>
              <a:t>taslağı</a:t>
            </a:r>
            <a:r>
              <a:rPr lang="en-US" dirty="0" smtClean="0"/>
              <a:t> </a:t>
            </a:r>
            <a:r>
              <a:rPr lang="en-US" dirty="0" err="1" smtClean="0"/>
              <a:t>oluştuktan</a:t>
            </a:r>
            <a:r>
              <a:rPr lang="en-US" dirty="0" smtClean="0"/>
              <a:t> </a:t>
            </a:r>
            <a:r>
              <a:rPr lang="en-US" dirty="0" err="1" smtClean="0"/>
              <a:t>sonra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mine </a:t>
            </a:r>
            <a:r>
              <a:rPr lang="en-US" dirty="0" err="1" smtClean="0"/>
              <a:t>epiteli</a:t>
            </a:r>
            <a:r>
              <a:rPr lang="en-US" dirty="0" smtClean="0"/>
              <a:t> </a:t>
            </a:r>
            <a:r>
              <a:rPr lang="en-US" dirty="0" err="1" smtClean="0"/>
              <a:t>mezoderm</a:t>
            </a:r>
            <a:r>
              <a:rPr lang="en-US" dirty="0" smtClean="0"/>
              <a:t> </a:t>
            </a:r>
            <a:r>
              <a:rPr lang="en-US" dirty="0" err="1" smtClean="0"/>
              <a:t>içine</a:t>
            </a:r>
            <a:r>
              <a:rPr lang="en-US" dirty="0" smtClean="0"/>
              <a:t> </a:t>
            </a:r>
            <a:r>
              <a:rPr lang="en-US" dirty="0" err="1" smtClean="0"/>
              <a:t>uzantı</a:t>
            </a:r>
            <a:r>
              <a:rPr lang="en-US" dirty="0" smtClean="0"/>
              <a:t> </a:t>
            </a:r>
            <a:r>
              <a:rPr lang="en-US" dirty="0" err="1" smtClean="0"/>
              <a:t>yaparak</a:t>
            </a:r>
            <a:r>
              <a:rPr lang="en-US" dirty="0" smtClean="0"/>
              <a:t> </a:t>
            </a:r>
            <a:r>
              <a:rPr lang="en-US" dirty="0" err="1" smtClean="0"/>
              <a:t>birleşir</a:t>
            </a:r>
            <a:r>
              <a:rPr lang="en-US" dirty="0" smtClean="0"/>
              <a:t>. Bu </a:t>
            </a:r>
            <a:r>
              <a:rPr lang="en-US" dirty="0" err="1" smtClean="0"/>
              <a:t>epitele</a:t>
            </a:r>
            <a:r>
              <a:rPr lang="en-US" dirty="0" smtClean="0"/>
              <a:t> Hertwing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kını</a:t>
            </a:r>
            <a:r>
              <a:rPr lang="en-US" dirty="0" smtClean="0"/>
              <a:t> </a:t>
            </a:r>
            <a:r>
              <a:rPr lang="en-US" dirty="0" err="1" smtClean="0"/>
              <a:t>denir</a:t>
            </a:r>
            <a:r>
              <a:rPr lang="en-US" dirty="0" smtClean="0"/>
              <a:t>. Bu </a:t>
            </a:r>
            <a:r>
              <a:rPr lang="en-US" dirty="0" err="1" smtClean="0"/>
              <a:t>dişin</a:t>
            </a:r>
            <a:r>
              <a:rPr lang="en-US" dirty="0" smtClean="0"/>
              <a:t> </a:t>
            </a:r>
            <a:r>
              <a:rPr lang="en-US" dirty="0" err="1" smtClean="0"/>
              <a:t>kök</a:t>
            </a:r>
            <a:r>
              <a:rPr lang="en-US" dirty="0" smtClean="0"/>
              <a:t> </a:t>
            </a:r>
            <a:r>
              <a:rPr lang="en-US" dirty="0" err="1" smtClean="0"/>
              <a:t>formunu</a:t>
            </a:r>
            <a:r>
              <a:rPr lang="en-US" dirty="0" smtClean="0"/>
              <a:t> </a:t>
            </a:r>
            <a:r>
              <a:rPr lang="en-US" dirty="0" err="1" smtClean="0"/>
              <a:t>oluşturur</a:t>
            </a:r>
            <a:r>
              <a:rPr lang="en-US" dirty="0" smtClean="0"/>
              <a:t>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Hertwing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devamlılığı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önemlidir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Devamlılık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bozulursa</a:t>
            </a:r>
            <a:r>
              <a:rPr lang="en-US" baseline="0" dirty="0" smtClean="0"/>
              <a:t> dental papilla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odontoblastlara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farklılaşamaz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da periodontal </a:t>
            </a:r>
            <a:r>
              <a:rPr lang="en-US" baseline="0" dirty="0" err="1" smtClean="0"/>
              <a:t>ligamant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ilişkili</a:t>
            </a:r>
            <a:r>
              <a:rPr lang="en-US" baseline="0" dirty="0" smtClean="0"/>
              <a:t> lateral </a:t>
            </a:r>
            <a:r>
              <a:rPr lang="en-US" baseline="0" dirty="0" err="1" smtClean="0"/>
              <a:t>aksesuar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kanallaın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oluşumuna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açar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hertwing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zamanla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dejenere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olmalıdır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olmazsa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farklılaşamaz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oluşmaz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Kök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yüzeyinde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ekspoze</a:t>
            </a:r>
            <a:r>
              <a:rPr lang="en-US" baseline="0" dirty="0" smtClean="0"/>
              <a:t> dentin </a:t>
            </a:r>
            <a:r>
              <a:rPr lang="en-US" baseline="0" dirty="0" err="1" smtClean="0"/>
              <a:t>alanları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oluşur</a:t>
            </a:r>
            <a:r>
              <a:rPr lang="en-US" baseline="0" dirty="0" smtClean="0"/>
              <a:t>. Bu da </a:t>
            </a:r>
            <a:r>
              <a:rPr lang="en-US" baseline="0" dirty="0" err="1" smtClean="0"/>
              <a:t>dişeti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hassaisyete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Hertwing </a:t>
            </a:r>
            <a:r>
              <a:rPr lang="en-US" baseline="0" dirty="0" err="1" smtClean="0"/>
              <a:t>epiteli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ameloblastlara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üzerinde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incilerini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oluşturabilir</a:t>
            </a:r>
            <a:r>
              <a:rPr lang="en-US" baseline="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9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Hertwing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prolifere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olurken</a:t>
            </a:r>
            <a:r>
              <a:rPr lang="en-US" baseline="0" dirty="0" smtClean="0"/>
              <a:t>, dental </a:t>
            </a:r>
            <a:r>
              <a:rPr lang="en-US" baseline="0" dirty="0" err="1" smtClean="0"/>
              <a:t>kesenin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içinde</a:t>
            </a:r>
            <a:r>
              <a:rPr lang="en-US" baseline="0" dirty="0" smtClean="0"/>
              <a:t> dental papilla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odontoblastlara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dentinini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Bunun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sonucunda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dejenere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Dolayısla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oluşan</a:t>
            </a:r>
            <a:r>
              <a:rPr lang="en-US" baseline="0" dirty="0" smtClean="0"/>
              <a:t> dentin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diğer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dıştaki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geçer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Dentinle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dönüşür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Ilk </a:t>
            </a:r>
            <a:r>
              <a:rPr lang="en-US" baseline="0" dirty="0" err="1" smtClean="0"/>
              <a:t>önceleri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dönüşüm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mezodermal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hücrelerin</a:t>
            </a:r>
            <a:r>
              <a:rPr lang="en-US" baseline="0" dirty="0" smtClean="0"/>
              <a:t> dentin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temasının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yeterli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düşünülmekteydi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ancak</a:t>
            </a:r>
            <a:r>
              <a:rPr lang="en-US" baseline="0" dirty="0" smtClean="0"/>
              <a:t> son </a:t>
            </a:r>
            <a:r>
              <a:rPr lang="en-US" baseline="0" dirty="0" err="1" smtClean="0"/>
              <a:t>zamanlarda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yeterli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olmadığı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hertwing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kaynaklanan</a:t>
            </a:r>
            <a:r>
              <a:rPr lang="en-US" baseline="0" dirty="0" smtClean="0"/>
              <a:t> mine-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proteinlerinin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dönüşüm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bulunmuştur</a:t>
            </a:r>
            <a:r>
              <a:rPr lang="en-US" baseline="0" dirty="0" smtClean="0"/>
              <a:t>. Hertwing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dejenere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önce</a:t>
            </a:r>
            <a:r>
              <a:rPr lang="en-US" baseline="0" dirty="0" smtClean="0"/>
              <a:t> dentin </a:t>
            </a:r>
            <a:r>
              <a:rPr lang="en-US" baseline="0" dirty="0" err="1" smtClean="0"/>
              <a:t>yüzeyine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proteinlerini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salgıladıkları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çıkarılmıştır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Sementoblastlar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oluştukça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matriksini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sementoid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oluştururlar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gömülü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alırlar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 </a:t>
            </a:r>
            <a:r>
              <a:rPr lang="en-US" baseline="0" dirty="0" err="1" smtClean="0"/>
              <a:t>doku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kollojen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fibriller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sharpey</a:t>
            </a:r>
            <a:r>
              <a:rPr lang="en-US" baseline="0" dirty="0" smtClean="0"/>
              <a:t> (tip 1 </a:t>
            </a:r>
            <a:r>
              <a:rPr lang="en-US" baseline="0" dirty="0" err="1" smtClean="0"/>
              <a:t>kollojen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lifleri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eklenir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PDLden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gelen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Hidroksiapatit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kristalleri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öncelikle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birikir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kalsifikasyon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Hertwing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kınının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bazı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PDL </a:t>
            </a:r>
            <a:r>
              <a:rPr lang="en-US" baseline="0" dirty="0" err="1" smtClean="0"/>
              <a:t>içinde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kalabilir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mallasez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artıkları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diyoruz</a:t>
            </a:r>
            <a:r>
              <a:rPr lang="en-US" baseline="0" dirty="0" smtClean="0"/>
              <a:t>. PDL </a:t>
            </a:r>
            <a:r>
              <a:rPr lang="en-US" baseline="0" dirty="0" err="1" smtClean="0"/>
              <a:t>içindeki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bazal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lamima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çevrilidir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Desmozomlar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hemidesmozomlar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görülür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gelişmiş</a:t>
            </a:r>
            <a:r>
              <a:rPr lang="en-US" baseline="0" dirty="0" smtClean="0"/>
              <a:t> ER </a:t>
            </a:r>
            <a:r>
              <a:rPr lang="en-US" baseline="0" dirty="0" err="1" smtClean="0"/>
              <a:t>vardır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canlı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eylemsizdirler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442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371FD58-CE71-1F44-9D3D-083910F8534D}" type="slidenum">
              <a:rPr lang="tr-TR" sz="1200"/>
              <a:pPr eaLnBrk="1" hangingPunct="1"/>
              <a:t>13</a:t>
            </a:fld>
            <a:endParaRPr lang="tr-TR" sz="1200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64EFA2C-1013-0B48-8351-760D008F3202}" type="slidenum">
              <a:rPr lang="tr-TR" sz="1200"/>
              <a:pPr eaLnBrk="1" hangingPunct="1"/>
              <a:t>14</a:t>
            </a:fld>
            <a:endParaRPr lang="tr-TR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/>
              <a:t>Dental </a:t>
            </a:r>
            <a:r>
              <a:rPr lang="en-US" dirty="0" err="1" smtClean="0"/>
              <a:t>folikülün</a:t>
            </a:r>
            <a:r>
              <a:rPr lang="en-US" dirty="0" smtClean="0"/>
              <a:t> </a:t>
            </a:r>
            <a:r>
              <a:rPr lang="en-US" dirty="0" err="1" smtClean="0"/>
              <a:t>dış</a:t>
            </a:r>
            <a:r>
              <a:rPr lang="en-US" dirty="0" smtClean="0"/>
              <a:t> </a:t>
            </a:r>
            <a:r>
              <a:rPr lang="en-US" dirty="0" err="1" smtClean="0"/>
              <a:t>yüzeyinde</a:t>
            </a:r>
            <a:r>
              <a:rPr lang="en-US" dirty="0" smtClean="0"/>
              <a:t>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 smtClean="0"/>
              <a:t>yapımı</a:t>
            </a:r>
            <a:r>
              <a:rPr lang="en-US" dirty="0" smtClean="0"/>
              <a:t> </a:t>
            </a:r>
            <a:r>
              <a:rPr lang="en-US" dirty="0" err="1" smtClean="0"/>
              <a:t>başlar</a:t>
            </a:r>
            <a:r>
              <a:rPr lang="en-US" dirty="0" smtClean="0"/>
              <a:t>  </a:t>
            </a:r>
            <a:r>
              <a:rPr lang="en-US" dirty="0" err="1" smtClean="0"/>
              <a:t>folikülün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yüzeyindeki</a:t>
            </a:r>
            <a:r>
              <a:rPr lang="en-US" dirty="0" smtClean="0"/>
              <a:t> </a:t>
            </a:r>
            <a:r>
              <a:rPr lang="en-US" dirty="0" err="1" smtClean="0"/>
              <a:t>mezenşim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de </a:t>
            </a:r>
            <a:r>
              <a:rPr lang="en-US" dirty="0" err="1" smtClean="0"/>
              <a:t>sement</a:t>
            </a:r>
            <a:r>
              <a:rPr lang="en-US" dirty="0" smtClean="0"/>
              <a:t> </a:t>
            </a:r>
            <a:r>
              <a:rPr lang="en-US" dirty="0" err="1" smtClean="0"/>
              <a:t>yapar</a:t>
            </a:r>
            <a:r>
              <a:rPr lang="en-US" dirty="0" smtClean="0"/>
              <a:t>.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sürme</a:t>
            </a:r>
            <a:r>
              <a:rPr lang="en-US" dirty="0" smtClean="0"/>
              <a:t> </a:t>
            </a:r>
            <a:r>
              <a:rPr lang="en-US" dirty="0" err="1" smtClean="0"/>
              <a:t>aşamasına</a:t>
            </a:r>
            <a:r>
              <a:rPr lang="en-US" dirty="0" smtClean="0"/>
              <a:t> </a:t>
            </a:r>
            <a:r>
              <a:rPr lang="en-US" dirty="0" err="1" smtClean="0"/>
              <a:t>gelince</a:t>
            </a:r>
            <a:r>
              <a:rPr lang="en-US" baseline="0" dirty="0" smtClean="0"/>
              <a:t> ilk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dental </a:t>
            </a:r>
            <a:r>
              <a:rPr lang="en-US" baseline="0" dirty="0" err="1" smtClean="0"/>
              <a:t>folikülün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yüzü</a:t>
            </a:r>
            <a:r>
              <a:rPr lang="en-US" baseline="0" dirty="0" smtClean="0"/>
              <a:t> periodontal </a:t>
            </a:r>
            <a:r>
              <a:rPr lang="en-US" baseline="0" dirty="0" err="1" smtClean="0"/>
              <a:t>ligamante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dönüşür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Folikülün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yüzeyinden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tutunurken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yüzünden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kemiğe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tutunur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Ilk </a:t>
            </a:r>
            <a:r>
              <a:rPr lang="en-US" baseline="0" dirty="0" err="1" smtClean="0"/>
              <a:t>oluşan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grubu</a:t>
            </a:r>
            <a:r>
              <a:rPr lang="en-US" baseline="0" dirty="0" smtClean="0"/>
              <a:t> mine-</a:t>
            </a:r>
            <a:r>
              <a:rPr lang="en-US" baseline="0" dirty="0" err="1" smtClean="0"/>
              <a:t>sement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sınırındadır</a:t>
            </a:r>
            <a:r>
              <a:rPr lang="en-US" baseline="0" dirty="0" smtClean="0"/>
              <a:t> (alveolar </a:t>
            </a:r>
            <a:r>
              <a:rPr lang="en-US" baseline="0" dirty="0" err="1" smtClean="0"/>
              <a:t>kret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grubu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birleşim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apikalinden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kemiğe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uzanır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Sürme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esnasında</a:t>
            </a:r>
            <a:r>
              <a:rPr lang="en-US" baseline="0" dirty="0" smtClean="0"/>
              <a:t> alveolar </a:t>
            </a:r>
            <a:r>
              <a:rPr lang="en-US" baseline="0" dirty="0" err="1" smtClean="0"/>
              <a:t>kemikten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uzanan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birbirlerine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karışırlar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intermediate </a:t>
            </a:r>
            <a:r>
              <a:rPr lang="en-US" baseline="0" dirty="0" err="1" smtClean="0"/>
              <a:t>pleksusu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oluştururlar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Sürme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tamamlandığında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okluzyona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geldiğinde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kaybolur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her </a:t>
            </a:r>
            <a:r>
              <a:rPr lang="en-US" baseline="0" dirty="0" err="1" smtClean="0"/>
              <a:t>iki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birleşir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Sürmenin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devamlı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canlılarda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kemirgenler</a:t>
            </a:r>
            <a:r>
              <a:rPr lang="en-US" baseline="0" dirty="0" smtClean="0"/>
              <a:t>) intermediate </a:t>
            </a:r>
            <a:r>
              <a:rPr lang="en-US" baseline="0" dirty="0" err="1" smtClean="0"/>
              <a:t>pleksus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belirgindir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fonksiyona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geldiğinde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kalınlaşır</a:t>
            </a:r>
            <a:r>
              <a:rPr lang="en-US" baseline="0" dirty="0" smtClean="0"/>
              <a:t>. </a:t>
            </a:r>
          </a:p>
          <a:p>
            <a:r>
              <a:rPr lang="en-US" baseline="0" dirty="0" err="1" smtClean="0"/>
              <a:t>Sementten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kısayken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kemikten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kademeli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uzarlar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lindhe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Sementten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uzunluğu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gelenler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kaynaşır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molarlarda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sürmeden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belirgin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periodontal ligament </a:t>
            </a:r>
            <a:r>
              <a:rPr lang="en-US" baseline="0" dirty="0" err="1" smtClean="0"/>
              <a:t>vardır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ancak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gelecek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sadece</a:t>
            </a:r>
            <a:r>
              <a:rPr lang="en-US" baseline="0" dirty="0" smtClean="0"/>
              <a:t> alveolar </a:t>
            </a:r>
            <a:r>
              <a:rPr lang="en-US" baseline="0" dirty="0" err="1" smtClean="0"/>
              <a:t>kret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bölgesinde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lifler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vardır</a:t>
            </a:r>
            <a:r>
              <a:rPr lang="en-US" baseline="0" dirty="0" smtClean="0"/>
              <a:t> (alveolar </a:t>
            </a:r>
            <a:r>
              <a:rPr lang="en-US" baseline="0" dirty="0" err="1" smtClean="0"/>
              <a:t>kret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grubu</a:t>
            </a:r>
            <a:r>
              <a:rPr lang="en-US" baseline="0" dirty="0" smtClean="0"/>
              <a:t>).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de horizontal </a:t>
            </a:r>
            <a:r>
              <a:rPr lang="en-US" baseline="0" dirty="0" err="1" smtClean="0"/>
              <a:t>liflerin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sürerken</a:t>
            </a:r>
            <a:r>
              <a:rPr lang="en-US" baseline="0" dirty="0" smtClean="0"/>
              <a:t> periodontal ligament </a:t>
            </a:r>
            <a:r>
              <a:rPr lang="en-US" baseline="0" dirty="0" err="1" smtClean="0"/>
              <a:t>gelişir</a:t>
            </a:r>
            <a:r>
              <a:rPr lang="en-US" baseline="0" dirty="0" smtClean="0"/>
              <a:t>. PDL </a:t>
            </a:r>
            <a:r>
              <a:rPr lang="en-US" baseline="0" dirty="0" err="1" smtClean="0"/>
              <a:t>organizasyonu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servikalden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apikale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 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oluşur</a:t>
            </a:r>
            <a:r>
              <a:rPr lang="en-US" baseline="0" dirty="0" smtClean="0"/>
              <a:t>, dental </a:t>
            </a:r>
            <a:r>
              <a:rPr lang="en-US" baseline="0" dirty="0" err="1" smtClean="0"/>
              <a:t>folikülce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sarmalanır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Folikülün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yüzeyindeki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differansiye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olmamış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osteoblastlara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ilk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örgü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(woven bone) </a:t>
            </a:r>
            <a:r>
              <a:rPr lang="en-US" baseline="0" dirty="0" err="1" smtClean="0"/>
              <a:t>oluşur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Osteoblastlar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matriksini</a:t>
            </a:r>
            <a:r>
              <a:rPr lang="en-US" baseline="0" dirty="0" smtClean="0"/>
              <a:t> (ECM) </a:t>
            </a:r>
            <a:r>
              <a:rPr lang="en-US" baseline="0" dirty="0" err="1" smtClean="0"/>
              <a:t>sentezler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Kollojen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fibriller+proteoglikan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glikoprotein</a:t>
            </a:r>
            <a:r>
              <a:rPr lang="en-US" baseline="0" dirty="0" smtClean="0"/>
              <a:t>=osteoid</a:t>
            </a:r>
          </a:p>
          <a:p>
            <a:r>
              <a:rPr lang="en-US" baseline="0" dirty="0" smtClean="0"/>
              <a:t>Bu osteoid (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yapı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içinde</a:t>
            </a:r>
            <a:r>
              <a:rPr lang="en-US" baseline="0" dirty="0" smtClean="0"/>
              <a:t> HA </a:t>
            </a:r>
            <a:r>
              <a:rPr lang="en-US" baseline="0" dirty="0" err="1" smtClean="0"/>
              <a:t>kristalleri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fibrillerin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maddenin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çökelir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Kalsifikasyon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arttıkça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osteoblastlar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gömülü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osteosit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alır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Bu </a:t>
            </a:r>
            <a:r>
              <a:rPr lang="en-US" baseline="0" dirty="0" err="1" smtClean="0"/>
              <a:t>oluşan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artık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organizedir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Fibriller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sharpey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daha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düzenli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kalsifiyedir</a:t>
            </a:r>
            <a:r>
              <a:rPr lang="en-US" baseline="0" dirty="0" smtClean="0"/>
              <a:t>. Bu </a:t>
            </a:r>
            <a:r>
              <a:rPr lang="en-US" baseline="0" dirty="0" err="1" smtClean="0"/>
              <a:t>kemiğe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sürdükten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giderek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olgunlaşır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kortikal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spongioz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şeklini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alır</a:t>
            </a:r>
            <a:r>
              <a:rPr lang="en-US" baseline="0" dirty="0" smtClean="0"/>
              <a:t>.</a:t>
            </a:r>
          </a:p>
          <a:p>
            <a:r>
              <a:rPr lang="en-US" b="1" dirty="0" smtClean="0"/>
              <a:t>Kortikal </a:t>
            </a:r>
            <a:r>
              <a:rPr lang="en-US" b="1" dirty="0" err="1" smtClean="0"/>
              <a:t>kemik</a:t>
            </a:r>
            <a:r>
              <a:rPr lang="en-US" b="1" dirty="0" smtClean="0"/>
              <a:t> </a:t>
            </a:r>
            <a:r>
              <a:rPr lang="en-US" dirty="0" err="1" smtClean="0"/>
              <a:t>alveol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kemiği</a:t>
            </a:r>
            <a:r>
              <a:rPr lang="en-US" baseline="0" dirty="0" smtClean="0"/>
              <a:t> (lamina </a:t>
            </a:r>
            <a:r>
              <a:rPr lang="en-US" baseline="0" dirty="0" err="1" smtClean="0"/>
              <a:t>dura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kribriform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tabaka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oluşturur</a:t>
            </a:r>
            <a:r>
              <a:rPr lang="en-US" baseline="0" dirty="0" smtClean="0"/>
              <a:t>. Kortikal </a:t>
            </a:r>
            <a:r>
              <a:rPr lang="en-US" baseline="0" dirty="0" err="1" smtClean="0"/>
              <a:t>kemikte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kanalları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bunları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birbirine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bağlayan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volkman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kanalları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vardır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bunların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sayıda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damar-sinir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paketi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geçer</a:t>
            </a:r>
            <a:r>
              <a:rPr lang="en-US" baseline="0" dirty="0" smtClean="0"/>
              <a:t>. Bu </a:t>
            </a:r>
            <a:r>
              <a:rPr lang="en-US" baseline="0" dirty="0" err="1" smtClean="0"/>
              <a:t>havers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kanallarının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lameller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çökelir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Havers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sistemleri</a:t>
            </a:r>
            <a:r>
              <a:rPr lang="en-US" baseline="0" dirty="0" smtClean="0"/>
              <a:t> (osteon) </a:t>
            </a:r>
            <a:r>
              <a:rPr lang="en-US" baseline="0" dirty="0" err="1" smtClean="0"/>
              <a:t>oluşur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Yeni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oluşmuş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osteonlara</a:t>
            </a:r>
            <a:r>
              <a:rPr lang="en-US" baseline="0" dirty="0" smtClean="0"/>
              <a:t> primer osteon, </a:t>
            </a:r>
            <a:r>
              <a:rPr lang="en-US" baseline="0" dirty="0" err="1" smtClean="0"/>
              <a:t>remodelasyona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uğrarsa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sekonder</a:t>
            </a:r>
            <a:r>
              <a:rPr lang="en-US" baseline="0" dirty="0" smtClean="0"/>
              <a:t> osteon, 2 </a:t>
            </a:r>
            <a:r>
              <a:rPr lang="en-US" baseline="0" dirty="0" err="1" smtClean="0"/>
              <a:t>kere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remodelasyona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uğrarsa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tersiyer</a:t>
            </a:r>
            <a:r>
              <a:rPr lang="en-US" baseline="0" dirty="0" smtClean="0"/>
              <a:t> osteon </a:t>
            </a:r>
            <a:r>
              <a:rPr lang="en-US" baseline="0" dirty="0" err="1" smtClean="0"/>
              <a:t>denir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Sekonder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tersiyer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osteonlar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kemiğin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yaşlı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olduğunu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gösterir</a:t>
            </a:r>
            <a:r>
              <a:rPr lang="en-US" baseline="0" dirty="0" smtClean="0"/>
              <a:t>.</a:t>
            </a:r>
          </a:p>
          <a:p>
            <a:r>
              <a:rPr lang="en-US" b="1" dirty="0" err="1" smtClean="0"/>
              <a:t>Spongioz</a:t>
            </a:r>
            <a:r>
              <a:rPr lang="en-US" b="1" dirty="0" smtClean="0"/>
              <a:t> </a:t>
            </a:r>
            <a:r>
              <a:rPr lang="en-US" b="1" dirty="0" err="1" smtClean="0"/>
              <a:t>kemik</a:t>
            </a:r>
            <a:r>
              <a:rPr lang="en-US" b="1" dirty="0" smtClean="0"/>
              <a:t> </a:t>
            </a:r>
            <a:r>
              <a:rPr lang="en-US" b="0" dirty="0" err="1" smtClean="0"/>
              <a:t>bol</a:t>
            </a:r>
            <a:r>
              <a:rPr lang="en-US" b="0" dirty="0" smtClean="0"/>
              <a:t> </a:t>
            </a:r>
            <a:r>
              <a:rPr lang="en-US" b="0" dirty="0" err="1" smtClean="0"/>
              <a:t>damarlıdır</a:t>
            </a:r>
            <a:r>
              <a:rPr lang="en-US" b="0" dirty="0" smtClean="0"/>
              <a:t>, </a:t>
            </a:r>
            <a:r>
              <a:rPr lang="en-US" b="0" dirty="0" err="1" smtClean="0"/>
              <a:t>trabeküler</a:t>
            </a:r>
            <a:r>
              <a:rPr lang="en-US" b="0" dirty="0" smtClean="0"/>
              <a:t> </a:t>
            </a:r>
            <a:r>
              <a:rPr lang="en-US" b="0" dirty="0" err="1" smtClean="0"/>
              <a:t>yapısı</a:t>
            </a:r>
            <a:r>
              <a:rPr lang="en-US" b="0" dirty="0" smtClean="0"/>
              <a:t> </a:t>
            </a:r>
            <a:r>
              <a:rPr lang="en-US" b="0" dirty="0" err="1" smtClean="0"/>
              <a:t>sürekli</a:t>
            </a:r>
            <a:r>
              <a:rPr lang="en-US" b="0" dirty="0" smtClean="0"/>
              <a:t> </a:t>
            </a:r>
            <a:r>
              <a:rPr lang="en-US" b="0" dirty="0" err="1" smtClean="0"/>
              <a:t>değişir</a:t>
            </a:r>
            <a:r>
              <a:rPr lang="en-US" b="0" dirty="0" smtClean="0"/>
              <a:t>, </a:t>
            </a:r>
            <a:r>
              <a:rPr lang="en-US" b="0" dirty="0" err="1" smtClean="0"/>
              <a:t>dişe</a:t>
            </a:r>
            <a:r>
              <a:rPr lang="en-US" b="0" dirty="0" smtClean="0"/>
              <a:t> </a:t>
            </a:r>
            <a:r>
              <a:rPr lang="en-US" b="0" dirty="0" err="1" smtClean="0"/>
              <a:t>gelen</a:t>
            </a:r>
            <a:r>
              <a:rPr lang="en-US" b="0" dirty="0" smtClean="0"/>
              <a:t> </a:t>
            </a:r>
            <a:r>
              <a:rPr lang="en-US" b="0" dirty="0" err="1" smtClean="0"/>
              <a:t>kuvvetler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yapıyı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belirler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Hematopoetik</a:t>
            </a:r>
            <a:r>
              <a:rPr lang="en-US" b="0" baseline="0" dirty="0" smtClean="0"/>
              <a:t> medulla </a:t>
            </a:r>
            <a:r>
              <a:rPr lang="en-US" b="0" baseline="0" dirty="0" err="1" smtClean="0"/>
              <a:t>yerini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giderek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kemik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iliğine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bırakır</a:t>
            </a:r>
            <a:r>
              <a:rPr lang="en-US" b="0" baseline="0" dirty="0" smtClean="0"/>
              <a:t>.</a:t>
            </a: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 smtClean="0"/>
              <a:t>Diş</a:t>
            </a:r>
            <a:r>
              <a:rPr lang="en-US" b="0" dirty="0" smtClean="0"/>
              <a:t> </a:t>
            </a:r>
            <a:r>
              <a:rPr lang="en-US" b="0" dirty="0" err="1" smtClean="0"/>
              <a:t>sürmeden</a:t>
            </a:r>
            <a:r>
              <a:rPr lang="en-US" b="0" dirty="0" smtClean="0"/>
              <a:t> </a:t>
            </a:r>
            <a:r>
              <a:rPr lang="en-US" b="0" dirty="0" err="1" smtClean="0"/>
              <a:t>önce</a:t>
            </a:r>
            <a:r>
              <a:rPr lang="en-US" b="0" dirty="0" smtClean="0"/>
              <a:t> mine </a:t>
            </a:r>
            <a:r>
              <a:rPr lang="en-US" b="0" dirty="0" err="1" smtClean="0"/>
              <a:t>yüzeyi</a:t>
            </a:r>
            <a:r>
              <a:rPr lang="en-US" b="0" dirty="0" smtClean="0"/>
              <a:t> 2 </a:t>
            </a:r>
            <a:r>
              <a:rPr lang="en-US" b="0" dirty="0" err="1" smtClean="0"/>
              <a:t>sıra</a:t>
            </a:r>
            <a:r>
              <a:rPr lang="en-US" b="0" dirty="0" smtClean="0"/>
              <a:t> </a:t>
            </a:r>
            <a:r>
              <a:rPr lang="en-US" b="0" dirty="0" err="1" smtClean="0"/>
              <a:t>epitelle</a:t>
            </a:r>
            <a:r>
              <a:rPr lang="en-US" b="0" dirty="0" smtClean="0"/>
              <a:t> (</a:t>
            </a:r>
            <a:r>
              <a:rPr lang="en-US" b="0" dirty="0" err="1" smtClean="0"/>
              <a:t>azalmış</a:t>
            </a:r>
            <a:r>
              <a:rPr lang="en-US" b="0" dirty="0" smtClean="0"/>
              <a:t> mine </a:t>
            </a:r>
            <a:r>
              <a:rPr lang="en-US" b="0" dirty="0" err="1" smtClean="0"/>
              <a:t>epiteli</a:t>
            </a:r>
            <a:r>
              <a:rPr lang="en-US" b="0" dirty="0" smtClean="0"/>
              <a:t>)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örtülüdür</a:t>
            </a:r>
            <a:r>
              <a:rPr lang="en-US" b="0" baseline="0" dirty="0" smtClean="0"/>
              <a:t>. </a:t>
            </a:r>
          </a:p>
          <a:p>
            <a:r>
              <a:rPr lang="en-US" b="0" baseline="0" dirty="0" err="1" smtClean="0"/>
              <a:t>Iç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ameloblastlardan</a:t>
            </a:r>
            <a:r>
              <a:rPr lang="en-US" b="0" baseline="0" dirty="0" smtClean="0"/>
              <a:t>; </a:t>
            </a:r>
            <a:r>
              <a:rPr lang="en-US" b="0" baseline="0" dirty="0" err="1" smtClean="0"/>
              <a:t>dış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poligonal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hücrelerden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oluşur</a:t>
            </a:r>
            <a:r>
              <a:rPr lang="en-US" b="0" baseline="0" dirty="0" smtClean="0"/>
              <a:t>. </a:t>
            </a:r>
          </a:p>
          <a:p>
            <a:r>
              <a:rPr lang="en-US" b="0" baseline="0" dirty="0" err="1" smtClean="0"/>
              <a:t>Sürme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sırasında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bu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parçalanır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Azalmış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dış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sıra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hücreleri</a:t>
            </a:r>
            <a:r>
              <a:rPr lang="en-US" b="0" baseline="0" dirty="0" smtClean="0"/>
              <a:t>) </a:t>
            </a:r>
            <a:r>
              <a:rPr lang="en-US" b="0" baseline="0" dirty="0" err="1" smtClean="0"/>
              <a:t>ile</a:t>
            </a:r>
            <a:r>
              <a:rPr lang="en-US" b="0" baseline="0" dirty="0" smtClean="0"/>
              <a:t> oral </a:t>
            </a:r>
            <a:r>
              <a:rPr lang="en-US" b="0" baseline="0" dirty="0" err="1" smtClean="0"/>
              <a:t>epitelin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bazal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prolifere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birleşir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Bağ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dokusuna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göçerler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</a:t>
            </a:r>
            <a:r>
              <a:rPr lang="en-US" b="0" baseline="0" dirty="0" smtClean="0"/>
              <a:t> AME </a:t>
            </a:r>
            <a:r>
              <a:rPr lang="en-US" b="0" baseline="0" dirty="0" err="1" smtClean="0"/>
              <a:t>ile</a:t>
            </a:r>
            <a:r>
              <a:rPr lang="en-US" b="0" baseline="0" dirty="0" smtClean="0"/>
              <a:t> oral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arasında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kitlesi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oluştururlar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Diş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sürerken</a:t>
            </a:r>
            <a:r>
              <a:rPr lang="en-US" b="0" baseline="0" dirty="0" smtClean="0"/>
              <a:t> oral </a:t>
            </a:r>
            <a:r>
              <a:rPr lang="en-US" b="0" baseline="0" dirty="0" err="1" smtClean="0"/>
              <a:t>epitelin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yırtılma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noktasından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vertikal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yönde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ilerlemeye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devam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ederler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Sonrasında</a:t>
            </a:r>
            <a:r>
              <a:rPr lang="en-US" b="0" baseline="0" dirty="0" smtClean="0"/>
              <a:t> AME </a:t>
            </a:r>
            <a:r>
              <a:rPr lang="en-US" b="0" baseline="0" dirty="0" err="1" smtClean="0"/>
              <a:t>yok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olur</a:t>
            </a:r>
            <a:r>
              <a:rPr lang="en-US" b="0" baseline="0" dirty="0" smtClean="0"/>
              <a:t>. Birleşim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ve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sulkuler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oluşur</a:t>
            </a:r>
            <a:r>
              <a:rPr lang="en-US" b="0" baseline="0" dirty="0" smtClean="0"/>
              <a:t>. Oral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ile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devam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eder</a:t>
            </a:r>
            <a:r>
              <a:rPr lang="en-US" b="0" baseline="0" dirty="0" smtClean="0"/>
              <a:t>. </a:t>
            </a:r>
          </a:p>
          <a:p>
            <a:r>
              <a:rPr lang="en-US" b="0" baseline="0" dirty="0" err="1" smtClean="0"/>
              <a:t>Diş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sürdü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birleşim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oluştu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dış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epitelinden</a:t>
            </a:r>
            <a:r>
              <a:rPr lang="en-US" b="0" baseline="0" dirty="0" smtClean="0"/>
              <a:t>) </a:t>
            </a:r>
            <a:r>
              <a:rPr lang="en-US" b="0" baseline="0" dirty="0" err="1" smtClean="0"/>
              <a:t>sonra</a:t>
            </a:r>
            <a:r>
              <a:rPr lang="en-US" b="0" baseline="0" dirty="0" smtClean="0"/>
              <a:t> biz </a:t>
            </a:r>
            <a:r>
              <a:rPr lang="en-US" b="0" baseline="0" dirty="0" err="1" smtClean="0"/>
              <a:t>insizyonla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kestik</a:t>
            </a:r>
            <a:r>
              <a:rPr lang="en-US" b="0" baseline="0" dirty="0" smtClean="0"/>
              <a:t>, </a:t>
            </a:r>
            <a:r>
              <a:rPr lang="en-US" b="0" baseline="0" dirty="0" err="1" smtClean="0"/>
              <a:t>yeni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birleşim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oral </a:t>
            </a:r>
            <a:r>
              <a:rPr lang="en-US" b="0" baseline="0" dirty="0" err="1" smtClean="0"/>
              <a:t>epitelden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oluşur</a:t>
            </a:r>
            <a:r>
              <a:rPr lang="en-US" b="0" baseline="0" dirty="0" smtClean="0"/>
              <a:t>. </a:t>
            </a:r>
            <a:r>
              <a:rPr lang="en-US" b="0" baseline="0" dirty="0" err="1" smtClean="0"/>
              <a:t>Demek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ki</a:t>
            </a:r>
            <a:r>
              <a:rPr lang="en-US" b="0" baseline="0" dirty="0" smtClean="0"/>
              <a:t> oral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birleşim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hücrelerine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farklılaşabilir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Lindhe</a:t>
            </a:r>
            <a:r>
              <a:rPr lang="en-US" b="0" baseline="0" dirty="0" smtClean="0"/>
              <a:t>).</a:t>
            </a:r>
          </a:p>
          <a:p>
            <a:r>
              <a:rPr lang="en-US" b="0" baseline="0" dirty="0" smtClean="0"/>
              <a:t>Mine </a:t>
            </a:r>
            <a:r>
              <a:rPr lang="en-US" b="0" baseline="0" dirty="0" err="1" smtClean="0"/>
              <a:t>tamamen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oluştuğunda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üreten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hücrelerin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ameloblastlar</a:t>
            </a:r>
            <a:r>
              <a:rPr lang="en-US" b="0" baseline="0" dirty="0" smtClean="0"/>
              <a:t>) </a:t>
            </a:r>
            <a:r>
              <a:rPr lang="en-US" b="0" baseline="0" dirty="0" err="1" smtClean="0"/>
              <a:t>yükseklikleri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azalır</a:t>
            </a:r>
            <a:r>
              <a:rPr lang="en-US" b="0" baseline="0" dirty="0" smtClean="0"/>
              <a:t> (</a:t>
            </a:r>
            <a:r>
              <a:rPr lang="en-US" b="0" baseline="0" dirty="0" err="1" smtClean="0"/>
              <a:t>azalmış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</a:t>
            </a:r>
            <a:r>
              <a:rPr lang="en-US" b="0" baseline="0" dirty="0" smtClean="0"/>
              <a:t>). Bu </a:t>
            </a:r>
            <a:r>
              <a:rPr lang="en-US" b="0" baseline="0" dirty="0" err="1" smtClean="0"/>
              <a:t>azalmış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epitel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ile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birlikte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dış</a:t>
            </a:r>
            <a:r>
              <a:rPr lang="en-US" b="0" baseline="0" dirty="0" smtClean="0"/>
              <a:t> mine </a:t>
            </a:r>
            <a:r>
              <a:rPr lang="en-US" b="0" baseline="0" dirty="0" err="1" smtClean="0"/>
              <a:t>epitelinden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bazal</a:t>
            </a:r>
            <a:r>
              <a:rPr lang="en-US" b="0" baseline="0" dirty="0" smtClean="0"/>
              <a:t> lamina </a:t>
            </a:r>
            <a:r>
              <a:rPr lang="en-US" b="0" baseline="0" dirty="0" err="1" smtClean="0"/>
              <a:t>oluşur</a:t>
            </a:r>
            <a:r>
              <a:rPr lang="en-US" b="0" baseline="0" dirty="0" smtClean="0"/>
              <a:t>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9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B05E14E-4EA2-D64B-AEEB-5A94EA2F6B01}" type="slidenum">
              <a:rPr lang="tr-TR" sz="1200"/>
              <a:pPr eaLnBrk="1" hangingPunct="1"/>
              <a:t>3</a:t>
            </a:fld>
            <a:endParaRPr lang="tr-TR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6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8C68CC8-A4BB-5E4E-B477-54FDBF563DEC}" type="slidenum">
              <a:rPr lang="tr-TR" sz="1200"/>
              <a:pPr eaLnBrk="1" hangingPunct="1"/>
              <a:t>6</a:t>
            </a:fld>
            <a:endParaRPr lang="tr-TR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Ilk </a:t>
            </a:r>
            <a:r>
              <a:rPr lang="en-US" dirty="0" err="1" smtClean="0"/>
              <a:t>olarak</a:t>
            </a:r>
            <a:r>
              <a:rPr lang="en-US" dirty="0" smtClean="0"/>
              <a:t> her </a:t>
            </a:r>
            <a:r>
              <a:rPr lang="en-US" dirty="0" err="1" smtClean="0"/>
              <a:t>iki</a:t>
            </a:r>
            <a:r>
              <a:rPr lang="en-US" dirty="0" smtClean="0"/>
              <a:t> </a:t>
            </a:r>
            <a:r>
              <a:rPr lang="en-US" dirty="0" err="1" smtClean="0"/>
              <a:t>çene</a:t>
            </a:r>
            <a:r>
              <a:rPr lang="en-US" dirty="0" smtClean="0"/>
              <a:t> </a:t>
            </a:r>
            <a:r>
              <a:rPr lang="en-US" dirty="0" err="1" smtClean="0"/>
              <a:t>uzantısının</a:t>
            </a:r>
            <a:r>
              <a:rPr lang="en-US" dirty="0" smtClean="0"/>
              <a:t> </a:t>
            </a:r>
            <a:r>
              <a:rPr lang="en-US" dirty="0" err="1" smtClean="0"/>
              <a:t>lateralinde</a:t>
            </a:r>
            <a:r>
              <a:rPr lang="en-US" dirty="0" smtClean="0"/>
              <a:t> 6. </a:t>
            </a:r>
            <a:r>
              <a:rPr lang="en-US" dirty="0" err="1" smtClean="0"/>
              <a:t>haftada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gebeliğin</a:t>
            </a:r>
            <a:r>
              <a:rPr lang="en-US" baseline="0" dirty="0" smtClean="0"/>
              <a:t> 37. </a:t>
            </a:r>
            <a:r>
              <a:rPr lang="en-US" baseline="0" dirty="0" err="1" smtClean="0"/>
              <a:t>günü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lokal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kalınlaşması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ilk </a:t>
            </a:r>
            <a:r>
              <a:rPr lang="en-US" baseline="0" dirty="0" err="1" smtClean="0"/>
              <a:t>uyarının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kaynağı</a:t>
            </a:r>
            <a:r>
              <a:rPr lang="en-US" baseline="0" dirty="0" smtClean="0"/>
              <a:t> oral </a:t>
            </a:r>
            <a:r>
              <a:rPr lang="en-US" baseline="0" dirty="0" err="1" smtClean="0"/>
              <a:t>epiteldir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Ektoderm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kökenli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epitelin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şekilde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uyarılmasını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sağlayan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altındaki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dokudur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89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 dental </a:t>
            </a:r>
            <a:r>
              <a:rPr lang="en-US" dirty="0" err="1" smtClean="0"/>
              <a:t>laminada</a:t>
            </a:r>
            <a:r>
              <a:rPr lang="en-US" dirty="0" smtClean="0"/>
              <a:t> 10 </a:t>
            </a:r>
            <a:r>
              <a:rPr lang="en-US" dirty="0" err="1" smtClean="0"/>
              <a:t>çoğalma</a:t>
            </a:r>
            <a:r>
              <a:rPr lang="en-US" dirty="0" smtClean="0"/>
              <a:t> </a:t>
            </a:r>
            <a:r>
              <a:rPr lang="en-US" dirty="0" err="1" smtClean="0"/>
              <a:t>merkezi</a:t>
            </a:r>
            <a:r>
              <a:rPr lang="en-US" dirty="0" smtClean="0"/>
              <a:t> </a:t>
            </a:r>
            <a:r>
              <a:rPr lang="en-US" dirty="0" err="1" smtClean="0"/>
              <a:t>oluşur</a:t>
            </a:r>
            <a:r>
              <a:rPr lang="en-US" dirty="0" smtClean="0"/>
              <a:t>. </a:t>
            </a:r>
            <a:r>
              <a:rPr lang="en-US" dirty="0" err="1" smtClean="0"/>
              <a:t>Bunlar</a:t>
            </a:r>
            <a:r>
              <a:rPr lang="en-US" dirty="0" smtClean="0"/>
              <a:t> </a:t>
            </a:r>
            <a:r>
              <a:rPr lang="en-US" dirty="0" err="1" smtClean="0"/>
              <a:t>altttaki</a:t>
            </a:r>
            <a:r>
              <a:rPr lang="en-US" dirty="0" smtClean="0"/>
              <a:t> </a:t>
            </a:r>
            <a:r>
              <a:rPr lang="en-US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dokuya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invajine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</a:t>
            </a:r>
            <a:r>
              <a:rPr lang="en-US" baseline="0" dirty="0" smtClean="0"/>
              <a:t>. Bu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Bütün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aynı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gelişmeye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başlamazlar</a:t>
            </a:r>
            <a:r>
              <a:rPr lang="en-US" baseline="0" dirty="0" smtClean="0"/>
              <a:t>. Ilk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</a:t>
            </a:r>
            <a:r>
              <a:rPr lang="en-US" baseline="0" dirty="0" smtClean="0"/>
              <a:t> alt </a:t>
            </a:r>
            <a:r>
              <a:rPr lang="en-US" baseline="0" dirty="0" err="1" smtClean="0"/>
              <a:t>çenede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belirir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çeede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görülür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öncüsü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kalıcı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dental </a:t>
            </a:r>
            <a:r>
              <a:rPr lang="en-US" baseline="0" dirty="0" err="1" smtClean="0"/>
              <a:t>laminanın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devamı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10. </a:t>
            </a:r>
            <a:r>
              <a:rPr lang="en-US" baseline="0" dirty="0" err="1" smtClean="0"/>
              <a:t>haftada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Süt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öncüsü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olmayan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kalıcı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azı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dental </a:t>
            </a:r>
            <a:r>
              <a:rPr lang="en-US" baseline="0" dirty="0" err="1" smtClean="0"/>
              <a:t>laminanın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uzantılarından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Kalıcı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çoğu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fötal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dönemde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zamanlarda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ortaya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çıkar</a:t>
            </a:r>
            <a:r>
              <a:rPr lang="en-US" baseline="0" dirty="0" smtClean="0"/>
              <a:t>. 2.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3. </a:t>
            </a:r>
            <a:r>
              <a:rPr lang="en-US" baseline="0" dirty="0" err="1" smtClean="0"/>
              <a:t>azı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dişlerinin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tomurcukları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doğumdan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sonra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8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 </a:t>
            </a:r>
            <a:r>
              <a:rPr lang="en-US" dirty="0" err="1" smtClean="0"/>
              <a:t>diş</a:t>
            </a:r>
            <a:r>
              <a:rPr lang="en-US" dirty="0" smtClean="0"/>
              <a:t> </a:t>
            </a:r>
            <a:r>
              <a:rPr lang="en-US" dirty="0" err="1" smtClean="0"/>
              <a:t>tomurcuğu</a:t>
            </a:r>
            <a:r>
              <a:rPr lang="en-US" dirty="0" smtClean="0"/>
              <a:t> </a:t>
            </a:r>
            <a:r>
              <a:rPr lang="en-US" dirty="0" err="1" smtClean="0"/>
              <a:t>mezenşim</a:t>
            </a:r>
            <a:r>
              <a:rPr lang="en-US" dirty="0" smtClean="0"/>
              <a:t> </a:t>
            </a:r>
            <a:r>
              <a:rPr lang="en-US" dirty="0" err="1" smtClean="0"/>
              <a:t>tarafından</a:t>
            </a:r>
            <a:r>
              <a:rPr lang="en-US" dirty="0" smtClean="0"/>
              <a:t> </a:t>
            </a:r>
            <a:r>
              <a:rPr lang="en-US" dirty="0" err="1" smtClean="0"/>
              <a:t>alttan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baskılanarak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şeklini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alır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Gelişen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ektodermal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kısmı</a:t>
            </a:r>
            <a:r>
              <a:rPr lang="en-US" baseline="0" dirty="0" smtClean="0"/>
              <a:t>  mine </a:t>
            </a:r>
            <a:r>
              <a:rPr lang="en-US" baseline="0" dirty="0" err="1" smtClean="0"/>
              <a:t>organını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oluştururken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mezenşim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kısmına</a:t>
            </a:r>
            <a:r>
              <a:rPr lang="en-US" baseline="0" dirty="0" smtClean="0"/>
              <a:t> dental papilla </a:t>
            </a:r>
            <a:r>
              <a:rPr lang="en-US" baseline="0" dirty="0" err="1" smtClean="0"/>
              <a:t>denir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pulpasını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</a:t>
            </a:r>
            <a:r>
              <a:rPr lang="en-US" baseline="0" dirty="0" smtClean="0"/>
              <a:t>.</a:t>
            </a:r>
          </a:p>
          <a:p>
            <a:r>
              <a:rPr lang="en-US" dirty="0" smtClean="0"/>
              <a:t>Mine </a:t>
            </a:r>
            <a:r>
              <a:rPr lang="en-US" dirty="0" err="1" smtClean="0"/>
              <a:t>organının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tabakası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epitelini</a:t>
            </a:r>
            <a:r>
              <a:rPr lang="en-US" baseline="0" dirty="0" smtClean="0"/>
              <a:t>;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tabakası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58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Iç</a:t>
            </a:r>
            <a:r>
              <a:rPr lang="en-US" dirty="0" smtClean="0"/>
              <a:t> mine </a:t>
            </a:r>
            <a:r>
              <a:rPr lang="en-US" dirty="0" err="1" smtClean="0"/>
              <a:t>epiteline</a:t>
            </a:r>
            <a:r>
              <a:rPr lang="en-US" dirty="0" smtClean="0"/>
              <a:t> </a:t>
            </a:r>
            <a:r>
              <a:rPr lang="en-US" dirty="0" err="1" smtClean="0"/>
              <a:t>komşu</a:t>
            </a:r>
            <a:r>
              <a:rPr lang="en-US" dirty="0" smtClean="0"/>
              <a:t> </a:t>
            </a:r>
            <a:r>
              <a:rPr lang="en-US" dirty="0" err="1" smtClean="0"/>
              <a:t>denatl</a:t>
            </a:r>
            <a:r>
              <a:rPr lang="en-US" dirty="0" smtClean="0"/>
              <a:t> </a:t>
            </a:r>
            <a:r>
              <a:rPr lang="en-US" dirty="0" err="1" smtClean="0"/>
              <a:t>papilladaki</a:t>
            </a:r>
            <a:r>
              <a:rPr lang="en-US" dirty="0" smtClean="0"/>
              <a:t> </a:t>
            </a:r>
            <a:r>
              <a:rPr lang="en-US" dirty="0" err="1" smtClean="0"/>
              <a:t>mezenşim</a:t>
            </a:r>
            <a:r>
              <a:rPr lang="en-US" dirty="0" smtClean="0"/>
              <a:t> </a:t>
            </a:r>
            <a:r>
              <a:rPr lang="en-US" dirty="0" err="1" smtClean="0"/>
              <a:t>hücreleri</a:t>
            </a:r>
            <a:r>
              <a:rPr lang="en-US" dirty="0" smtClean="0"/>
              <a:t> </a:t>
            </a:r>
            <a:r>
              <a:rPr lang="en-US" dirty="0" err="1" smtClean="0"/>
              <a:t>odontoblastlara</a:t>
            </a:r>
            <a:r>
              <a:rPr lang="en-US" dirty="0" smtClean="0"/>
              <a:t> </a:t>
            </a:r>
            <a:r>
              <a:rPr lang="en-US" dirty="0" err="1" smtClean="0"/>
              <a:t>farklılaşır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ameloblast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mineyi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oluştururlar</a:t>
            </a:r>
            <a:r>
              <a:rPr lang="en-US" baseline="0" dirty="0" smtClean="0"/>
              <a:t>. Mine </a:t>
            </a:r>
            <a:r>
              <a:rPr lang="en-US" baseline="0" dirty="0" err="1" smtClean="0"/>
              <a:t>yapımı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artarken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ameloblastlar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çekilir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Mine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dentin </a:t>
            </a:r>
            <a:r>
              <a:rPr lang="en-US" baseline="0" dirty="0" err="1" smtClean="0"/>
              <a:t>oluşumu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tepesinden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başlar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ilerler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Dental </a:t>
            </a:r>
            <a:r>
              <a:rPr lang="en-US" baseline="0" dirty="0" err="1" smtClean="0"/>
              <a:t>kesenin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sementoblastlara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kök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dentini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üzerinde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depolanır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boynundaki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ile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birleşir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Dişler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gelişirken</a:t>
            </a:r>
            <a:r>
              <a:rPr lang="en-US" baseline="0" dirty="0" smtClean="0"/>
              <a:t>, dental </a:t>
            </a:r>
            <a:r>
              <a:rPr lang="en-US" baseline="0" dirty="0" err="1" smtClean="0"/>
              <a:t>kesenin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kemik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yapımında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aktifleşir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Amelogenezis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epitelindeki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ektoderm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ameloblastlar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ameloblastlar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matriksini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sentezlerler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sentezlenen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matriks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dış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doğru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kalsifiye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olur</a:t>
            </a:r>
            <a:r>
              <a:rPr lang="en-US" baseline="0" dirty="0" smtClean="0"/>
              <a:t>.</a:t>
            </a:r>
          </a:p>
          <a:p>
            <a:r>
              <a:rPr lang="en-US" baseline="0" dirty="0" err="1" smtClean="0"/>
              <a:t>Dentinogenezis</a:t>
            </a:r>
            <a:r>
              <a:rPr lang="en-US" baseline="0" dirty="0" smtClean="0"/>
              <a:t>= </a:t>
            </a:r>
            <a:r>
              <a:rPr lang="en-US" baseline="0" dirty="0" err="1" smtClean="0"/>
              <a:t>iç</a:t>
            </a:r>
            <a:r>
              <a:rPr lang="en-US" baseline="0" dirty="0" smtClean="0"/>
              <a:t> mine </a:t>
            </a:r>
            <a:r>
              <a:rPr lang="en-US" baseline="0" dirty="0" err="1" smtClean="0"/>
              <a:t>epiteline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komşu</a:t>
            </a:r>
            <a:r>
              <a:rPr lang="en-US" baseline="0" dirty="0" smtClean="0"/>
              <a:t> dental </a:t>
            </a:r>
            <a:r>
              <a:rPr lang="en-US" baseline="0" dirty="0" err="1" smtClean="0"/>
              <a:t>papilladaki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ektomezenşimal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hücreler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odontoblastlara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farklılaşır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dentini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oluştururlar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52632-1467-D04F-9F60-E3087A60C9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2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7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5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7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47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9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8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01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A9229-6320-534E-9810-96B5B8907367}" type="datetimeFigureOut">
              <a:rPr lang="en-US" smtClean="0"/>
              <a:t>9/20/17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F29D0-CEAC-F84E-9309-AF3285190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17470"/>
            <a:ext cx="7772400" cy="2007562"/>
          </a:xfrm>
        </p:spPr>
        <p:txBody>
          <a:bodyPr>
            <a:noAutofit/>
          </a:bodyPr>
          <a:lstStyle/>
          <a:p>
            <a:r>
              <a:rPr lang="en-US" sz="5400" dirty="0" smtClean="0"/>
              <a:t>Periodontal </a:t>
            </a:r>
            <a:r>
              <a:rPr lang="en-US" sz="5400" dirty="0" err="1" smtClean="0"/>
              <a:t>Dokuların</a:t>
            </a:r>
            <a:r>
              <a:rPr lang="en-US" sz="5400" dirty="0" smtClean="0"/>
              <a:t> </a:t>
            </a:r>
            <a:r>
              <a:rPr lang="en-US" sz="5400" dirty="0" err="1" smtClean="0"/>
              <a:t>Embriyolojisi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037" y="4634338"/>
            <a:ext cx="6400800" cy="965233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000090"/>
                </a:solidFill>
              </a:rPr>
              <a:t>Doç</a:t>
            </a:r>
            <a:r>
              <a:rPr lang="en-US" sz="2400" dirty="0" smtClean="0">
                <a:solidFill>
                  <a:srgbClr val="000090"/>
                </a:solidFill>
              </a:rPr>
              <a:t>. Dr. </a:t>
            </a:r>
            <a:r>
              <a:rPr lang="en-US" sz="2400" dirty="0" err="1" smtClean="0">
                <a:solidFill>
                  <a:srgbClr val="000090"/>
                </a:solidFill>
              </a:rPr>
              <a:t>Şivge</a:t>
            </a:r>
            <a:r>
              <a:rPr lang="en-US" sz="2400" dirty="0" smtClean="0">
                <a:solidFill>
                  <a:srgbClr val="000090"/>
                </a:solidFill>
              </a:rPr>
              <a:t> Kurgan</a:t>
            </a:r>
          </a:p>
          <a:p>
            <a:r>
              <a:rPr lang="en-US" sz="2400" dirty="0" err="1" smtClean="0">
                <a:solidFill>
                  <a:srgbClr val="000090"/>
                </a:solidFill>
              </a:rPr>
              <a:t>sivgeakgun@gmail.com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4" name="Picture 6" descr="https://encrypted-tbn1.google.com/images?q=tbn:ANd9GcTLsy5d2ujxvMWH7wYpboWctOfoohq4Itp0VjSCiDd_US5tHncH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9615" y="314901"/>
            <a:ext cx="1622444" cy="1622444"/>
          </a:xfrm>
          <a:prstGeom prst="rect">
            <a:avLst/>
          </a:prstGeom>
          <a:noFill/>
        </p:spPr>
      </p:pic>
      <p:pic>
        <p:nvPicPr>
          <p:cNvPr id="5" name="Picture 8" descr="dVIA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6" y="3642060"/>
            <a:ext cx="2101240" cy="28194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380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2900" y="147638"/>
            <a:ext cx="8229600" cy="550862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solidFill>
                  <a:srgbClr val="FF0000"/>
                </a:solidFill>
              </a:rPr>
              <a:t>Çan </a:t>
            </a:r>
            <a:r>
              <a:rPr lang="tr-TR" sz="2400" dirty="0">
                <a:solidFill>
                  <a:srgbClr val="FF0000"/>
                </a:solidFill>
              </a:rPr>
              <a:t>evresi </a:t>
            </a:r>
            <a:r>
              <a:rPr lang="tr-TR" sz="2400" dirty="0" smtClean="0">
                <a:solidFill>
                  <a:srgbClr val="FF0000"/>
                </a:solidFill>
              </a:rPr>
              <a:t>(11.</a:t>
            </a:r>
            <a:r>
              <a:rPr lang="tr-TR" sz="2400" dirty="0">
                <a:solidFill>
                  <a:srgbClr val="FF0000"/>
                </a:solidFill>
              </a:rPr>
              <a:t>-</a:t>
            </a:r>
            <a:r>
              <a:rPr lang="tr-TR" sz="2400" dirty="0" smtClean="0">
                <a:solidFill>
                  <a:srgbClr val="FF0000"/>
                </a:solidFill>
              </a:rPr>
              <a:t>12. hafta) (</a:t>
            </a:r>
            <a:r>
              <a:rPr lang="tr-TR" sz="2400" dirty="0" err="1" smtClean="0">
                <a:solidFill>
                  <a:srgbClr val="FF0000"/>
                </a:solidFill>
              </a:rPr>
              <a:t>Bell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Stage</a:t>
            </a:r>
            <a:r>
              <a:rPr lang="tr-TR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chapter77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7853"/>
          <a:stretch/>
        </p:blipFill>
        <p:spPr>
          <a:xfrm>
            <a:off x="647700" y="694187"/>
            <a:ext cx="7664401" cy="59987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86200" y="1761068"/>
            <a:ext cx="2641600" cy="2108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0400" y="2730500"/>
            <a:ext cx="3429000" cy="20828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86200" y="6260068"/>
            <a:ext cx="37719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Ö</a:t>
            </a:r>
            <a:r>
              <a:rPr lang="en-US" sz="2400" dirty="0" smtClean="0"/>
              <a:t>n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Gelişimi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324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40085" y="116632"/>
            <a:ext cx="5661868" cy="6646322"/>
            <a:chOff x="1286396" y="116632"/>
            <a:chExt cx="5661868" cy="6646322"/>
          </a:xfrm>
        </p:grpSpPr>
        <p:pic>
          <p:nvPicPr>
            <p:cNvPr id="2" name="Picture 4" descr="DSCN059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93" r="18578" b="1538"/>
            <a:stretch/>
          </p:blipFill>
          <p:spPr bwMode="auto">
            <a:xfrm>
              <a:off x="1286396" y="116632"/>
              <a:ext cx="5661868" cy="66463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14"/>
            <p:cNvSpPr txBox="1">
              <a:spLocks noChangeArrowheads="1"/>
            </p:cNvSpPr>
            <p:nvPr/>
          </p:nvSpPr>
          <p:spPr bwMode="auto">
            <a:xfrm>
              <a:off x="1374031" y="1843782"/>
              <a:ext cx="461665" cy="1873250"/>
            </a:xfrm>
            <a:prstGeom prst="rect">
              <a:avLst/>
            </a:prstGeom>
            <a:noFill/>
            <a:ln>
              <a:noFill/>
            </a:ln>
          </p:spPr>
          <p:txBody>
            <a:bodyPr vert="eaVert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800" dirty="0" smtClean="0"/>
                <a:t>Odontobastlar</a:t>
              </a:r>
              <a:endParaRPr lang="tr-TR" sz="1800" dirty="0"/>
            </a:p>
          </p:txBody>
        </p:sp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475656" y="4813702"/>
              <a:ext cx="1296144" cy="430887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100" dirty="0" err="1"/>
                <a:t>Herwing</a:t>
              </a:r>
              <a:r>
                <a:rPr lang="ja-JP" altLang="tr-TR" sz="1100" dirty="0"/>
                <a:t>’</a:t>
              </a:r>
              <a:r>
                <a:rPr lang="tr-TR" altLang="ja-JP" sz="1100" dirty="0"/>
                <a:t>in </a:t>
              </a:r>
              <a:r>
                <a:rPr lang="tr-TR" altLang="ja-JP" sz="1100" dirty="0" err="1"/>
                <a:t>epitelyal</a:t>
              </a:r>
              <a:r>
                <a:rPr lang="tr-TR" altLang="ja-JP" sz="1100" dirty="0"/>
                <a:t> kök kılıfı</a:t>
              </a:r>
              <a:endParaRPr lang="tr-TR" sz="1100" dirty="0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5652121" y="1844824"/>
              <a:ext cx="1224135" cy="738664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400" dirty="0" err="1"/>
                <a:t>Malazes</a:t>
              </a:r>
              <a:r>
                <a:rPr lang="ja-JP" altLang="tr-TR" sz="1400" dirty="0"/>
                <a:t>’</a:t>
              </a:r>
              <a:r>
                <a:rPr lang="tr-TR" altLang="ja-JP" sz="1400" dirty="0"/>
                <a:t>in </a:t>
              </a:r>
              <a:r>
                <a:rPr lang="tr-TR" altLang="ja-JP" sz="1400" dirty="0" err="1" smtClean="0"/>
                <a:t>epitelyal</a:t>
              </a:r>
              <a:r>
                <a:rPr lang="tr-TR" altLang="ja-JP" sz="1400" dirty="0" smtClean="0"/>
                <a:t> </a:t>
              </a:r>
              <a:r>
                <a:rPr lang="tr-TR" altLang="ja-JP" sz="1400" dirty="0"/>
                <a:t>artıkları</a:t>
              </a:r>
              <a:endParaRPr lang="tr-TR" sz="1400" dirty="0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5724128" y="3337828"/>
              <a:ext cx="1152301" cy="523220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400" dirty="0" err="1"/>
                <a:t>Periodontal</a:t>
              </a:r>
              <a:r>
                <a:rPr lang="tr-TR" sz="1400" dirty="0"/>
                <a:t> </a:t>
              </a:r>
              <a:r>
                <a:rPr lang="tr-TR" sz="1400" dirty="0" err="1"/>
                <a:t>ligament</a:t>
              </a:r>
              <a:endParaRPr lang="tr-TR" sz="1400" dirty="0"/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5724128" y="4060304"/>
              <a:ext cx="1008062" cy="304800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sz="1400" dirty="0"/>
                <a:t>Kemik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2915816" y="116632"/>
              <a:ext cx="1727200" cy="51752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tr-TR" sz="1400" dirty="0" err="1"/>
                <a:t>Dentin</a:t>
              </a:r>
              <a:r>
                <a:rPr lang="tr-TR" sz="1400" dirty="0"/>
                <a:t>   </a:t>
              </a:r>
              <a:r>
                <a:rPr lang="tr-TR" sz="1400" dirty="0" err="1"/>
                <a:t>Sementum</a:t>
              </a:r>
              <a:r>
                <a:rPr lang="tr-TR" sz="1400" dirty="0"/>
                <a:t>                                              </a:t>
              </a:r>
              <a:r>
                <a:rPr lang="tr-TR" sz="1400" dirty="0" err="1"/>
                <a:t>martiksi</a:t>
              </a:r>
              <a:endParaRPr lang="tr-TR" sz="1400" dirty="0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4860032" y="188640"/>
              <a:ext cx="1512888" cy="304800"/>
            </a:xfrm>
            <a:prstGeom prst="rect">
              <a:avLst/>
            </a:prstGeom>
            <a:solidFill>
              <a:srgbClr val="B9CDE5"/>
            </a:solidFill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1400"/>
                <a:t>Sementoblastlar</a:t>
              </a:r>
            </a:p>
          </p:txBody>
        </p:sp>
      </p:grp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221784" y="5084132"/>
            <a:ext cx="2814712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400" dirty="0">
                <a:latin typeface="+mn-lt"/>
              </a:rPr>
              <a:t>DP: </a:t>
            </a:r>
            <a:r>
              <a:rPr lang="tr-TR" sz="1400" dirty="0" err="1">
                <a:latin typeface="+mn-lt"/>
              </a:rPr>
              <a:t>Dental</a:t>
            </a:r>
            <a:r>
              <a:rPr lang="tr-TR" sz="1400" dirty="0">
                <a:latin typeface="+mn-lt"/>
              </a:rPr>
              <a:t> </a:t>
            </a:r>
            <a:r>
              <a:rPr lang="tr-TR" sz="1400" dirty="0" err="1">
                <a:latin typeface="+mn-lt"/>
              </a:rPr>
              <a:t>papilla</a:t>
            </a:r>
            <a:r>
              <a:rPr lang="tr-TR" sz="1400" dirty="0">
                <a:latin typeface="+mn-lt"/>
              </a:rPr>
              <a:t>; </a:t>
            </a:r>
            <a:endParaRPr lang="tr-TR" sz="1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1400" dirty="0" smtClean="0">
                <a:latin typeface="+mn-lt"/>
              </a:rPr>
              <a:t>OB</a:t>
            </a:r>
            <a:r>
              <a:rPr lang="tr-TR" sz="1400" dirty="0">
                <a:latin typeface="+mn-lt"/>
              </a:rPr>
              <a:t>: </a:t>
            </a:r>
            <a:r>
              <a:rPr lang="tr-TR" sz="1400" dirty="0" err="1">
                <a:latin typeface="+mn-lt"/>
              </a:rPr>
              <a:t>Odontoblastlar</a:t>
            </a:r>
            <a:r>
              <a:rPr lang="tr-TR" sz="1400" dirty="0" smtClean="0">
                <a:latin typeface="+mn-lt"/>
              </a:rPr>
              <a:t>;</a:t>
            </a:r>
          </a:p>
          <a:p>
            <a:pPr eaLnBrk="1" hangingPunct="1">
              <a:spcBef>
                <a:spcPct val="50000"/>
              </a:spcBef>
            </a:pPr>
            <a:r>
              <a:rPr lang="tr-TR" sz="1400" dirty="0" smtClean="0">
                <a:latin typeface="+mn-lt"/>
              </a:rPr>
              <a:t>CB</a:t>
            </a:r>
            <a:r>
              <a:rPr lang="tr-TR" sz="1400" dirty="0">
                <a:latin typeface="+mn-lt"/>
              </a:rPr>
              <a:t>: </a:t>
            </a:r>
            <a:r>
              <a:rPr lang="tr-TR" sz="1400" dirty="0" err="1" smtClean="0">
                <a:latin typeface="+mn-lt"/>
              </a:rPr>
              <a:t>Sementoblastlar</a:t>
            </a:r>
            <a:endParaRPr lang="tr-TR" sz="1400" dirty="0" smtClean="0">
              <a:latin typeface="+mn-lt"/>
            </a:endParaRPr>
          </a:p>
          <a:p>
            <a:pPr eaLnBrk="1" hangingPunct="1">
              <a:spcBef>
                <a:spcPct val="50000"/>
              </a:spcBef>
            </a:pPr>
            <a:r>
              <a:rPr lang="tr-TR" sz="1400" dirty="0" err="1" smtClean="0">
                <a:latin typeface="+mn-lt"/>
              </a:rPr>
              <a:t>HES:Herwing</a:t>
            </a:r>
            <a:r>
              <a:rPr lang="ja-JP" altLang="tr-TR" sz="1400" dirty="0" smtClean="0">
                <a:latin typeface="+mn-lt"/>
              </a:rPr>
              <a:t>’</a:t>
            </a:r>
            <a:r>
              <a:rPr lang="tr-TR" altLang="ja-JP" sz="1400" dirty="0" smtClean="0">
                <a:latin typeface="+mn-lt"/>
              </a:rPr>
              <a:t>in </a:t>
            </a:r>
            <a:r>
              <a:rPr lang="tr-TR" altLang="ja-JP" sz="1400" dirty="0" err="1">
                <a:latin typeface="+mn-lt"/>
              </a:rPr>
              <a:t>epitelyal</a:t>
            </a:r>
            <a:r>
              <a:rPr lang="tr-TR" altLang="ja-JP" sz="1400" dirty="0">
                <a:latin typeface="+mn-lt"/>
              </a:rPr>
              <a:t> kök kılıfı</a:t>
            </a:r>
            <a:endParaRPr lang="tr-TR" sz="1400" dirty="0">
              <a:latin typeface="+mn-lt"/>
            </a:endParaRPr>
          </a:p>
        </p:txBody>
      </p:sp>
      <p:pic>
        <p:nvPicPr>
          <p:cNvPr id="12" name="Picture 5" descr="DSCN05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69" y="2596032"/>
            <a:ext cx="307379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729945" y="768780"/>
            <a:ext cx="34281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3200" dirty="0" smtClean="0">
                <a:solidFill>
                  <a:srgbClr val="FF0000"/>
                </a:solidFill>
                <a:latin typeface="+mn-lt"/>
              </a:rPr>
              <a:t>Kök ve Destek Dokuların  Gelişimi</a:t>
            </a:r>
            <a:endParaRPr lang="tr-TR" sz="32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509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486568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aIVA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8913"/>
            <a:ext cx="23526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90596" y="4367564"/>
            <a:ext cx="3816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+mn-lt"/>
              </a:rPr>
              <a:t>Sementogenezis</a:t>
            </a:r>
            <a:endParaRPr lang="tr-TR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203575" y="2565400"/>
            <a:ext cx="1655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3200" b="1">
                <a:solidFill>
                  <a:srgbClr val="0000FF"/>
                </a:solidFill>
                <a:latin typeface="+mn-lt"/>
              </a:rPr>
              <a:t>Dental papilla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68313" y="5229225"/>
            <a:ext cx="39608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3200" b="1">
                <a:solidFill>
                  <a:srgbClr val="FF6600"/>
                </a:solidFill>
                <a:latin typeface="+mn-lt"/>
              </a:rPr>
              <a:t>Dental folükül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47813" y="260350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003366"/>
                </a:solidFill>
                <a:latin typeface="+mn-lt"/>
              </a:rPr>
              <a:t>Dentin dokusu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627313" y="692150"/>
            <a:ext cx="0" cy="649288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23850" y="1700213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003366"/>
                </a:solidFill>
                <a:latin typeface="+mn-lt"/>
              </a:rPr>
              <a:t>Sharpey lifleri</a:t>
            </a: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1476375" y="1557338"/>
            <a:ext cx="358775" cy="2159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187450" y="981075"/>
            <a:ext cx="431800" cy="792163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95289" y="4147255"/>
            <a:ext cx="204593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b="1" dirty="0" err="1">
                <a:solidFill>
                  <a:srgbClr val="003366"/>
                </a:solidFill>
                <a:latin typeface="+mn-lt"/>
              </a:rPr>
              <a:t>Ektomezanşimal</a:t>
            </a:r>
            <a:r>
              <a:rPr lang="tr-TR" sz="2000" b="1" dirty="0">
                <a:solidFill>
                  <a:srgbClr val="003366"/>
                </a:solidFill>
                <a:latin typeface="+mn-lt"/>
              </a:rPr>
              <a:t> hücreler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1547813" y="3860800"/>
            <a:ext cx="720725" cy="360363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908175" y="4724400"/>
            <a:ext cx="8636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107950" y="266700"/>
            <a:ext cx="115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1800" b="1">
                <a:solidFill>
                  <a:srgbClr val="FF3399"/>
                </a:solidFill>
                <a:latin typeface="+mn-lt"/>
              </a:rPr>
              <a:t>HEKK artıkları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116013" y="620713"/>
            <a:ext cx="792162" cy="144462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07950" y="2606675"/>
            <a:ext cx="14398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b="1" dirty="0">
                <a:solidFill>
                  <a:srgbClr val="9900CC"/>
                </a:solidFill>
                <a:latin typeface="+mn-lt"/>
              </a:rPr>
              <a:t>Alveol        kemiği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3708400" y="4149725"/>
            <a:ext cx="13684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800" b="1">
                <a:solidFill>
                  <a:srgbClr val="FF3399"/>
                </a:solidFill>
                <a:latin typeface="+mn-lt"/>
              </a:rPr>
              <a:t>HEKK</a:t>
            </a: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3203575" y="4437063"/>
            <a:ext cx="576263" cy="287337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4859338" y="3284538"/>
            <a:ext cx="2160587" cy="936625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7488238" y="620713"/>
            <a:ext cx="1655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800" b="1">
                <a:solidFill>
                  <a:srgbClr val="0000FF"/>
                </a:solidFill>
                <a:latin typeface="+mn-lt"/>
              </a:rPr>
              <a:t>Sement dokusu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6516688" y="1052513"/>
            <a:ext cx="936625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3924300" y="549275"/>
            <a:ext cx="2808288" cy="1150938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4572000" y="2060575"/>
            <a:ext cx="2808288" cy="1081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916238" y="1989138"/>
            <a:ext cx="2736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b="1">
                <a:solidFill>
                  <a:srgbClr val="003366"/>
                </a:solidFill>
                <a:latin typeface="+mn-lt"/>
              </a:rPr>
              <a:t>Sement dokusu</a:t>
            </a: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H="1" flipV="1">
            <a:off x="2268538" y="1484313"/>
            <a:ext cx="790575" cy="64928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0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3"/>
          <p:cNvSpPr txBox="1">
            <a:spLocks noChangeArrowheads="1"/>
          </p:cNvSpPr>
          <p:nvPr/>
        </p:nvSpPr>
        <p:spPr bwMode="auto">
          <a:xfrm>
            <a:off x="76559" y="115888"/>
            <a:ext cx="9109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800" dirty="0">
                <a:solidFill>
                  <a:srgbClr val="FF0000"/>
                </a:solidFill>
                <a:latin typeface="+mj-lt"/>
              </a:rPr>
              <a:t>Kök ve destek dokuların  gelişimi: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Sement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 dokusu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6799" y="683379"/>
            <a:ext cx="4541697" cy="5875132"/>
            <a:chOff x="4567672" y="759217"/>
            <a:chExt cx="4541697" cy="5875132"/>
          </a:xfrm>
        </p:grpSpPr>
        <p:sp>
          <p:nvSpPr>
            <p:cNvPr id="69634" name="Text Box 4"/>
            <p:cNvSpPr txBox="1">
              <a:spLocks noChangeArrowheads="1"/>
            </p:cNvSpPr>
            <p:nvPr/>
          </p:nvSpPr>
          <p:spPr bwMode="auto">
            <a:xfrm>
              <a:off x="5470668" y="759217"/>
              <a:ext cx="27429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b="1" dirty="0" err="1" smtClean="0">
                  <a:solidFill>
                    <a:srgbClr val="660066"/>
                  </a:solidFill>
                  <a:latin typeface="+mn-lt"/>
                </a:rPr>
                <a:t>Sementoblastlar</a:t>
              </a:r>
              <a:endParaRPr lang="tr-TR" b="1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69635" name="Text Box 5"/>
            <p:cNvSpPr txBox="1">
              <a:spLocks noChangeArrowheads="1"/>
            </p:cNvSpPr>
            <p:nvPr/>
          </p:nvSpPr>
          <p:spPr bwMode="auto">
            <a:xfrm>
              <a:off x="4721120" y="1303337"/>
              <a:ext cx="43882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dirty="0">
                  <a:solidFill>
                    <a:srgbClr val="000000"/>
                  </a:solidFill>
                  <a:latin typeface="+mn-lt"/>
                </a:rPr>
                <a:t>Kollagen sentezi + </a:t>
              </a:r>
              <a:r>
                <a:rPr lang="tr-TR" dirty="0" err="1">
                  <a:solidFill>
                    <a:srgbClr val="000000"/>
                  </a:solidFill>
                  <a:latin typeface="+mn-lt"/>
                </a:rPr>
                <a:t>mineralizasyon</a:t>
              </a:r>
              <a:endParaRPr lang="tr-T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636" name="Text Box 6"/>
            <p:cNvSpPr txBox="1">
              <a:spLocks noChangeArrowheads="1"/>
            </p:cNvSpPr>
            <p:nvPr/>
          </p:nvSpPr>
          <p:spPr bwMode="auto">
            <a:xfrm>
              <a:off x="4874570" y="1952181"/>
              <a:ext cx="36718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dirty="0" err="1" smtClean="0">
                  <a:solidFill>
                    <a:srgbClr val="000000"/>
                  </a:solidFill>
                  <a:latin typeface="+mn-lt"/>
                </a:rPr>
                <a:t>PDL’</a:t>
              </a:r>
              <a:r>
                <a:rPr lang="tr-TR" altLang="ja-JP" dirty="0" err="1" smtClean="0">
                  <a:solidFill>
                    <a:srgbClr val="000000"/>
                  </a:solidFill>
                  <a:latin typeface="+mn-lt"/>
                </a:rPr>
                <a:t>in</a:t>
              </a:r>
              <a:r>
                <a:rPr lang="tr-TR" altLang="ja-JP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altLang="ja-JP" dirty="0" err="1">
                  <a:solidFill>
                    <a:srgbClr val="000000"/>
                  </a:solidFill>
                  <a:latin typeface="+mn-lt"/>
                </a:rPr>
                <a:t>Sharpey</a:t>
              </a:r>
              <a:r>
                <a:rPr lang="tr-TR" altLang="ja-JP" dirty="0">
                  <a:solidFill>
                    <a:srgbClr val="000000"/>
                  </a:solidFill>
                  <a:latin typeface="+mn-lt"/>
                </a:rPr>
                <a:t> lifleri</a:t>
              </a:r>
              <a:endParaRPr lang="tr-TR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637" name="Text Box 7"/>
            <p:cNvSpPr txBox="1">
              <a:spLocks noChangeArrowheads="1"/>
            </p:cNvSpPr>
            <p:nvPr/>
          </p:nvSpPr>
          <p:spPr bwMode="auto">
            <a:xfrm>
              <a:off x="4572000" y="2682235"/>
              <a:ext cx="4474918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marL="457200" indent="-457200" eaLnBrk="1" hangingPunct="1">
                <a:spcBef>
                  <a:spcPct val="50000"/>
                </a:spcBef>
                <a:buFont typeface="+mj-lt"/>
                <a:buAutoNum type="arabicPeriod"/>
              </a:pPr>
              <a:r>
                <a:rPr lang="tr-TR" sz="2000" dirty="0">
                  <a:solidFill>
                    <a:srgbClr val="000000"/>
                  </a:solidFill>
                  <a:latin typeface="+mn-lt"/>
                </a:rPr>
                <a:t>Hücresel büyüme ve </a:t>
              </a: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protein sentezi, </a:t>
              </a:r>
              <a:r>
                <a:rPr lang="tr-TR" sz="2000" dirty="0" err="1" smtClean="0">
                  <a:solidFill>
                    <a:srgbClr val="000000"/>
                  </a:solidFill>
                  <a:latin typeface="+mn-lt"/>
                </a:rPr>
                <a:t>organeller</a:t>
              </a: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2000" dirty="0">
                  <a:solidFill>
                    <a:srgbClr val="000000"/>
                  </a:solidFill>
                  <a:latin typeface="+mn-lt"/>
                </a:rPr>
                <a:t>sayıca </a:t>
              </a: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artar</a:t>
              </a:r>
            </a:p>
            <a:p>
              <a:pPr marL="457200" indent="-457200" eaLnBrk="1" hangingPunct="1">
                <a:spcBef>
                  <a:spcPct val="50000"/>
                </a:spcBef>
                <a:buFont typeface="+mj-lt"/>
                <a:buAutoNum type="arabicPeriod"/>
              </a:pP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Organik </a:t>
              </a:r>
              <a:r>
                <a:rPr lang="tr-TR" sz="2000" dirty="0" err="1">
                  <a:solidFill>
                    <a:srgbClr val="000000"/>
                  </a:solidFill>
                  <a:latin typeface="+mn-lt"/>
                </a:rPr>
                <a:t>matriksleri</a:t>
              </a:r>
              <a:r>
                <a:rPr lang="tr-TR" sz="20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oluşur</a:t>
              </a:r>
            </a:p>
            <a:p>
              <a:pPr marL="457200" indent="-457200" eaLnBrk="1" hangingPunct="1">
                <a:spcBef>
                  <a:spcPct val="50000"/>
                </a:spcBef>
                <a:buFont typeface="+mj-lt"/>
                <a:buAutoNum type="arabicPeriod"/>
              </a:pP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Apatit </a:t>
              </a:r>
              <a:r>
                <a:rPr lang="tr-TR" sz="2000" dirty="0">
                  <a:solidFill>
                    <a:srgbClr val="000000"/>
                  </a:solidFill>
                  <a:latin typeface="+mn-lt"/>
                </a:rPr>
                <a:t>kristallerinin birikimi ile </a:t>
              </a:r>
              <a:r>
                <a:rPr lang="tr-TR" sz="2000" dirty="0" err="1" smtClean="0">
                  <a:solidFill>
                    <a:srgbClr val="000000"/>
                  </a:solidFill>
                  <a:latin typeface="+mn-lt"/>
                </a:rPr>
                <a:t>mineralizasyon</a:t>
              </a:r>
              <a:endParaRPr lang="tr-TR" sz="2000" dirty="0" smtClean="0">
                <a:solidFill>
                  <a:srgbClr val="000000"/>
                </a:solidFill>
                <a:latin typeface="+mn-lt"/>
              </a:endParaRPr>
            </a:p>
            <a:p>
              <a:pPr marL="457200" indent="-457200" eaLnBrk="1" hangingPunct="1">
                <a:spcBef>
                  <a:spcPct val="50000"/>
                </a:spcBef>
                <a:buFont typeface="+mj-lt"/>
                <a:buAutoNum type="arabicPeriod"/>
              </a:pPr>
              <a:r>
                <a:rPr lang="tr-TR" sz="2000" dirty="0" smtClean="0">
                  <a:solidFill>
                    <a:srgbClr val="000000"/>
                  </a:solidFill>
                  <a:latin typeface="+mn-lt"/>
                </a:rPr>
                <a:t>Kollagen </a:t>
              </a:r>
              <a:r>
                <a:rPr lang="tr-TR" sz="2000" dirty="0">
                  <a:solidFill>
                    <a:srgbClr val="000000"/>
                  </a:solidFill>
                  <a:latin typeface="+mn-lt"/>
                </a:rPr>
                <a:t>liflerinin </a:t>
              </a:r>
              <a:r>
                <a:rPr lang="tr-TR" sz="2000" dirty="0" err="1" smtClean="0">
                  <a:solidFill>
                    <a:srgbClr val="000000"/>
                  </a:solidFill>
                  <a:latin typeface="+mn-lt"/>
                </a:rPr>
                <a:t>mineralizasyonu</a:t>
              </a:r>
              <a:endParaRPr lang="tr-TR" sz="20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69641" name="Text Box 11"/>
            <p:cNvSpPr txBox="1">
              <a:spLocks noChangeArrowheads="1"/>
            </p:cNvSpPr>
            <p:nvPr/>
          </p:nvSpPr>
          <p:spPr bwMode="auto">
            <a:xfrm>
              <a:off x="4567672" y="5804087"/>
              <a:ext cx="4103687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tr-TR" dirty="0" err="1">
                  <a:solidFill>
                    <a:srgbClr val="000000"/>
                  </a:solidFill>
                  <a:latin typeface="+mn-lt"/>
                </a:rPr>
                <a:t>Primer</a:t>
              </a:r>
              <a:r>
                <a:rPr lang="tr-TR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dirty="0" err="1">
                  <a:solidFill>
                    <a:srgbClr val="000000"/>
                  </a:solidFill>
                  <a:latin typeface="+mn-lt"/>
                </a:rPr>
                <a:t>sement</a:t>
              </a:r>
              <a:r>
                <a:rPr lang="tr-TR" dirty="0">
                  <a:solidFill>
                    <a:srgbClr val="000000"/>
                  </a:solidFill>
                  <a:latin typeface="+mn-lt"/>
                </a:rPr>
                <a:t> tabakası   </a:t>
              </a:r>
              <a:r>
                <a:rPr lang="tr-TR" dirty="0" smtClean="0">
                  <a:solidFill>
                    <a:srgbClr val="000000"/>
                  </a:solidFill>
                  <a:latin typeface="+mn-lt"/>
                </a:rPr>
                <a:t>(</a:t>
              </a:r>
              <a:r>
                <a:rPr lang="tr-TR" dirty="0" err="1">
                  <a:solidFill>
                    <a:srgbClr val="000000"/>
                  </a:solidFill>
                  <a:latin typeface="+mn-lt"/>
                </a:rPr>
                <a:t>Hücresiz</a:t>
              </a:r>
              <a:r>
                <a:rPr lang="tr-TR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dirty="0" err="1">
                  <a:solidFill>
                    <a:srgbClr val="000000"/>
                  </a:solidFill>
                  <a:latin typeface="+mn-lt"/>
                </a:rPr>
                <a:t>sement</a:t>
              </a:r>
              <a:r>
                <a:rPr lang="tr-TR" dirty="0">
                  <a:solidFill>
                    <a:srgbClr val="000000"/>
                  </a:solidFill>
                  <a:latin typeface="+mn-lt"/>
                </a:rPr>
                <a:t>)</a:t>
              </a:r>
            </a:p>
          </p:txBody>
        </p:sp>
        <p:sp>
          <p:nvSpPr>
            <p:cNvPr id="69642" name="AutoShape 12"/>
            <p:cNvSpPr>
              <a:spLocks noChangeArrowheads="1"/>
            </p:cNvSpPr>
            <p:nvPr/>
          </p:nvSpPr>
          <p:spPr bwMode="auto">
            <a:xfrm>
              <a:off x="6337300" y="5160984"/>
              <a:ext cx="504825" cy="576262"/>
            </a:xfrm>
            <a:prstGeom prst="downArrow">
              <a:avLst>
                <a:gd name="adj1" fmla="val 50000"/>
                <a:gd name="adj2" fmla="val 28538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9645" name="AutoShape 15"/>
            <p:cNvSpPr>
              <a:spLocks noChangeArrowheads="1"/>
            </p:cNvSpPr>
            <p:nvPr/>
          </p:nvSpPr>
          <p:spPr bwMode="auto">
            <a:xfrm>
              <a:off x="6156325" y="3882564"/>
              <a:ext cx="504825" cy="431800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38026" y="1811449"/>
            <a:ext cx="295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644396" y="627335"/>
            <a:ext cx="442400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b="1" dirty="0" err="1" smtClean="0">
                <a:solidFill>
                  <a:srgbClr val="660066"/>
                </a:solidFill>
                <a:latin typeface="+mn-lt"/>
              </a:rPr>
              <a:t>Periodontal</a:t>
            </a:r>
            <a:r>
              <a:rPr lang="tr-TR" b="1" dirty="0" smtClean="0">
                <a:solidFill>
                  <a:srgbClr val="660066"/>
                </a:solidFill>
                <a:latin typeface="+mn-lt"/>
              </a:rPr>
              <a:t> </a:t>
            </a:r>
            <a:r>
              <a:rPr lang="tr-TR" b="1" dirty="0" err="1" smtClean="0">
                <a:solidFill>
                  <a:srgbClr val="660066"/>
                </a:solidFill>
                <a:latin typeface="+mn-lt"/>
              </a:rPr>
              <a:t>Ligamenti</a:t>
            </a:r>
            <a:r>
              <a:rPr lang="tr-TR" b="1" dirty="0" smtClean="0">
                <a:solidFill>
                  <a:srgbClr val="660066"/>
                </a:solidFill>
                <a:latin typeface="+mn-lt"/>
              </a:rPr>
              <a:t> Oluşturan </a:t>
            </a:r>
            <a:r>
              <a:rPr lang="tr-TR" b="1" dirty="0" err="1" smtClean="0">
                <a:solidFill>
                  <a:srgbClr val="660066"/>
                </a:solidFill>
                <a:latin typeface="+mn-lt"/>
              </a:rPr>
              <a:t>Fibroblastlardan</a:t>
            </a:r>
            <a:r>
              <a:rPr lang="tr-TR" b="1" dirty="0" smtClean="0">
                <a:solidFill>
                  <a:srgbClr val="660066"/>
                </a:solidFill>
                <a:latin typeface="+mn-lt"/>
              </a:rPr>
              <a:t>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tr-T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Dış </a:t>
            </a:r>
            <a:r>
              <a:rPr lang="tr-TR" sz="2000" dirty="0" err="1">
                <a:solidFill>
                  <a:srgbClr val="000000"/>
                </a:solidFill>
                <a:latin typeface="+mn-lt"/>
              </a:rPr>
              <a:t>kollagen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 lifler </a:t>
            </a:r>
            <a:endParaRPr lang="tr-TR" sz="2000" dirty="0" smtClean="0">
              <a:solidFill>
                <a:srgbClr val="000000"/>
              </a:solidFill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tr-TR" sz="200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kök yüzeyine dik olarak konumlanırlar</a:t>
            </a:r>
            <a:r>
              <a:rPr lang="tr-TR" sz="200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endParaRPr lang="tr-TR" sz="2000" dirty="0">
              <a:solidFill>
                <a:srgbClr val="000000"/>
              </a:solidFill>
              <a:latin typeface="+mn-lt"/>
            </a:endParaRP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endParaRPr lang="tr-TR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8736" y="2640203"/>
            <a:ext cx="40824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</a:rPr>
              <a:t>Diş </a:t>
            </a:r>
            <a:r>
              <a:rPr lang="tr-TR" sz="2000" dirty="0" err="1">
                <a:solidFill>
                  <a:srgbClr val="000000"/>
                </a:solidFill>
              </a:rPr>
              <a:t>oklüzyona</a:t>
            </a:r>
            <a:r>
              <a:rPr lang="tr-TR" sz="2000" dirty="0">
                <a:solidFill>
                  <a:srgbClr val="000000"/>
                </a:solidFill>
              </a:rPr>
              <a:t> doğru </a:t>
            </a:r>
            <a:r>
              <a:rPr lang="tr-TR" sz="2000" dirty="0" err="1">
                <a:solidFill>
                  <a:srgbClr val="000000"/>
                </a:solidFill>
              </a:rPr>
              <a:t>yükseldikce</a:t>
            </a:r>
            <a:r>
              <a:rPr lang="tr-TR" sz="2000" dirty="0">
                <a:solidFill>
                  <a:srgbClr val="000000"/>
                </a:solidFill>
              </a:rPr>
              <a:t> </a:t>
            </a:r>
            <a:r>
              <a:rPr lang="tr-TR" sz="2000" dirty="0" err="1">
                <a:solidFill>
                  <a:srgbClr val="000000"/>
                </a:solidFill>
              </a:rPr>
              <a:t>sement</a:t>
            </a:r>
            <a:r>
              <a:rPr lang="tr-TR" sz="2000" dirty="0">
                <a:solidFill>
                  <a:srgbClr val="000000"/>
                </a:solidFill>
              </a:rPr>
              <a:t> dokusu birikimi artar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</a:rPr>
              <a:t>Organik </a:t>
            </a:r>
            <a:r>
              <a:rPr lang="tr-TR" sz="2000" dirty="0" err="1">
                <a:solidFill>
                  <a:srgbClr val="000000"/>
                </a:solidFill>
              </a:rPr>
              <a:t>matriksleri</a:t>
            </a:r>
            <a:r>
              <a:rPr lang="tr-TR" sz="2000" dirty="0">
                <a:solidFill>
                  <a:srgbClr val="000000"/>
                </a:solidFill>
              </a:rPr>
              <a:t> oluşur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</a:rPr>
              <a:t>İç </a:t>
            </a:r>
            <a:r>
              <a:rPr lang="tr-TR" sz="2000" dirty="0" err="1">
                <a:solidFill>
                  <a:srgbClr val="000000"/>
                </a:solidFill>
              </a:rPr>
              <a:t>kollagen</a:t>
            </a:r>
            <a:r>
              <a:rPr lang="tr-TR" sz="2000" dirty="0">
                <a:solidFill>
                  <a:srgbClr val="000000"/>
                </a:solidFill>
              </a:rPr>
              <a:t> liflerinin yapımı artar (Kök yüzeyine paralel </a:t>
            </a:r>
            <a:r>
              <a:rPr lang="tr-TR" sz="2000" dirty="0" smtClean="0">
                <a:solidFill>
                  <a:srgbClr val="000000"/>
                </a:solidFill>
              </a:rPr>
              <a:t>seyrederler)</a:t>
            </a:r>
            <a:endParaRPr lang="tr-TR" sz="2000" dirty="0">
              <a:solidFill>
                <a:srgbClr val="000000"/>
              </a:solidFill>
            </a:endParaRPr>
          </a:p>
        </p:txBody>
      </p:sp>
      <p:sp>
        <p:nvSpPr>
          <p:cNvPr id="31" name="AutoShape 12"/>
          <p:cNvSpPr>
            <a:spLocks noChangeArrowheads="1"/>
          </p:cNvSpPr>
          <p:nvPr/>
        </p:nvSpPr>
        <p:spPr bwMode="auto">
          <a:xfrm>
            <a:off x="6761480" y="5085146"/>
            <a:ext cx="504825" cy="576262"/>
          </a:xfrm>
          <a:prstGeom prst="downArrow">
            <a:avLst>
              <a:gd name="adj1" fmla="val 50000"/>
              <a:gd name="adj2" fmla="val 2853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2" name="Text Box 13"/>
          <p:cNvSpPr txBox="1">
            <a:spLocks noChangeArrowheads="1"/>
          </p:cNvSpPr>
          <p:nvPr/>
        </p:nvSpPr>
        <p:spPr bwMode="auto">
          <a:xfrm>
            <a:off x="4988559" y="5673746"/>
            <a:ext cx="403825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tr-TR" dirty="0" err="1">
                <a:solidFill>
                  <a:srgbClr val="000000"/>
                </a:solidFill>
                <a:latin typeface="+mn-lt"/>
              </a:rPr>
              <a:t>Sekonder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 </a:t>
            </a:r>
            <a:r>
              <a:rPr lang="tr-TR" dirty="0" err="1" smtClean="0">
                <a:solidFill>
                  <a:srgbClr val="000000"/>
                </a:solidFill>
                <a:latin typeface="+mn-lt"/>
              </a:rPr>
              <a:t>sement</a:t>
            </a:r>
            <a:r>
              <a:rPr lang="tr-TR" dirty="0" smtClean="0">
                <a:solidFill>
                  <a:srgbClr val="000000"/>
                </a:solidFill>
                <a:latin typeface="+mn-lt"/>
              </a:rPr>
              <a:t> tabakası</a:t>
            </a:r>
          </a:p>
          <a:p>
            <a:pPr algn="ctr" eaLnBrk="1" hangingPunct="1"/>
            <a:r>
              <a:rPr lang="tr-TR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(Hücreli </a:t>
            </a:r>
            <a:r>
              <a:rPr lang="tr-TR" dirty="0" err="1">
                <a:solidFill>
                  <a:srgbClr val="000000"/>
                </a:solidFill>
                <a:latin typeface="+mn-lt"/>
              </a:rPr>
              <a:t>sement</a:t>
            </a:r>
            <a:r>
              <a:rPr lang="tr-TR" dirty="0">
                <a:solidFill>
                  <a:srgbClr val="000000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56322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Group 6"/>
          <p:cNvGrpSpPr>
            <a:grpSpLocks/>
          </p:cNvGrpSpPr>
          <p:nvPr/>
        </p:nvGrpSpPr>
        <p:grpSpPr bwMode="auto">
          <a:xfrm>
            <a:off x="2949484" y="3558632"/>
            <a:ext cx="6119812" cy="3168650"/>
            <a:chOff x="1565" y="2024"/>
            <a:chExt cx="3855" cy="1996"/>
          </a:xfrm>
        </p:grpSpPr>
        <p:pic>
          <p:nvPicPr>
            <p:cNvPr id="79898" name="Picture 7" descr="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024"/>
              <a:ext cx="3828" cy="1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899" name="Rectangle 8"/>
            <p:cNvSpPr>
              <a:spLocks noChangeArrowheads="1"/>
            </p:cNvSpPr>
            <p:nvPr/>
          </p:nvSpPr>
          <p:spPr bwMode="auto">
            <a:xfrm>
              <a:off x="1565" y="2024"/>
              <a:ext cx="3855" cy="1996"/>
            </a:xfrm>
            <a:prstGeom prst="rect">
              <a:avLst/>
            </a:prstGeom>
            <a:noFill/>
            <a:ln w="5715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9875" name="AutoShape 10"/>
          <p:cNvSpPr>
            <a:spLocks noChangeArrowheads="1"/>
          </p:cNvSpPr>
          <p:nvPr/>
        </p:nvSpPr>
        <p:spPr bwMode="auto">
          <a:xfrm rot="5400000">
            <a:off x="6228556" y="2637632"/>
            <a:ext cx="576263" cy="431800"/>
          </a:xfrm>
          <a:prstGeom prst="rightArrow">
            <a:avLst>
              <a:gd name="adj1" fmla="val 50000"/>
              <a:gd name="adj2" fmla="val 33364"/>
            </a:avLst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76" name="Oval 11"/>
          <p:cNvSpPr>
            <a:spLocks noChangeArrowheads="1"/>
          </p:cNvSpPr>
          <p:nvPr/>
        </p:nvSpPr>
        <p:spPr bwMode="auto">
          <a:xfrm>
            <a:off x="4643438" y="4076700"/>
            <a:ext cx="1223962" cy="136842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77" name="Text Box 12"/>
          <p:cNvSpPr txBox="1">
            <a:spLocks noChangeArrowheads="1"/>
          </p:cNvSpPr>
          <p:nvPr/>
        </p:nvSpPr>
        <p:spPr bwMode="auto">
          <a:xfrm>
            <a:off x="6443663" y="5826125"/>
            <a:ext cx="223202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1800" dirty="0">
                <a:solidFill>
                  <a:srgbClr val="000000"/>
                </a:solidFill>
                <a:latin typeface="+mn-lt"/>
              </a:rPr>
              <a:t>Kök </a:t>
            </a:r>
            <a:r>
              <a:rPr lang="tr-TR" sz="1800" dirty="0" err="1">
                <a:solidFill>
                  <a:srgbClr val="000000"/>
                </a:solidFill>
                <a:latin typeface="+mn-lt"/>
              </a:rPr>
              <a:t>oluşdukça</a:t>
            </a:r>
            <a:r>
              <a:rPr lang="tr-TR" sz="1800" dirty="0">
                <a:solidFill>
                  <a:srgbClr val="000000"/>
                </a:solidFill>
                <a:latin typeface="+mn-lt"/>
              </a:rPr>
              <a:t> diş </a:t>
            </a:r>
            <a:r>
              <a:rPr lang="tr-TR" sz="1800" dirty="0" err="1">
                <a:solidFill>
                  <a:srgbClr val="000000"/>
                </a:solidFill>
                <a:latin typeface="+mn-lt"/>
              </a:rPr>
              <a:t>kuronal</a:t>
            </a:r>
            <a:r>
              <a:rPr lang="tr-TR" sz="1800" dirty="0">
                <a:solidFill>
                  <a:srgbClr val="000000"/>
                </a:solidFill>
                <a:latin typeface="+mn-lt"/>
              </a:rPr>
              <a:t> yönde hareket eder</a:t>
            </a:r>
          </a:p>
        </p:txBody>
      </p:sp>
      <p:sp>
        <p:nvSpPr>
          <p:cNvPr id="79878" name="AutoShape 13"/>
          <p:cNvSpPr>
            <a:spLocks noChangeArrowheads="1"/>
          </p:cNvSpPr>
          <p:nvPr/>
        </p:nvSpPr>
        <p:spPr bwMode="auto">
          <a:xfrm rot="-5400000">
            <a:off x="7164388" y="5373688"/>
            <a:ext cx="719137" cy="2873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Text Box 16"/>
          <p:cNvSpPr txBox="1">
            <a:spLocks noChangeArrowheads="1"/>
          </p:cNvSpPr>
          <p:nvPr/>
        </p:nvSpPr>
        <p:spPr bwMode="auto">
          <a:xfrm>
            <a:off x="374083" y="5324474"/>
            <a:ext cx="2064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solidFill>
                  <a:srgbClr val="000000"/>
                </a:solidFill>
                <a:latin typeface="+mn-lt"/>
              </a:rPr>
              <a:t>PDL lifleri dişin sürmesine göre oryantasyonları değişir</a:t>
            </a:r>
          </a:p>
        </p:txBody>
      </p:sp>
      <p:sp>
        <p:nvSpPr>
          <p:cNvPr id="79882" name="Line 17"/>
          <p:cNvSpPr>
            <a:spLocks noChangeShapeType="1"/>
          </p:cNvSpPr>
          <p:nvPr/>
        </p:nvSpPr>
        <p:spPr bwMode="auto">
          <a:xfrm flipV="1">
            <a:off x="2411413" y="5589588"/>
            <a:ext cx="2447925" cy="71437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3" name="Line 18"/>
          <p:cNvSpPr>
            <a:spLocks noChangeShapeType="1"/>
          </p:cNvSpPr>
          <p:nvPr/>
        </p:nvSpPr>
        <p:spPr bwMode="auto">
          <a:xfrm flipV="1">
            <a:off x="2150533" y="5589587"/>
            <a:ext cx="4293130" cy="287337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4" name="Line 19"/>
          <p:cNvSpPr>
            <a:spLocks noChangeShapeType="1"/>
          </p:cNvSpPr>
          <p:nvPr/>
        </p:nvSpPr>
        <p:spPr bwMode="auto">
          <a:xfrm flipV="1">
            <a:off x="2150533" y="5589588"/>
            <a:ext cx="5877455" cy="215900"/>
          </a:xfrm>
          <a:prstGeom prst="line">
            <a:avLst/>
          </a:prstGeom>
          <a:noFill/>
          <a:ln w="9525">
            <a:solidFill>
              <a:srgbClr val="FF33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885" name="AutoShape 20"/>
          <p:cNvSpPr>
            <a:spLocks noChangeArrowheads="1"/>
          </p:cNvSpPr>
          <p:nvPr/>
        </p:nvSpPr>
        <p:spPr bwMode="auto">
          <a:xfrm flipH="1" flipV="1">
            <a:off x="4356100" y="5445125"/>
            <a:ext cx="142875" cy="71438"/>
          </a:xfrm>
          <a:prstGeom prst="chevron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6" name="AutoShape 21"/>
          <p:cNvSpPr>
            <a:spLocks noChangeArrowheads="1"/>
          </p:cNvSpPr>
          <p:nvPr/>
        </p:nvSpPr>
        <p:spPr bwMode="auto">
          <a:xfrm flipH="1" flipV="1">
            <a:off x="5867400" y="5157788"/>
            <a:ext cx="142875" cy="71437"/>
          </a:xfrm>
          <a:prstGeom prst="chevron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7" name="AutoShape 22"/>
          <p:cNvSpPr>
            <a:spLocks noChangeArrowheads="1"/>
          </p:cNvSpPr>
          <p:nvPr/>
        </p:nvSpPr>
        <p:spPr bwMode="auto">
          <a:xfrm flipH="1" flipV="1">
            <a:off x="7308850" y="5013325"/>
            <a:ext cx="142875" cy="71438"/>
          </a:xfrm>
          <a:prstGeom prst="chevron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8" name="AutoShape 23"/>
          <p:cNvSpPr>
            <a:spLocks noChangeArrowheads="1"/>
          </p:cNvSpPr>
          <p:nvPr/>
        </p:nvSpPr>
        <p:spPr bwMode="auto">
          <a:xfrm flipH="1" flipV="1">
            <a:off x="8748713" y="5013325"/>
            <a:ext cx="142875" cy="71438"/>
          </a:xfrm>
          <a:prstGeom prst="chevron">
            <a:avLst>
              <a:gd name="adj" fmla="val 50000"/>
            </a:avLst>
          </a:prstGeom>
          <a:solidFill>
            <a:srgbClr val="FF3399"/>
          </a:solidFill>
          <a:ln w="9525">
            <a:solidFill>
              <a:srgbClr val="FF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89" name="Oval 24"/>
          <p:cNvSpPr>
            <a:spLocks noChangeArrowheads="1"/>
          </p:cNvSpPr>
          <p:nvPr/>
        </p:nvSpPr>
        <p:spPr bwMode="auto">
          <a:xfrm>
            <a:off x="6227763" y="3933825"/>
            <a:ext cx="1223962" cy="136842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9890" name="Oval 25"/>
          <p:cNvSpPr>
            <a:spLocks noChangeArrowheads="1"/>
          </p:cNvSpPr>
          <p:nvPr/>
        </p:nvSpPr>
        <p:spPr bwMode="auto">
          <a:xfrm>
            <a:off x="7667625" y="3860800"/>
            <a:ext cx="1223963" cy="1368425"/>
          </a:xfrm>
          <a:prstGeom prst="ellips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74083" y="206473"/>
            <a:ext cx="341099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800" dirty="0" err="1" smtClean="0">
                <a:solidFill>
                  <a:srgbClr val="FF0000"/>
                </a:solidFill>
                <a:latin typeface="+mj-lt"/>
              </a:rPr>
              <a:t>Periodontal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tr-TR" sz="2800" dirty="0" err="1" smtClean="0">
                <a:solidFill>
                  <a:srgbClr val="FF0000"/>
                </a:solidFill>
                <a:latin typeface="+mj-lt"/>
              </a:rPr>
              <a:t>Ligamentin</a:t>
            </a:r>
            <a:r>
              <a:rPr lang="tr-TR" sz="2800" dirty="0" smtClean="0">
                <a:solidFill>
                  <a:srgbClr val="FF0000"/>
                </a:solidFill>
                <a:latin typeface="+mj-lt"/>
              </a:rPr>
              <a:t> gelişimi</a:t>
            </a:r>
            <a:r>
              <a:rPr lang="tr-TR" sz="2800" dirty="0">
                <a:solidFill>
                  <a:srgbClr val="FF0000"/>
                </a:solidFill>
                <a:latin typeface="+mj-lt"/>
              </a:rPr>
              <a:t>: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13200" y="372533"/>
            <a:ext cx="4878388" cy="3010296"/>
            <a:chOff x="250825" y="255960"/>
            <a:chExt cx="8806434" cy="6341690"/>
          </a:xfrm>
        </p:grpSpPr>
        <p:pic>
          <p:nvPicPr>
            <p:cNvPr id="31" name="Picture 4" descr="41S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825" y="260350"/>
              <a:ext cx="4176713" cy="313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6"/>
            <p:cNvSpPr>
              <a:spLocks noChangeArrowheads="1"/>
            </p:cNvSpPr>
            <p:nvPr/>
          </p:nvSpPr>
          <p:spPr bwMode="auto">
            <a:xfrm>
              <a:off x="250825" y="260350"/>
              <a:ext cx="4176713" cy="3168650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33" name="Picture 10" descr="37S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357563"/>
              <a:ext cx="4392613" cy="324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4572000" y="3357563"/>
              <a:ext cx="4392613" cy="3240087"/>
            </a:xfrm>
            <a:prstGeom prst="rect">
              <a:avLst/>
            </a:prstGeom>
            <a:noFill/>
            <a:ln w="381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Text Box 12"/>
            <p:cNvSpPr txBox="1">
              <a:spLocks noChangeArrowheads="1"/>
            </p:cNvSpPr>
            <p:nvPr/>
          </p:nvSpPr>
          <p:spPr bwMode="auto">
            <a:xfrm>
              <a:off x="4859338" y="255960"/>
              <a:ext cx="4197921" cy="2269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tr-TR" sz="1600" b="1" dirty="0" err="1">
                  <a:solidFill>
                    <a:srgbClr val="000000"/>
                  </a:solidFill>
                  <a:latin typeface="+mn-lt"/>
                </a:rPr>
                <a:t>Sekonder</a:t>
              </a:r>
              <a:r>
                <a:rPr lang="tr-TR" sz="1600" b="1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600" b="1" dirty="0" err="1">
                  <a:solidFill>
                    <a:srgbClr val="000000"/>
                  </a:solidFill>
                  <a:latin typeface="+mn-lt"/>
                </a:rPr>
                <a:t>sement</a:t>
              </a:r>
              <a:r>
                <a:rPr lang="tr-TR" sz="1600" b="1" dirty="0">
                  <a:solidFill>
                    <a:srgbClr val="000000"/>
                  </a:solidFill>
                  <a:latin typeface="+mn-lt"/>
                </a:rPr>
                <a:t> dokusu</a:t>
              </a:r>
            </a:p>
            <a:p>
              <a:pPr eaLnBrk="1" hangingPunct="1"/>
              <a:r>
                <a:rPr lang="tr-TR" sz="1600" b="1" dirty="0" err="1" smtClean="0">
                  <a:solidFill>
                    <a:srgbClr val="000000"/>
                  </a:solidFill>
                  <a:latin typeface="+mn-lt"/>
                </a:rPr>
                <a:t>Sharpey</a:t>
              </a:r>
              <a:r>
                <a:rPr lang="tr-TR" sz="1600" b="1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600" b="1" dirty="0">
                  <a:solidFill>
                    <a:srgbClr val="000000"/>
                  </a:solidFill>
                  <a:latin typeface="+mn-lt"/>
                </a:rPr>
                <a:t>lifleri</a:t>
              </a:r>
            </a:p>
            <a:p>
              <a:pPr eaLnBrk="1" hangingPunct="1"/>
              <a:r>
                <a:rPr lang="tr-TR" sz="1600" b="1" dirty="0">
                  <a:solidFill>
                    <a:srgbClr val="000000"/>
                  </a:solidFill>
                  <a:latin typeface="+mn-lt"/>
                </a:rPr>
                <a:t>      +</a:t>
              </a:r>
            </a:p>
            <a:p>
              <a:pPr eaLnBrk="1" hangingPunct="1"/>
              <a:r>
                <a:rPr lang="tr-TR" sz="1600" b="1" dirty="0">
                  <a:solidFill>
                    <a:srgbClr val="000000"/>
                  </a:solidFill>
                  <a:latin typeface="+mn-lt"/>
                </a:rPr>
                <a:t>PDL lifleri</a:t>
              </a:r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H="1">
              <a:off x="2627313" y="1412875"/>
              <a:ext cx="2232025" cy="71438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H="1">
              <a:off x="2555875" y="1484313"/>
              <a:ext cx="2303463" cy="43180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5"/>
            <p:cNvSpPr>
              <a:spLocks noChangeShapeType="1"/>
            </p:cNvSpPr>
            <p:nvPr/>
          </p:nvSpPr>
          <p:spPr bwMode="auto">
            <a:xfrm flipH="1">
              <a:off x="5003800" y="2565400"/>
              <a:ext cx="360363" cy="2016125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6"/>
            <p:cNvSpPr>
              <a:spLocks noChangeShapeType="1"/>
            </p:cNvSpPr>
            <p:nvPr/>
          </p:nvSpPr>
          <p:spPr bwMode="auto">
            <a:xfrm flipH="1">
              <a:off x="6516688" y="1557338"/>
              <a:ext cx="71437" cy="3455987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18"/>
            <p:cNvSpPr>
              <a:spLocks noChangeShapeType="1"/>
            </p:cNvSpPr>
            <p:nvPr/>
          </p:nvSpPr>
          <p:spPr bwMode="auto">
            <a:xfrm>
              <a:off x="6877050" y="1484313"/>
              <a:ext cx="1295400" cy="3384550"/>
            </a:xfrm>
            <a:prstGeom prst="line">
              <a:avLst/>
            </a:prstGeom>
            <a:noFill/>
            <a:ln w="38100">
              <a:solidFill>
                <a:srgbClr val="FF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5" y="1322681"/>
            <a:ext cx="3622182" cy="276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3747" y="4474300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Intermediate </a:t>
            </a:r>
            <a:r>
              <a:rPr lang="en-US" sz="1600" dirty="0" err="1" smtClean="0"/>
              <a:t>Pleksus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930400" y="3725333"/>
            <a:ext cx="1439333" cy="626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4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594"/>
            <a:ext cx="8229600" cy="703544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>
                <a:solidFill>
                  <a:srgbClr val="FF0000"/>
                </a:solidFill>
              </a:rPr>
              <a:t>Alveolar </a:t>
            </a:r>
            <a:r>
              <a:rPr lang="en-US" sz="3200" dirty="0" err="1" smtClean="0">
                <a:solidFill>
                  <a:srgbClr val="FF0000"/>
                </a:solidFill>
              </a:rPr>
              <a:t>Kemik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Gelişimi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4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t="6867" r="3634" b="9584"/>
          <a:stretch/>
        </p:blipFill>
        <p:spPr>
          <a:xfrm>
            <a:off x="152407" y="967736"/>
            <a:ext cx="8776690" cy="5433064"/>
          </a:xfrm>
        </p:spPr>
      </p:pic>
      <p:sp>
        <p:nvSpPr>
          <p:cNvPr id="5" name="TextBox 4"/>
          <p:cNvSpPr txBox="1"/>
          <p:nvPr/>
        </p:nvSpPr>
        <p:spPr>
          <a:xfrm>
            <a:off x="3234267" y="1710266"/>
            <a:ext cx="199813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Alveolar </a:t>
            </a:r>
            <a:r>
              <a:rPr lang="en-US" sz="1600" dirty="0" err="1" smtClean="0"/>
              <a:t>marjin</a:t>
            </a:r>
            <a:r>
              <a:rPr lang="en-US" sz="1600" dirty="0" smtClean="0"/>
              <a:t> </a:t>
            </a:r>
          </a:p>
          <a:p>
            <a:pPr algn="ctr"/>
            <a:r>
              <a:rPr lang="en-US" sz="1600" dirty="0" smtClean="0"/>
              <a:t>(</a:t>
            </a:r>
            <a:r>
              <a:rPr lang="en-US" sz="1600" dirty="0" err="1" smtClean="0"/>
              <a:t>limbus</a:t>
            </a:r>
            <a:r>
              <a:rPr lang="en-US" sz="1600" dirty="0" smtClean="0"/>
              <a:t> </a:t>
            </a:r>
            <a:r>
              <a:rPr lang="en-US" sz="1600" dirty="0" err="1" smtClean="0"/>
              <a:t>alveolaris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980272" y="2827863"/>
            <a:ext cx="2573866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Alveolar </a:t>
            </a:r>
            <a:r>
              <a:rPr lang="en-US" sz="1600" dirty="0" err="1" smtClean="0"/>
              <a:t>kompakt</a:t>
            </a:r>
            <a:r>
              <a:rPr lang="en-US" sz="1600" dirty="0" smtClean="0"/>
              <a:t> </a:t>
            </a:r>
            <a:r>
              <a:rPr lang="en-US" sz="1600" dirty="0" err="1" smtClean="0"/>
              <a:t>kemik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980264" y="3792725"/>
            <a:ext cx="240453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Eksternal</a:t>
            </a:r>
            <a:r>
              <a:rPr lang="en-US" sz="1600" dirty="0" smtClean="0"/>
              <a:t> </a:t>
            </a:r>
            <a:r>
              <a:rPr lang="en-US" sz="1600" dirty="0" err="1" smtClean="0"/>
              <a:t>kompakt</a:t>
            </a:r>
            <a:r>
              <a:rPr lang="en-US" sz="1600" dirty="0" smtClean="0"/>
              <a:t> </a:t>
            </a:r>
            <a:r>
              <a:rPr lang="en-US" sz="1600" dirty="0" err="1" smtClean="0"/>
              <a:t>kemik</a:t>
            </a:r>
            <a:r>
              <a:rPr lang="en-US" sz="1600" dirty="0" smtClean="0"/>
              <a:t> (</a:t>
            </a:r>
            <a:r>
              <a:rPr lang="en-US" sz="1600" dirty="0" err="1" smtClean="0"/>
              <a:t>kortikal</a:t>
            </a:r>
            <a:r>
              <a:rPr lang="en-US" sz="1600" dirty="0" smtClean="0"/>
              <a:t> </a:t>
            </a:r>
            <a:r>
              <a:rPr lang="en-US" sz="1600" dirty="0" err="1" smtClean="0"/>
              <a:t>kemik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369731" y="4572001"/>
            <a:ext cx="17272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Spongioz</a:t>
            </a:r>
            <a:r>
              <a:rPr lang="en-US" sz="1600" dirty="0" smtClean="0"/>
              <a:t> </a:t>
            </a:r>
            <a:r>
              <a:rPr lang="en-US" sz="1600" dirty="0" err="1" smtClean="0"/>
              <a:t>kemik</a:t>
            </a:r>
            <a:endParaRPr lang="en-US" sz="1600" dirty="0" smtClean="0"/>
          </a:p>
          <a:p>
            <a:pPr algn="ctr"/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234267" y="3352573"/>
            <a:ext cx="1794933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Volkmann </a:t>
            </a:r>
            <a:r>
              <a:rPr lang="en-US" sz="1600" dirty="0" err="1" smtClean="0"/>
              <a:t>kanalları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098795" y="5105978"/>
            <a:ext cx="233680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Sinirler</a:t>
            </a:r>
            <a:r>
              <a:rPr lang="en-US" sz="1600" dirty="0" smtClean="0"/>
              <a:t> </a:t>
            </a:r>
            <a:r>
              <a:rPr lang="en-US" sz="1600" dirty="0" err="1" smtClean="0"/>
              <a:t>ve</a:t>
            </a:r>
            <a:r>
              <a:rPr lang="en-US" sz="1600" dirty="0" smtClean="0"/>
              <a:t> </a:t>
            </a:r>
            <a:r>
              <a:rPr lang="en-US" sz="1600" dirty="0" err="1" smtClean="0"/>
              <a:t>damarlar</a:t>
            </a:r>
            <a:r>
              <a:rPr lang="en-US" sz="1600" dirty="0" smtClean="0"/>
              <a:t> </a:t>
            </a:r>
            <a:r>
              <a:rPr lang="en-US" sz="1600" dirty="0" err="1" smtClean="0"/>
              <a:t>için</a:t>
            </a:r>
            <a:r>
              <a:rPr lang="en-US" sz="1600" dirty="0" smtClean="0"/>
              <a:t> </a:t>
            </a:r>
            <a:r>
              <a:rPr lang="en-US" sz="1600" dirty="0" err="1" smtClean="0"/>
              <a:t>bağlantı</a:t>
            </a:r>
            <a:r>
              <a:rPr lang="en-US" sz="1600" dirty="0" smtClean="0"/>
              <a:t> </a:t>
            </a:r>
            <a:r>
              <a:rPr lang="en-US" sz="1600" dirty="0" err="1" smtClean="0"/>
              <a:t>kanalları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196" y="6045313"/>
            <a:ext cx="1727205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Mandibular </a:t>
            </a:r>
            <a:r>
              <a:rPr lang="en-US" sz="1600" dirty="0" err="1" smtClean="0"/>
              <a:t>kanal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8267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6755" y="1008393"/>
            <a:ext cx="8777496" cy="5490135"/>
            <a:chOff x="297643" y="1049338"/>
            <a:chExt cx="8580626" cy="580866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43" y="1049338"/>
              <a:ext cx="7028806" cy="580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669114" y="4020870"/>
              <a:ext cx="2209155" cy="2735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RE: Azaltılmış </a:t>
              </a:r>
              <a:r>
                <a:rPr lang="tr-TR" sz="1800" dirty="0" err="1" smtClean="0">
                  <a:solidFill>
                    <a:srgbClr val="000000"/>
                  </a:solidFill>
                  <a:latin typeface="+mn-lt"/>
                </a:rPr>
                <a:t>epitel</a:t>
              </a: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800" dirty="0" smtClean="0">
                  <a:solidFill>
                    <a:srgbClr val="000000"/>
                  </a:solidFill>
                  <a:latin typeface="+mn-lt"/>
                </a:rPr>
                <a:t>(</a:t>
              </a:r>
              <a:r>
                <a:rPr lang="tr-TR" sz="1800" dirty="0" err="1">
                  <a:solidFill>
                    <a:srgbClr val="000000"/>
                  </a:solidFill>
                  <a:latin typeface="+mn-lt"/>
                </a:rPr>
                <a:t>reduced</a:t>
              </a: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800" dirty="0" err="1" smtClean="0">
                  <a:solidFill>
                    <a:srgbClr val="000000"/>
                  </a:solidFill>
                  <a:latin typeface="+mn-lt"/>
                </a:rPr>
                <a:t>enemel</a:t>
              </a:r>
              <a:r>
                <a:rPr lang="tr-TR" sz="18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epitelyum)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EAL: Dış mine tabakası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OE: Oral </a:t>
              </a:r>
              <a:r>
                <a:rPr lang="tr-TR" sz="1800" dirty="0" err="1">
                  <a:solidFill>
                    <a:srgbClr val="000000"/>
                  </a:solidFill>
                  <a:latin typeface="+mn-lt"/>
                </a:rPr>
                <a:t>epitel</a:t>
              </a:r>
              <a:endParaRPr lang="tr-TR" sz="1800" dirty="0">
                <a:solidFill>
                  <a:srgbClr val="000000"/>
                </a:solidFill>
                <a:latin typeface="+mn-lt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JE: Yapışık </a:t>
              </a:r>
              <a:r>
                <a:rPr lang="tr-TR" sz="1800" dirty="0" err="1" smtClean="0">
                  <a:solidFill>
                    <a:srgbClr val="000000"/>
                  </a:solidFill>
                  <a:latin typeface="+mn-lt"/>
                </a:rPr>
                <a:t>epitel</a:t>
              </a:r>
              <a:r>
                <a:rPr lang="tr-TR" sz="1800" dirty="0" smtClean="0">
                  <a:solidFill>
                    <a:srgbClr val="000000"/>
                  </a:solidFill>
                  <a:latin typeface="+mn-lt"/>
                </a:rPr>
                <a:t> 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tr-TR" sz="1800" dirty="0" smtClean="0">
                  <a:solidFill>
                    <a:srgbClr val="000000"/>
                  </a:solidFill>
                  <a:latin typeface="+mn-lt"/>
                </a:rPr>
                <a:t>(</a:t>
              </a:r>
              <a:r>
                <a:rPr lang="tr-TR" sz="1800" dirty="0" err="1" smtClean="0">
                  <a:solidFill>
                    <a:srgbClr val="000000"/>
                  </a:solidFill>
                  <a:latin typeface="+mn-lt"/>
                </a:rPr>
                <a:t>Junctional</a:t>
              </a:r>
              <a:r>
                <a:rPr lang="tr-TR" sz="1800" dirty="0" smtClean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tr-TR" sz="1800" dirty="0" err="1" smtClean="0">
                  <a:solidFill>
                    <a:srgbClr val="000000"/>
                  </a:solidFill>
                  <a:latin typeface="+mn-lt"/>
                </a:rPr>
                <a:t>epitel</a:t>
              </a:r>
              <a:r>
                <a:rPr lang="tr-TR" sz="1800" dirty="0">
                  <a:solidFill>
                    <a:srgbClr val="000000"/>
                  </a:solidFill>
                  <a:latin typeface="+mn-lt"/>
                </a:rPr>
                <a:t>)</a:t>
              </a:r>
            </a:p>
          </p:txBody>
        </p:sp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59872" y="162385"/>
            <a:ext cx="89467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Dişin Sürmesi ve Dişeti Oluğunun Oluşumu:  Oluk (</a:t>
            </a:r>
            <a:r>
              <a:rPr lang="tr-TR" sz="2800" dirty="0" err="1" smtClean="0">
                <a:solidFill>
                  <a:srgbClr val="FF0000"/>
                </a:solidFill>
                <a:latin typeface="+mn-lt"/>
              </a:rPr>
              <a:t>Sulkular</a:t>
            </a: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) Ve Birleşim (</a:t>
            </a:r>
            <a:r>
              <a:rPr lang="tr-TR" sz="2800" dirty="0" err="1" smtClean="0">
                <a:solidFill>
                  <a:srgbClr val="FF0000"/>
                </a:solidFill>
                <a:latin typeface="+mn-lt"/>
              </a:rPr>
              <a:t>Junctional</a:t>
            </a:r>
            <a:r>
              <a:rPr lang="tr-TR" sz="2800" dirty="0" smtClean="0">
                <a:solidFill>
                  <a:srgbClr val="FF0000"/>
                </a:solidFill>
                <a:latin typeface="+mn-lt"/>
              </a:rPr>
              <a:t>) </a:t>
            </a:r>
            <a:r>
              <a:rPr lang="tr-TR" sz="2800" dirty="0" err="1" smtClean="0">
                <a:solidFill>
                  <a:srgbClr val="FF0000"/>
                </a:solidFill>
                <a:latin typeface="+mn-lt"/>
              </a:rPr>
              <a:t>Epiteli</a:t>
            </a:r>
            <a:endParaRPr lang="tr-TR" sz="28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687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656666" y="5616932"/>
            <a:ext cx="416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TEŞEKKÜRLER…</a:t>
            </a:r>
            <a:endParaRPr lang="en-US" sz="4400" b="1" dirty="0"/>
          </a:p>
        </p:txBody>
      </p:sp>
      <p:pic>
        <p:nvPicPr>
          <p:cNvPr id="3" name="Picture 2" descr="IMG_451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0" b="25926"/>
          <a:stretch/>
        </p:blipFill>
        <p:spPr>
          <a:xfrm>
            <a:off x="304799" y="558799"/>
            <a:ext cx="5740401" cy="48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6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1018921"/>
            <a:ext cx="8610600" cy="514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en-US" sz="2000" b="1" dirty="0" smtClean="0">
                <a:latin typeface="+mn-lt"/>
              </a:rPr>
              <a:t>E</a:t>
            </a:r>
            <a:r>
              <a:rPr lang="tr-TR" sz="2000" b="1" dirty="0" smtClean="0">
                <a:latin typeface="+mn-lt"/>
              </a:rPr>
              <a:t>k</a:t>
            </a:r>
            <a:r>
              <a:rPr lang="en-US" sz="2000" b="1" dirty="0" err="1" smtClean="0">
                <a:latin typeface="+mn-lt"/>
              </a:rPr>
              <a:t>toderm</a:t>
            </a:r>
            <a:r>
              <a:rPr lang="en-US" sz="2000" b="1" dirty="0">
                <a:latin typeface="+mn-lt"/>
              </a:rPr>
              <a:t>: </a:t>
            </a:r>
            <a:r>
              <a:rPr lang="tr-TR" sz="2000" dirty="0">
                <a:latin typeface="+mn-lt"/>
              </a:rPr>
              <a:t>Deri, oral </a:t>
            </a:r>
            <a:r>
              <a:rPr lang="tr-TR" sz="2000" dirty="0" err="1">
                <a:latin typeface="+mn-lt"/>
              </a:rPr>
              <a:t>epitel</a:t>
            </a:r>
            <a:r>
              <a:rPr lang="tr-TR" sz="2000" dirty="0">
                <a:latin typeface="+mn-lt"/>
              </a:rPr>
              <a:t> ve mine organını oluşturan gelişim tabakası. </a:t>
            </a:r>
            <a:endParaRPr lang="en-US" sz="2000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E</a:t>
            </a:r>
            <a:r>
              <a:rPr lang="tr-TR" sz="2000" b="1" dirty="0">
                <a:latin typeface="+mn-lt"/>
              </a:rPr>
              <a:t>p</a:t>
            </a:r>
            <a:r>
              <a:rPr lang="en-US" sz="2000" b="1" dirty="0" err="1">
                <a:latin typeface="+mn-lt"/>
              </a:rPr>
              <a:t>ite</a:t>
            </a:r>
            <a:r>
              <a:rPr lang="tr-TR" sz="2000" b="1" dirty="0" err="1">
                <a:latin typeface="+mn-lt"/>
              </a:rPr>
              <a:t>ly</a:t>
            </a:r>
            <a:r>
              <a:rPr lang="en-US" sz="2000" b="1" dirty="0">
                <a:latin typeface="+mn-lt"/>
              </a:rPr>
              <a:t>um:  </a:t>
            </a:r>
            <a:r>
              <a:rPr lang="tr-TR" sz="2000" dirty="0">
                <a:latin typeface="+mn-lt"/>
              </a:rPr>
              <a:t>Ağız mukozası gibi </a:t>
            </a:r>
            <a:r>
              <a:rPr lang="tr-TR" sz="2000" dirty="0" smtClean="0">
                <a:latin typeface="+mn-lt"/>
              </a:rPr>
              <a:t>döşeyici </a:t>
            </a:r>
            <a:r>
              <a:rPr lang="tr-TR" sz="2000" dirty="0">
                <a:latin typeface="+mn-lt"/>
              </a:rPr>
              <a:t>tabakaları oluşturan doku tipi.</a:t>
            </a:r>
            <a:r>
              <a:rPr lang="tr-TR" sz="2000" b="1" dirty="0">
                <a:latin typeface="+mn-lt"/>
              </a:rPr>
              <a:t> 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Me</a:t>
            </a:r>
            <a:r>
              <a:rPr lang="tr-TR" sz="2000" b="1" dirty="0" err="1">
                <a:latin typeface="+mn-lt"/>
              </a:rPr>
              <a:t>zenşim</a:t>
            </a:r>
            <a:r>
              <a:rPr lang="en-US" sz="2000" b="1" dirty="0">
                <a:latin typeface="+mn-lt"/>
              </a:rPr>
              <a:t>:  </a:t>
            </a:r>
            <a:r>
              <a:rPr lang="tr-TR" sz="2000" dirty="0">
                <a:latin typeface="+mn-lt"/>
              </a:rPr>
              <a:t>Pek çok dokunun oluşmasında önemli olan farklılaşmamış hücrelerin bulunduğu bağ dokusu.</a:t>
            </a:r>
            <a:r>
              <a:rPr lang="tr-TR" sz="2000" b="1" dirty="0">
                <a:latin typeface="+mn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Dental lamina: </a:t>
            </a:r>
            <a:r>
              <a:rPr lang="tr-TR" sz="2000" dirty="0">
                <a:latin typeface="+mn-lt"/>
              </a:rPr>
              <a:t>Diş </a:t>
            </a:r>
            <a:r>
              <a:rPr lang="tr-TR" sz="2000" dirty="0" err="1">
                <a:latin typeface="+mn-lt"/>
              </a:rPr>
              <a:t>germlerinin</a:t>
            </a:r>
            <a:r>
              <a:rPr lang="tr-TR" sz="2000" dirty="0">
                <a:latin typeface="+mn-lt"/>
              </a:rPr>
              <a:t> oluşması için oral </a:t>
            </a:r>
            <a:r>
              <a:rPr lang="tr-TR" sz="2000" dirty="0" err="1">
                <a:latin typeface="+mn-lt"/>
              </a:rPr>
              <a:t>epitel</a:t>
            </a:r>
            <a:r>
              <a:rPr lang="tr-TR" sz="2000" dirty="0">
                <a:latin typeface="+mn-lt"/>
              </a:rPr>
              <a:t> içinde oluşan </a:t>
            </a:r>
            <a:r>
              <a:rPr lang="tr-TR" sz="2000" dirty="0" err="1">
                <a:latin typeface="+mn-lt"/>
              </a:rPr>
              <a:t>katlantı</a:t>
            </a:r>
            <a:r>
              <a:rPr lang="tr-TR" sz="2000" dirty="0">
                <a:latin typeface="+mn-lt"/>
              </a:rPr>
              <a:t>. 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Dental papilla:  </a:t>
            </a:r>
            <a:r>
              <a:rPr lang="tr-TR" sz="2000" dirty="0">
                <a:latin typeface="+mn-lt"/>
              </a:rPr>
              <a:t>Diş germinin </a:t>
            </a:r>
            <a:r>
              <a:rPr lang="tr-TR" sz="2000" dirty="0" err="1">
                <a:latin typeface="+mn-lt"/>
              </a:rPr>
              <a:t>mezenşimal</a:t>
            </a:r>
            <a:r>
              <a:rPr lang="tr-TR" sz="2000" dirty="0">
                <a:latin typeface="+mn-lt"/>
              </a:rPr>
              <a:t> kısmı.</a:t>
            </a:r>
            <a:r>
              <a:rPr lang="tr-TR" sz="2000" b="1" dirty="0">
                <a:latin typeface="+mn-lt"/>
              </a:rPr>
              <a:t> </a:t>
            </a:r>
          </a:p>
          <a:p>
            <a:pPr marL="0" indent="0" eaLnBrk="1" hangingPunct="1">
              <a:lnSpc>
                <a:spcPct val="150000"/>
              </a:lnSpc>
            </a:pPr>
            <a:r>
              <a:rPr lang="tr-TR" sz="2000" b="1" dirty="0">
                <a:latin typeface="+mn-lt"/>
              </a:rPr>
              <a:t>Mine</a:t>
            </a:r>
            <a:r>
              <a:rPr lang="en-US" sz="2000" b="1" dirty="0">
                <a:latin typeface="+mn-lt"/>
              </a:rPr>
              <a:t> organ</a:t>
            </a:r>
            <a:r>
              <a:rPr lang="tr-TR" sz="2000" b="1" dirty="0">
                <a:latin typeface="+mn-lt"/>
              </a:rPr>
              <a:t>ı</a:t>
            </a:r>
            <a:r>
              <a:rPr lang="en-US" sz="2000" b="1" dirty="0">
                <a:latin typeface="+mn-lt"/>
              </a:rPr>
              <a:t>: </a:t>
            </a:r>
            <a:r>
              <a:rPr lang="tr-TR" sz="2000" dirty="0" err="1">
                <a:latin typeface="+mn-lt"/>
              </a:rPr>
              <a:t>Dental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laminanın</a:t>
            </a:r>
            <a:r>
              <a:rPr lang="tr-TR" sz="2000" dirty="0">
                <a:latin typeface="+mn-lt"/>
              </a:rPr>
              <a:t> gelişimsel değişimi.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>
                <a:latin typeface="+mn-lt"/>
              </a:rPr>
              <a:t>Stellate </a:t>
            </a:r>
            <a:r>
              <a:rPr lang="en-US" sz="2000" b="1" dirty="0" err="1" smtClean="0">
                <a:latin typeface="+mn-lt"/>
              </a:rPr>
              <a:t>reti</a:t>
            </a:r>
            <a:r>
              <a:rPr lang="tr-TR" sz="2000" b="1" dirty="0" smtClean="0">
                <a:latin typeface="+mn-lt"/>
              </a:rPr>
              <a:t>k</a:t>
            </a:r>
            <a:r>
              <a:rPr lang="en-US" sz="2000" b="1" dirty="0" err="1" smtClean="0">
                <a:latin typeface="+mn-lt"/>
              </a:rPr>
              <a:t>ulum</a:t>
            </a:r>
            <a:r>
              <a:rPr lang="tr-TR" sz="2000" b="1" dirty="0" smtClean="0">
                <a:latin typeface="+mn-lt"/>
              </a:rPr>
              <a:t>:</a:t>
            </a:r>
            <a:r>
              <a:rPr lang="en-US" sz="2000" b="1" dirty="0">
                <a:latin typeface="+mn-lt"/>
              </a:rPr>
              <a:t> </a:t>
            </a:r>
            <a:r>
              <a:rPr lang="tr-TR" sz="2000" dirty="0" smtClean="0">
                <a:latin typeface="+mn-lt"/>
              </a:rPr>
              <a:t>Mine </a:t>
            </a:r>
            <a:r>
              <a:rPr lang="tr-TR" sz="2000" dirty="0">
                <a:latin typeface="+mn-lt"/>
              </a:rPr>
              <a:t>organını dolduran hücreler</a:t>
            </a:r>
            <a:r>
              <a:rPr lang="en-US" sz="2000" dirty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 err="1">
                <a:latin typeface="+mn-lt"/>
              </a:rPr>
              <a:t>Ameloblast</a:t>
            </a:r>
            <a:r>
              <a:rPr lang="tr-TR" sz="2000" b="1" dirty="0" err="1">
                <a:latin typeface="+mn-lt"/>
              </a:rPr>
              <a:t>lar</a:t>
            </a:r>
            <a:r>
              <a:rPr lang="en-US" sz="2000" b="1" dirty="0">
                <a:latin typeface="+mn-lt"/>
              </a:rPr>
              <a:t>: </a:t>
            </a:r>
            <a:r>
              <a:rPr lang="tr-TR" sz="2000" dirty="0">
                <a:latin typeface="+mn-lt"/>
              </a:rPr>
              <a:t>Mine </a:t>
            </a:r>
            <a:r>
              <a:rPr lang="tr-TR" sz="2000" dirty="0" err="1">
                <a:latin typeface="+mn-lt"/>
              </a:rPr>
              <a:t>matriksini</a:t>
            </a:r>
            <a:r>
              <a:rPr lang="tr-TR" sz="2000" dirty="0">
                <a:latin typeface="+mn-lt"/>
              </a:rPr>
              <a:t> yapan hücreler</a:t>
            </a:r>
            <a:r>
              <a:rPr lang="en-US" sz="2000" dirty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en-US" sz="2000" b="1" dirty="0" err="1">
                <a:latin typeface="+mn-lt"/>
              </a:rPr>
              <a:t>Odontoblast</a:t>
            </a:r>
            <a:r>
              <a:rPr lang="tr-TR" sz="2000" b="1" dirty="0" err="1">
                <a:latin typeface="+mn-lt"/>
              </a:rPr>
              <a:t>lar</a:t>
            </a:r>
            <a:r>
              <a:rPr lang="en-US" sz="2000" b="1" dirty="0">
                <a:latin typeface="+mn-lt"/>
              </a:rPr>
              <a:t>: </a:t>
            </a:r>
            <a:r>
              <a:rPr lang="tr-TR" sz="2000" dirty="0" err="1">
                <a:latin typeface="+mn-lt"/>
              </a:rPr>
              <a:t>Dentin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matriksini</a:t>
            </a:r>
            <a:r>
              <a:rPr lang="tr-TR" sz="2000" dirty="0">
                <a:latin typeface="+mn-lt"/>
              </a:rPr>
              <a:t> yapan </a:t>
            </a:r>
            <a:r>
              <a:rPr lang="tr-TR" sz="2000" dirty="0" err="1" smtClean="0">
                <a:latin typeface="+mn-lt"/>
              </a:rPr>
              <a:t>ektomezenşimal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>
                <a:latin typeface="+mn-lt"/>
              </a:rPr>
              <a:t>hücreler</a:t>
            </a:r>
            <a:r>
              <a:rPr lang="en-US" sz="2000" dirty="0">
                <a:latin typeface="+mn-lt"/>
              </a:rPr>
              <a:t>.</a:t>
            </a:r>
            <a:endParaRPr lang="en-US" sz="2000" b="1" dirty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tr-TR" sz="2000" b="1" dirty="0">
                <a:latin typeface="+mn-lt"/>
              </a:rPr>
              <a:t>S</a:t>
            </a:r>
            <a:r>
              <a:rPr lang="en-US" sz="2000" b="1" dirty="0" err="1">
                <a:latin typeface="+mn-lt"/>
              </a:rPr>
              <a:t>ementoblast</a:t>
            </a:r>
            <a:r>
              <a:rPr lang="en-US" sz="2000" b="1" dirty="0">
                <a:latin typeface="+mn-lt"/>
              </a:rPr>
              <a:t>: </a:t>
            </a:r>
            <a:r>
              <a:rPr lang="tr-TR" sz="2000" dirty="0" err="1">
                <a:latin typeface="+mn-lt"/>
              </a:rPr>
              <a:t>Sement</a:t>
            </a:r>
            <a:r>
              <a:rPr lang="tr-TR" sz="2000" dirty="0">
                <a:latin typeface="+mn-lt"/>
              </a:rPr>
              <a:t> </a:t>
            </a:r>
            <a:r>
              <a:rPr lang="tr-TR" sz="2000" dirty="0" err="1">
                <a:latin typeface="+mn-lt"/>
              </a:rPr>
              <a:t>matriksini</a:t>
            </a:r>
            <a:r>
              <a:rPr lang="tr-TR" sz="2000" dirty="0">
                <a:latin typeface="+mn-lt"/>
              </a:rPr>
              <a:t> yapan </a:t>
            </a:r>
            <a:r>
              <a:rPr lang="tr-TR" sz="2000" dirty="0" err="1" smtClean="0">
                <a:latin typeface="+mn-lt"/>
              </a:rPr>
              <a:t>mezenşimal</a:t>
            </a:r>
            <a:r>
              <a:rPr lang="tr-TR" sz="2000" dirty="0" smtClean="0">
                <a:latin typeface="+mn-lt"/>
              </a:rPr>
              <a:t> </a:t>
            </a:r>
            <a:r>
              <a:rPr lang="tr-TR" sz="2000" dirty="0">
                <a:latin typeface="+mn-lt"/>
              </a:rPr>
              <a:t>hücreler.</a:t>
            </a:r>
            <a:endParaRPr lang="en-US" sz="2000" dirty="0"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229600" cy="703544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tr-TR" sz="3600" dirty="0">
                <a:solidFill>
                  <a:srgbClr val="FF0000"/>
                </a:solidFill>
              </a:rPr>
              <a:t>Gelişimle ilgili </a:t>
            </a:r>
            <a:r>
              <a:rPr lang="tr-TR" sz="3600" dirty="0" smtClean="0">
                <a:solidFill>
                  <a:srgbClr val="FF0000"/>
                </a:solidFill>
              </a:rPr>
              <a:t>terimler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51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ChangeArrowheads="1"/>
          </p:cNvSpPr>
          <p:nvPr/>
        </p:nvSpPr>
        <p:spPr bwMode="auto">
          <a:xfrm>
            <a:off x="333336" y="159287"/>
            <a:ext cx="684053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tr-TR" sz="3200" dirty="0">
                <a:solidFill>
                  <a:srgbClr val="800000"/>
                </a:solidFill>
              </a:rPr>
              <a:t>Diş dokularının embriyolojik orijinleri</a:t>
            </a:r>
            <a:endParaRPr lang="es-ES_tradnl" sz="4800" dirty="0">
              <a:solidFill>
                <a:srgbClr val="80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5160" y="1125538"/>
            <a:ext cx="2087562" cy="3382962"/>
            <a:chOff x="215160" y="1125538"/>
            <a:chExt cx="2087562" cy="3382962"/>
          </a:xfrm>
        </p:grpSpPr>
        <p:grpSp>
          <p:nvGrpSpPr>
            <p:cNvPr id="20" name="Group 19"/>
            <p:cNvGrpSpPr/>
            <p:nvPr/>
          </p:nvGrpSpPr>
          <p:grpSpPr>
            <a:xfrm>
              <a:off x="215160" y="1125538"/>
              <a:ext cx="2087562" cy="3382962"/>
              <a:chOff x="179388" y="1125538"/>
              <a:chExt cx="2087562" cy="3382962"/>
            </a:xfrm>
          </p:grpSpPr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179388" y="3789363"/>
                <a:ext cx="2087562" cy="71913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utoShape 16"/>
              <p:cNvSpPr>
                <a:spLocks noChangeArrowheads="1"/>
              </p:cNvSpPr>
              <p:nvPr/>
            </p:nvSpPr>
            <p:spPr bwMode="auto">
              <a:xfrm>
                <a:off x="323850" y="1268413"/>
                <a:ext cx="1511300" cy="2374900"/>
              </a:xfrm>
              <a:prstGeom prst="downArrowCallout">
                <a:avLst>
                  <a:gd name="adj1" fmla="val 13028"/>
                  <a:gd name="adj2" fmla="val 25000"/>
                  <a:gd name="adj3" fmla="val 33371"/>
                  <a:gd name="adj4" fmla="val 7334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17 Dikdörtgen"/>
              <p:cNvSpPr/>
              <p:nvPr/>
            </p:nvSpPr>
            <p:spPr>
              <a:xfrm>
                <a:off x="395288" y="1125538"/>
                <a:ext cx="1346200" cy="914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2000" dirty="0">
                    <a:solidFill>
                      <a:srgbClr val="000000"/>
                    </a:solidFill>
                  </a:rPr>
                  <a:t>Ektoderm</a:t>
                </a:r>
              </a:p>
            </p:txBody>
          </p:sp>
          <p:sp>
            <p:nvSpPr>
              <p:cNvPr id="24" name="18 Dikdörtgen"/>
              <p:cNvSpPr/>
              <p:nvPr/>
            </p:nvSpPr>
            <p:spPr>
              <a:xfrm>
                <a:off x="250825" y="2349500"/>
                <a:ext cx="1657350" cy="84137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tr-TR" sz="2000" dirty="0" err="1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Mezenşim</a:t>
                </a:r>
                <a:endParaRPr lang="tr-TR" sz="20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58141" y="3957081"/>
              <a:ext cx="1860099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Ekto-mezenşim</a:t>
              </a:r>
              <a:endParaRPr lang="en-US" sz="20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62350" y="1316608"/>
            <a:ext cx="18895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Mine </a:t>
            </a:r>
            <a:r>
              <a:rPr lang="en-US" sz="2400" dirty="0" err="1"/>
              <a:t>O</a:t>
            </a:r>
            <a:r>
              <a:rPr lang="en-US" sz="2400" dirty="0" err="1" smtClean="0"/>
              <a:t>rganı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936350" y="1316608"/>
            <a:ext cx="9472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Mine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893858" y="3203337"/>
            <a:ext cx="18895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Dental Papilla</a:t>
            </a:r>
            <a:endParaRPr lang="en-US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940322" y="4696356"/>
            <a:ext cx="188958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Dental </a:t>
            </a:r>
            <a:r>
              <a:rPr lang="en-US" sz="2400" dirty="0" err="1" smtClean="0"/>
              <a:t>Folikül</a:t>
            </a:r>
            <a:endParaRPr lang="en-US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6121961" y="3585856"/>
            <a:ext cx="947277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Pulpa</a:t>
            </a:r>
            <a:endParaRPr lang="en-US" sz="2400" dirty="0" smtClean="0"/>
          </a:p>
        </p:txBody>
      </p:sp>
      <p:sp>
        <p:nvSpPr>
          <p:cNvPr id="36" name="TextBox 35"/>
          <p:cNvSpPr txBox="1"/>
          <p:nvPr/>
        </p:nvSpPr>
        <p:spPr>
          <a:xfrm>
            <a:off x="6121961" y="2643721"/>
            <a:ext cx="123506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Dentin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064732" y="2850080"/>
            <a:ext cx="898331" cy="418245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64732" y="3585856"/>
            <a:ext cx="898331" cy="28095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8240" y="1502487"/>
            <a:ext cx="1096291" cy="15489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600773" y="1515481"/>
            <a:ext cx="1096291" cy="1548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947766" y="4956657"/>
            <a:ext cx="1057229" cy="402728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35971" y="4755293"/>
            <a:ext cx="293184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Sement</a:t>
            </a:r>
            <a:endParaRPr lang="en-US" sz="2000" dirty="0" smtClean="0"/>
          </a:p>
          <a:p>
            <a:r>
              <a:rPr lang="en-US" sz="2000" dirty="0" smtClean="0"/>
              <a:t>Periodontal Ligament</a:t>
            </a:r>
          </a:p>
          <a:p>
            <a:r>
              <a:rPr lang="en-US" sz="2000" dirty="0" smtClean="0"/>
              <a:t>Alveolar </a:t>
            </a:r>
            <a:r>
              <a:rPr lang="en-US" sz="2000" dirty="0" err="1" smtClean="0"/>
              <a:t>kemik</a:t>
            </a:r>
            <a:endParaRPr lang="en-US" sz="2000" dirty="0" smtClean="0"/>
          </a:p>
          <a:p>
            <a:r>
              <a:rPr lang="en-US" sz="2000" dirty="0" smtClean="0"/>
              <a:t>Supra-alveolar </a:t>
            </a:r>
            <a:r>
              <a:rPr lang="en-US" sz="2000" dirty="0" err="1" smtClean="0"/>
              <a:t>bağ</a:t>
            </a:r>
            <a:r>
              <a:rPr lang="en-US" sz="2000" dirty="0" smtClean="0"/>
              <a:t> </a:t>
            </a:r>
            <a:r>
              <a:rPr lang="en-US" sz="2000" dirty="0" err="1" smtClean="0"/>
              <a:t>dokusu</a:t>
            </a:r>
            <a:endParaRPr lang="en-US" sz="2000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2431688" y="3434171"/>
            <a:ext cx="384730" cy="522910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431688" y="4446540"/>
            <a:ext cx="384730" cy="448157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296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782" y="1163245"/>
            <a:ext cx="2125811" cy="66855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 smtClean="0"/>
              <a:t>Diş</a:t>
            </a:r>
            <a:r>
              <a:rPr lang="en-US" sz="2800" dirty="0" smtClean="0"/>
              <a:t> </a:t>
            </a:r>
            <a:r>
              <a:rPr lang="en-US" sz="2800" dirty="0" err="1" smtClean="0"/>
              <a:t>Gelişimi</a:t>
            </a:r>
            <a:endParaRPr lang="en-US" sz="2800" dirty="0" smtClean="0"/>
          </a:p>
          <a:p>
            <a:pPr algn="ctr"/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852068" y="992018"/>
            <a:ext cx="3339362" cy="95410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Diş</a:t>
            </a:r>
            <a:r>
              <a:rPr lang="en-US" sz="2800" dirty="0" smtClean="0"/>
              <a:t> </a:t>
            </a:r>
            <a:r>
              <a:rPr lang="en-US" sz="2800" dirty="0" err="1" smtClean="0"/>
              <a:t>kökü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destek</a:t>
            </a:r>
            <a:r>
              <a:rPr lang="en-US" sz="2800" dirty="0" smtClean="0"/>
              <a:t> </a:t>
            </a:r>
            <a:r>
              <a:rPr lang="en-US" sz="2800" dirty="0" err="1" smtClean="0"/>
              <a:t>dokuların</a:t>
            </a:r>
            <a:r>
              <a:rPr lang="en-US" sz="2800" dirty="0" smtClean="0"/>
              <a:t> </a:t>
            </a:r>
            <a:r>
              <a:rPr lang="en-US" sz="2800" dirty="0" err="1" smtClean="0"/>
              <a:t>gelişimi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85949" y="2542832"/>
            <a:ext cx="1469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Amelogenezis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55300" y="2451263"/>
            <a:ext cx="18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Dentinogenezis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7644860">
            <a:off x="785208" y="2122369"/>
            <a:ext cx="727274" cy="1791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800613">
            <a:off x="1977456" y="2105122"/>
            <a:ext cx="727274" cy="1791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644860">
            <a:off x="4306044" y="2426293"/>
            <a:ext cx="1129832" cy="18948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6210173">
            <a:off x="5063492" y="2577219"/>
            <a:ext cx="1375698" cy="212489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448503" y="3003678"/>
            <a:ext cx="1840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Sementogenezis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528453" y="3377108"/>
            <a:ext cx="217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Periodontal Ligament </a:t>
            </a:r>
            <a:r>
              <a:rPr lang="en-US" dirty="0" err="1" smtClean="0"/>
              <a:t>Gelişimi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98256" y="3427795"/>
            <a:ext cx="2174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Alveolar </a:t>
            </a:r>
            <a:r>
              <a:rPr lang="en-US" dirty="0" err="1" smtClean="0"/>
              <a:t>Kemik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elişimi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31645" y="2488719"/>
            <a:ext cx="1769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Birleşim </a:t>
            </a:r>
            <a:r>
              <a:rPr lang="en-US" dirty="0" err="1" smtClean="0"/>
              <a:t>Epiteli</a:t>
            </a:r>
            <a:r>
              <a:rPr lang="en-US" dirty="0" smtClean="0"/>
              <a:t> </a:t>
            </a:r>
            <a:r>
              <a:rPr lang="en-US" dirty="0" err="1"/>
              <a:t>G</a:t>
            </a:r>
            <a:r>
              <a:rPr lang="en-US" dirty="0" err="1" smtClean="0"/>
              <a:t>elişimi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3319261">
            <a:off x="6207112" y="2609791"/>
            <a:ext cx="1573239" cy="22780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800613">
            <a:off x="7557329" y="2182560"/>
            <a:ext cx="727274" cy="1791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199" y="210636"/>
            <a:ext cx="7995047" cy="698872"/>
          </a:xfrm>
        </p:spPr>
        <p:txBody>
          <a:bodyPr>
            <a:normAutofit/>
          </a:bodyPr>
          <a:lstStyle/>
          <a:p>
            <a:pPr algn="l"/>
            <a:r>
              <a:rPr lang="tr-TR" sz="3200" dirty="0" smtClean="0">
                <a:solidFill>
                  <a:srgbClr val="FF0000"/>
                </a:solidFill>
              </a:rPr>
              <a:t>Diş, Diş Kökü ve Destek Dokuların Gelişimi</a:t>
            </a:r>
            <a:endParaRPr lang="tr-TR" sz="3200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11200" y="4124925"/>
            <a:ext cx="7687676" cy="2529873"/>
            <a:chOff x="179388" y="476250"/>
            <a:chExt cx="9092864" cy="3722688"/>
          </a:xfrm>
        </p:grpSpPr>
        <p:pic>
          <p:nvPicPr>
            <p:cNvPr id="20" name="Picture 3" descr="iVIB-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138" y="476250"/>
              <a:ext cx="2166937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4" descr="kVIB-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476250"/>
              <a:ext cx="1671638" cy="3671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 descr="oVIC-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64" y="476672"/>
              <a:ext cx="2323988" cy="3673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6" descr="bVD-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388" y="476250"/>
              <a:ext cx="2951162" cy="3722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74446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29167"/>
            <a:ext cx="7480957" cy="1143000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Diş Gelişiminin </a:t>
            </a:r>
            <a:r>
              <a:rPr lang="tr-TR" sz="3200" dirty="0" err="1" smtClean="0">
                <a:solidFill>
                  <a:srgbClr val="FF0000"/>
                </a:solidFill>
              </a:rPr>
              <a:t>Histofizyolojik</a:t>
            </a:r>
            <a:r>
              <a:rPr lang="tr-TR" sz="3200" dirty="0" smtClean="0">
                <a:solidFill>
                  <a:srgbClr val="FF0000"/>
                </a:solidFill>
              </a:rPr>
              <a:t> Evreleri </a:t>
            </a:r>
            <a:br>
              <a:rPr lang="tr-TR" sz="3200" dirty="0" smtClean="0">
                <a:solidFill>
                  <a:srgbClr val="FF0000"/>
                </a:solidFill>
              </a:rPr>
            </a:br>
            <a:r>
              <a:rPr lang="tr-TR" sz="3200" dirty="0" smtClean="0">
                <a:solidFill>
                  <a:srgbClr val="FF0000"/>
                </a:solidFill>
              </a:rPr>
              <a:t>(Kuron Formasyonu)</a:t>
            </a:r>
            <a:endParaRPr lang="tr-TR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8085" y="2069983"/>
            <a:ext cx="4838492" cy="381174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tr-TR" sz="2800" b="1" u="sng" dirty="0" smtClean="0"/>
              <a:t>Morfolojik evreler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Başlangıç Evresi (6.-7. haftalar) (</a:t>
            </a:r>
            <a:r>
              <a:rPr lang="tr-TR" sz="2400" dirty="0" err="1" smtClean="0"/>
              <a:t>dental</a:t>
            </a:r>
            <a:r>
              <a:rPr lang="tr-TR" sz="2400" dirty="0" smtClean="0"/>
              <a:t> </a:t>
            </a:r>
            <a:r>
              <a:rPr lang="tr-TR" sz="2400" dirty="0" err="1" smtClean="0"/>
              <a:t>lamina</a:t>
            </a:r>
            <a:r>
              <a:rPr lang="tr-TR" sz="2400" dirty="0" smtClean="0"/>
              <a:t> oluşumu)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Tomurcuk evresi (</a:t>
            </a:r>
            <a:r>
              <a:rPr lang="tr-TR" sz="2400" dirty="0" err="1" smtClean="0"/>
              <a:t>Bud</a:t>
            </a:r>
            <a:r>
              <a:rPr lang="tr-TR" sz="2400" dirty="0" smtClean="0"/>
              <a:t> </a:t>
            </a:r>
            <a:r>
              <a:rPr lang="tr-TR" sz="2400" dirty="0" err="1" smtClean="0"/>
              <a:t>stage</a:t>
            </a:r>
            <a:r>
              <a:rPr lang="tr-TR" sz="2400" dirty="0" smtClean="0"/>
              <a:t>) (8. hafta)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Taç evresi (</a:t>
            </a:r>
            <a:r>
              <a:rPr lang="tr-TR" sz="2400" dirty="0" err="1" smtClean="0"/>
              <a:t>Cap</a:t>
            </a:r>
            <a:r>
              <a:rPr lang="tr-TR" sz="2400" dirty="0" smtClean="0"/>
              <a:t> </a:t>
            </a:r>
            <a:r>
              <a:rPr lang="tr-TR" sz="2400" dirty="0" err="1" smtClean="0"/>
              <a:t>Stage</a:t>
            </a:r>
            <a:r>
              <a:rPr lang="tr-TR" sz="2400" dirty="0" smtClean="0"/>
              <a:t>) (9.-10. haftalar)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400" dirty="0" smtClean="0"/>
              <a:t>Çan evresi (</a:t>
            </a:r>
            <a:r>
              <a:rPr lang="tr-TR" sz="2400" dirty="0" err="1" smtClean="0"/>
              <a:t>Bell</a:t>
            </a:r>
            <a:r>
              <a:rPr lang="tr-TR" sz="2400" dirty="0" smtClean="0"/>
              <a:t> </a:t>
            </a:r>
            <a:r>
              <a:rPr lang="tr-TR" sz="2400" dirty="0" err="1" smtClean="0"/>
              <a:t>stage</a:t>
            </a:r>
            <a:r>
              <a:rPr lang="tr-TR" sz="2400" dirty="0" smtClean="0"/>
              <a:t>)  (11.-12. haftalar) </a:t>
            </a:r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en-US" sz="2400" dirty="0"/>
              <a:t>e</a:t>
            </a:r>
            <a:r>
              <a:rPr lang="tr-TR" sz="2400" dirty="0" err="1" smtClean="0"/>
              <a:t>rken</a:t>
            </a:r>
            <a:endParaRPr lang="tr-TR" sz="2400" dirty="0"/>
          </a:p>
          <a:p>
            <a:pPr>
              <a:lnSpc>
                <a:spcPct val="150000"/>
              </a:lnSpc>
              <a:buFont typeface="Wingdings" charset="2"/>
              <a:buChar char="ü"/>
            </a:pPr>
            <a:r>
              <a:rPr lang="tr-TR" sz="2400" dirty="0" smtClean="0"/>
              <a:t>ileri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4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2406" y="2054865"/>
            <a:ext cx="3901038" cy="3479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/>
              <a:buNone/>
            </a:pPr>
            <a:r>
              <a:rPr lang="tr-TR" sz="2400" b="1" u="sng" dirty="0" smtClean="0"/>
              <a:t>Fizyolojik evreler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sz="2000" dirty="0" smtClean="0"/>
              <a:t>Başlangıç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P</a:t>
            </a:r>
            <a:r>
              <a:rPr lang="tr-TR" sz="2000" dirty="0" err="1" smtClean="0"/>
              <a:t>roliferasyon</a:t>
            </a:r>
            <a:endParaRPr lang="tr-TR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H</a:t>
            </a:r>
            <a:r>
              <a:rPr lang="tr-TR" sz="2000" dirty="0" err="1" smtClean="0"/>
              <a:t>istodiferansiyon</a:t>
            </a:r>
            <a:endParaRPr lang="tr-TR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M</a:t>
            </a:r>
            <a:r>
              <a:rPr lang="tr-TR" sz="2000" dirty="0" err="1" smtClean="0"/>
              <a:t>orfodiferansiyasyon</a:t>
            </a:r>
            <a:endParaRPr lang="tr-TR" sz="20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000" dirty="0" smtClean="0"/>
              <a:t>A</a:t>
            </a:r>
            <a:r>
              <a:rPr lang="tr-TR" sz="2000" dirty="0" smtClean="0"/>
              <a:t>pozisyon</a:t>
            </a:r>
            <a:endParaRPr lang="tr-TR" sz="18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000" dirty="0" smtClean="0"/>
          </a:p>
          <a:p>
            <a:pPr marL="0" indent="0">
              <a:lnSpc>
                <a:spcPct val="150000"/>
              </a:lnSpc>
              <a:buFont typeface="Arial"/>
              <a:buNone/>
            </a:pPr>
            <a:endParaRPr lang="tr-TR" sz="2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000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218614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Untitled-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0"/>
          <a:stretch/>
        </p:blipFill>
        <p:spPr bwMode="auto">
          <a:xfrm>
            <a:off x="1539756" y="836613"/>
            <a:ext cx="6262807" cy="575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75600" y="4508500"/>
            <a:ext cx="17637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solidFill>
                  <a:srgbClr val="000000"/>
                </a:solidFill>
                <a:latin typeface="+mn-lt"/>
              </a:rPr>
              <a:t>Tomurcuk (</a:t>
            </a:r>
            <a:r>
              <a:rPr lang="tr-TR" sz="2000" dirty="0" err="1">
                <a:solidFill>
                  <a:srgbClr val="000000"/>
                </a:solidFill>
                <a:latin typeface="+mn-lt"/>
              </a:rPr>
              <a:t>Bud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) safhası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7740650" y="1341438"/>
            <a:ext cx="14573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>
                <a:solidFill>
                  <a:srgbClr val="000000"/>
                </a:solidFill>
                <a:latin typeface="+mn-lt"/>
              </a:rPr>
              <a:t>Kap (</a:t>
            </a:r>
            <a:r>
              <a:rPr lang="tr-TR" sz="2000" dirty="0" err="1">
                <a:solidFill>
                  <a:srgbClr val="000000"/>
                </a:solidFill>
                <a:latin typeface="+mn-lt"/>
              </a:rPr>
              <a:t>Cap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) safhası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0" name="Text Box 6"/>
          <p:cNvSpPr txBox="1">
            <a:spLocks noChangeArrowheads="1"/>
          </p:cNvSpPr>
          <p:nvPr/>
        </p:nvSpPr>
        <p:spPr bwMode="auto">
          <a:xfrm>
            <a:off x="7740650" y="3933825"/>
            <a:ext cx="13747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>
                <a:solidFill>
                  <a:srgbClr val="000000"/>
                </a:solidFill>
                <a:latin typeface="+mn-lt"/>
              </a:rPr>
              <a:t>Çan (Bell) safhası</a:t>
            </a:r>
            <a:endParaRPr lang="en-GB" sz="20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144463" y="909638"/>
            <a:ext cx="1619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2000" dirty="0" err="1">
                <a:solidFill>
                  <a:srgbClr val="000000"/>
                </a:solidFill>
                <a:latin typeface="+mn-lt"/>
              </a:rPr>
              <a:t>Mezanşimal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   hücrelerin     sıklaşması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60480" y="2610754"/>
            <a:ext cx="16729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>
                <a:solidFill>
                  <a:srgbClr val="000000"/>
                </a:solidFill>
                <a:latin typeface="+mn-lt"/>
              </a:rPr>
              <a:t>Dental lamina</a:t>
            </a:r>
          </a:p>
        </p:txBody>
      </p: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4140200" y="836613"/>
            <a:ext cx="0" cy="14398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 flipH="1">
            <a:off x="1258888" y="2276475"/>
            <a:ext cx="2881312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4140200" y="2276475"/>
            <a:ext cx="0" cy="4032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1403350" y="3789363"/>
            <a:ext cx="27368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28" name="Line 14"/>
          <p:cNvSpPr>
            <a:spLocks noChangeShapeType="1"/>
          </p:cNvSpPr>
          <p:nvPr/>
        </p:nvSpPr>
        <p:spPr bwMode="auto">
          <a:xfrm>
            <a:off x="4140200" y="3141663"/>
            <a:ext cx="3744913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29" name="Text Box 15"/>
          <p:cNvSpPr txBox="1">
            <a:spLocks noChangeArrowheads="1"/>
          </p:cNvSpPr>
          <p:nvPr/>
        </p:nvSpPr>
        <p:spPr bwMode="auto">
          <a:xfrm>
            <a:off x="183608" y="143559"/>
            <a:ext cx="8208962" cy="584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sz="3200" dirty="0">
                <a:solidFill>
                  <a:srgbClr val="FF0000"/>
                </a:solidFill>
                <a:latin typeface="+mj-lt"/>
              </a:rPr>
              <a:t>Embriyolojik dönemde diş gelişim safhaları </a:t>
            </a:r>
            <a:endParaRPr lang="en-GB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4830" name="Text Box 16"/>
          <p:cNvSpPr txBox="1">
            <a:spLocks noChangeArrowheads="1"/>
          </p:cNvSpPr>
          <p:nvPr/>
        </p:nvSpPr>
        <p:spPr bwMode="auto">
          <a:xfrm>
            <a:off x="3276600" y="2492375"/>
            <a:ext cx="1944688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sz="2000" dirty="0" err="1">
                <a:solidFill>
                  <a:srgbClr val="000000"/>
                </a:solidFill>
                <a:latin typeface="+mn-lt"/>
              </a:rPr>
              <a:t>Ektomezanşim</a:t>
            </a:r>
            <a:r>
              <a:rPr lang="tr-TR" sz="2000" dirty="0">
                <a:solidFill>
                  <a:srgbClr val="000000"/>
                </a:solidFill>
                <a:latin typeface="+mn-lt"/>
              </a:rPr>
              <a:t> bölüm</a:t>
            </a:r>
          </a:p>
        </p:txBody>
      </p:sp>
      <p:sp>
        <p:nvSpPr>
          <p:cNvPr id="34831" name="Line 17"/>
          <p:cNvSpPr>
            <a:spLocks noChangeShapeType="1"/>
          </p:cNvSpPr>
          <p:nvPr/>
        </p:nvSpPr>
        <p:spPr bwMode="auto">
          <a:xfrm>
            <a:off x="3059113" y="1700213"/>
            <a:ext cx="649287" cy="7207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32" name="Line 18"/>
          <p:cNvSpPr>
            <a:spLocks noChangeShapeType="1"/>
          </p:cNvSpPr>
          <p:nvPr/>
        </p:nvSpPr>
        <p:spPr bwMode="auto">
          <a:xfrm flipV="1">
            <a:off x="2555875" y="2781300"/>
            <a:ext cx="863600" cy="142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33" name="Line 19"/>
          <p:cNvSpPr>
            <a:spLocks noChangeShapeType="1"/>
          </p:cNvSpPr>
          <p:nvPr/>
        </p:nvSpPr>
        <p:spPr bwMode="auto">
          <a:xfrm flipV="1">
            <a:off x="2700338" y="3068638"/>
            <a:ext cx="1079500" cy="129698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34" name="Line 20"/>
          <p:cNvSpPr>
            <a:spLocks noChangeShapeType="1"/>
          </p:cNvSpPr>
          <p:nvPr/>
        </p:nvSpPr>
        <p:spPr bwMode="auto">
          <a:xfrm flipH="1" flipV="1">
            <a:off x="4716463" y="2997200"/>
            <a:ext cx="935037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  <p:sp>
        <p:nvSpPr>
          <p:cNvPr id="34835" name="Line 21"/>
          <p:cNvSpPr>
            <a:spLocks noChangeShapeType="1"/>
          </p:cNvSpPr>
          <p:nvPr/>
        </p:nvSpPr>
        <p:spPr bwMode="auto">
          <a:xfrm flipH="1">
            <a:off x="4643438" y="1628775"/>
            <a:ext cx="792162" cy="9366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4891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320" y="50800"/>
            <a:ext cx="8529806" cy="635000"/>
          </a:xfrm>
        </p:spPr>
        <p:txBody>
          <a:bodyPr>
            <a:noAutofit/>
          </a:bodyPr>
          <a:lstStyle/>
          <a:p>
            <a:pPr algn="l"/>
            <a:r>
              <a:rPr lang="tr-TR" sz="2400" dirty="0">
                <a:solidFill>
                  <a:srgbClr val="FF0000"/>
                </a:solidFill>
              </a:rPr>
              <a:t>Başlangıç Evresi (6.-7. haftalar) </a:t>
            </a:r>
            <a:r>
              <a:rPr lang="tr-TR" sz="2400" dirty="0" smtClean="0">
                <a:solidFill>
                  <a:srgbClr val="FF0000"/>
                </a:solidFill>
              </a:rPr>
              <a:t>(</a:t>
            </a:r>
            <a:r>
              <a:rPr lang="tr-TR" sz="2400" dirty="0" err="1" smtClean="0">
                <a:solidFill>
                  <a:srgbClr val="FF0000"/>
                </a:solidFill>
              </a:rPr>
              <a:t>Dental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Lamina</a:t>
            </a:r>
            <a:r>
              <a:rPr lang="tr-TR" sz="2400" dirty="0" smtClean="0">
                <a:solidFill>
                  <a:srgbClr val="FF0000"/>
                </a:solidFill>
              </a:rPr>
              <a:t> Oluşumu)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6" name="Picture 15" descr="chapter77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7853"/>
          <a:stretch/>
        </p:blipFill>
        <p:spPr>
          <a:xfrm>
            <a:off x="914399" y="637729"/>
            <a:ext cx="7270701" cy="5309216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52840" y="5985194"/>
            <a:ext cx="8827662" cy="700472"/>
            <a:chOff x="2274984" y="5673729"/>
            <a:chExt cx="6770461" cy="1216666"/>
          </a:xfrm>
        </p:grpSpPr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476500" y="5780606"/>
              <a:ext cx="1260434" cy="247453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dirty="0" err="1" smtClean="0"/>
                <a:t>Vestibüler</a:t>
              </a:r>
              <a:r>
                <a:rPr lang="en-US" sz="1200" dirty="0" smtClean="0"/>
                <a:t> Lamina</a:t>
              </a:r>
              <a:endParaRPr lang="en-US" sz="1200" dirty="0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2514600" y="6332993"/>
              <a:ext cx="1076228" cy="267729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/>
                <a:buNone/>
              </a:pPr>
              <a:r>
                <a:rPr lang="en-US" sz="1200" dirty="0" smtClean="0"/>
                <a:t>Dental Lamina</a:t>
              </a:r>
              <a:endParaRPr lang="en-US" sz="1200" dirty="0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1821831" y="6129464"/>
              <a:ext cx="12140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/>
                <a:t>Epitel</a:t>
              </a:r>
              <a:endParaRPr lang="en-US" sz="1400" dirty="0"/>
            </a:p>
          </p:txBody>
        </p:sp>
        <p:sp>
          <p:nvSpPr>
            <p:cNvPr id="29" name="Right Arrow 28"/>
            <p:cNvSpPr/>
            <p:nvPr/>
          </p:nvSpPr>
          <p:spPr>
            <a:xfrm>
              <a:off x="3602883" y="5928745"/>
              <a:ext cx="264341" cy="1535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3544734" y="6462039"/>
              <a:ext cx="273791" cy="15352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945142" y="5673729"/>
              <a:ext cx="4596735" cy="453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Hızla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şişip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dejenere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olur</a:t>
              </a:r>
              <a:r>
                <a:rPr lang="en-US" sz="1200" dirty="0" smtClean="0"/>
                <a:t>. Oral </a:t>
              </a:r>
              <a:r>
                <a:rPr lang="en-US" sz="1200" dirty="0" err="1" smtClean="0"/>
                <a:t>kavitenin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vestibül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yüzeyi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olacak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şekilde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yarık</a:t>
              </a:r>
              <a:r>
                <a:rPr lang="en-US" sz="1200" dirty="0"/>
                <a:t> </a:t>
              </a:r>
              <a:r>
                <a:rPr lang="en-US" sz="1200" dirty="0" err="1" smtClean="0"/>
                <a:t>oluşturur</a:t>
              </a:r>
              <a:r>
                <a:rPr lang="en-US" sz="1200" dirty="0" smtClean="0"/>
                <a:t>.</a:t>
              </a:r>
              <a:endParaRPr lang="en-US" sz="12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25661" y="6332992"/>
              <a:ext cx="5119784" cy="4388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/>
                <a:t>Gelecekte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süt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dişlerinin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gelişeceği</a:t>
              </a:r>
              <a:r>
                <a:rPr lang="en-US" sz="1200" dirty="0" smtClean="0"/>
                <a:t> dental </a:t>
              </a:r>
              <a:r>
                <a:rPr lang="en-US" sz="1200" dirty="0" err="1" smtClean="0"/>
                <a:t>arkları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oluşturmak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üzere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alttaki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mezenkimedoğru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girinti</a:t>
              </a:r>
              <a:r>
                <a:rPr lang="en-US" sz="1200" dirty="0" smtClean="0"/>
                <a:t> </a:t>
              </a:r>
              <a:r>
                <a:rPr lang="en-US" sz="1200" dirty="0" err="1" smtClean="0"/>
                <a:t>yapar</a:t>
              </a:r>
              <a:r>
                <a:rPr lang="en-US" sz="1200" dirty="0" smtClean="0"/>
                <a:t>. </a:t>
              </a:r>
              <a:endParaRPr lang="en-US" sz="1200" dirty="0"/>
            </a:p>
          </p:txBody>
        </p:sp>
        <p:sp>
          <p:nvSpPr>
            <p:cNvPr id="9" name="Left Brace 8"/>
            <p:cNvSpPr/>
            <p:nvPr/>
          </p:nvSpPr>
          <p:spPr>
            <a:xfrm>
              <a:off x="2542941" y="5910766"/>
              <a:ext cx="120238" cy="74504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1562100" y="609600"/>
            <a:ext cx="1943100" cy="16129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157131" y="5474217"/>
            <a:ext cx="37719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Ö</a:t>
            </a:r>
            <a:r>
              <a:rPr lang="en-US" sz="2400" dirty="0" smtClean="0"/>
              <a:t>n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Gelişimi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4152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173038"/>
            <a:ext cx="8229600" cy="512762"/>
          </a:xfrm>
        </p:spPr>
        <p:txBody>
          <a:bodyPr>
            <a:noAutofit/>
          </a:bodyPr>
          <a:lstStyle/>
          <a:p>
            <a:pPr algn="l"/>
            <a:r>
              <a:rPr lang="tr-TR" sz="2400" dirty="0">
                <a:solidFill>
                  <a:srgbClr val="FF0000"/>
                </a:solidFill>
              </a:rPr>
              <a:t>Tomurcuk evresi (8. hafta</a:t>
            </a:r>
            <a:r>
              <a:rPr lang="tr-TR" sz="2400" dirty="0" smtClean="0">
                <a:solidFill>
                  <a:srgbClr val="FF0000"/>
                </a:solidFill>
              </a:rPr>
              <a:t>) (</a:t>
            </a:r>
            <a:r>
              <a:rPr lang="tr-TR" sz="2400" dirty="0" err="1" smtClean="0">
                <a:solidFill>
                  <a:srgbClr val="FF0000"/>
                </a:solidFill>
              </a:rPr>
              <a:t>Bud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Stage</a:t>
            </a:r>
            <a:r>
              <a:rPr lang="tr-TR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hapter77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7853"/>
          <a:stretch/>
        </p:blipFill>
        <p:spPr>
          <a:xfrm>
            <a:off x="647700" y="694187"/>
            <a:ext cx="7664401" cy="599871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505200" y="609600"/>
            <a:ext cx="1943100" cy="16129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86200" y="6260068"/>
            <a:ext cx="37719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Ö</a:t>
            </a:r>
            <a:r>
              <a:rPr lang="en-US" sz="2400" dirty="0" smtClean="0"/>
              <a:t>n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Gelişimi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0899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01600"/>
            <a:ext cx="4800600" cy="469899"/>
          </a:xfrm>
        </p:spPr>
        <p:txBody>
          <a:bodyPr>
            <a:noAutofit/>
          </a:bodyPr>
          <a:lstStyle/>
          <a:p>
            <a:pPr algn="l"/>
            <a:r>
              <a:rPr lang="tr-TR" sz="2400" dirty="0" smtClean="0">
                <a:solidFill>
                  <a:srgbClr val="FF0000"/>
                </a:solidFill>
              </a:rPr>
              <a:t>Taç </a:t>
            </a:r>
            <a:r>
              <a:rPr lang="tr-TR" sz="2400" dirty="0">
                <a:solidFill>
                  <a:srgbClr val="FF0000"/>
                </a:solidFill>
              </a:rPr>
              <a:t>evresi </a:t>
            </a:r>
            <a:r>
              <a:rPr lang="tr-TR" sz="2400" dirty="0" smtClean="0">
                <a:solidFill>
                  <a:srgbClr val="FF0000"/>
                </a:solidFill>
              </a:rPr>
              <a:t>(</a:t>
            </a:r>
            <a:r>
              <a:rPr lang="tr-TR" sz="2400" dirty="0">
                <a:solidFill>
                  <a:srgbClr val="FF0000"/>
                </a:solidFill>
              </a:rPr>
              <a:t>9.-10. </a:t>
            </a:r>
            <a:r>
              <a:rPr lang="tr-TR" sz="2400" dirty="0" smtClean="0">
                <a:solidFill>
                  <a:srgbClr val="FF0000"/>
                </a:solidFill>
              </a:rPr>
              <a:t>hafta)(</a:t>
            </a:r>
            <a:r>
              <a:rPr lang="tr-TR" sz="2400" dirty="0" err="1" smtClean="0">
                <a:solidFill>
                  <a:srgbClr val="FF0000"/>
                </a:solidFill>
              </a:rPr>
              <a:t>Cap</a:t>
            </a:r>
            <a:r>
              <a:rPr lang="tr-TR" sz="2400" dirty="0" smtClean="0">
                <a:solidFill>
                  <a:srgbClr val="FF0000"/>
                </a:solidFill>
              </a:rPr>
              <a:t> </a:t>
            </a:r>
            <a:r>
              <a:rPr lang="tr-TR" sz="2400" dirty="0" err="1" smtClean="0">
                <a:solidFill>
                  <a:srgbClr val="FF0000"/>
                </a:solidFill>
              </a:rPr>
              <a:t>Stage</a:t>
            </a:r>
            <a:r>
              <a:rPr lang="tr-TR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chapter77_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" b="7853"/>
          <a:stretch/>
        </p:blipFill>
        <p:spPr>
          <a:xfrm>
            <a:off x="647700" y="541787"/>
            <a:ext cx="7664401" cy="599871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238" y="6341534"/>
            <a:ext cx="4457700" cy="48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Dental Papilla + Mine </a:t>
            </a:r>
            <a:r>
              <a:rPr lang="en-US" sz="2000" dirty="0" err="1" smtClean="0">
                <a:solidFill>
                  <a:srgbClr val="FF0000"/>
                </a:solidFill>
              </a:rPr>
              <a:t>Organı</a:t>
            </a:r>
            <a:r>
              <a:rPr lang="en-US" sz="2000" dirty="0" smtClean="0">
                <a:solidFill>
                  <a:srgbClr val="FF0000"/>
                </a:solidFill>
              </a:rPr>
              <a:t> = </a:t>
            </a:r>
            <a:r>
              <a:rPr lang="en-US" sz="2000" dirty="0" err="1" smtClean="0">
                <a:solidFill>
                  <a:srgbClr val="FF0000"/>
                </a:solidFill>
              </a:rPr>
              <a:t>Diş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Germi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07000" y="406400"/>
            <a:ext cx="2501900" cy="174828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55530" y="5989140"/>
            <a:ext cx="377190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Ö</a:t>
            </a:r>
            <a:r>
              <a:rPr lang="en-US" sz="2400" dirty="0" smtClean="0"/>
              <a:t>n </a:t>
            </a:r>
            <a:r>
              <a:rPr lang="en-US" sz="2400" dirty="0" err="1" smtClean="0"/>
              <a:t>Diş</a:t>
            </a:r>
            <a:r>
              <a:rPr lang="en-US" sz="2400" dirty="0" smtClean="0"/>
              <a:t> </a:t>
            </a:r>
            <a:r>
              <a:rPr lang="en-US" sz="2400" dirty="0" err="1" smtClean="0"/>
              <a:t>Gelişimi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1528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</TotalTime>
  <Words>1832</Words>
  <Application>Microsoft Macintosh PowerPoint</Application>
  <PresentationFormat>On-screen Show (4:3)</PresentationFormat>
  <Paragraphs>195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Periodontal Dokuların Embriyolojisi</vt:lpstr>
      <vt:lpstr>Gelişimle ilgili terimler</vt:lpstr>
      <vt:lpstr>PowerPoint Presentation</vt:lpstr>
      <vt:lpstr>Diş, Diş Kökü ve Destek Dokuların Gelişimi</vt:lpstr>
      <vt:lpstr>Diş Gelişiminin Histofizyolojik Evreleri  (Kuron Formasyonu)</vt:lpstr>
      <vt:lpstr>PowerPoint Presentation</vt:lpstr>
      <vt:lpstr>Başlangıç Evresi (6.-7. haftalar) (Dental Lamina Oluşumu)</vt:lpstr>
      <vt:lpstr>Tomurcuk evresi (8. hafta) (Bud Stage)</vt:lpstr>
      <vt:lpstr>Taç evresi (9.-10. hafta)(Cap Stage)</vt:lpstr>
      <vt:lpstr>Çan evresi (11.-12. hafta) (Bell Stage)</vt:lpstr>
      <vt:lpstr>PowerPoint Presentation</vt:lpstr>
      <vt:lpstr>PowerPoint Presentation</vt:lpstr>
      <vt:lpstr>PowerPoint Presentation</vt:lpstr>
      <vt:lpstr>PowerPoint Presentation</vt:lpstr>
      <vt:lpstr>Alveolar Kemik Gelişimi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Periodontal Dokuların Embriyolojisi</dc:title>
  <dc:creator>sivge</dc:creator>
  <cp:lastModifiedBy>sivge</cp:lastModifiedBy>
  <cp:revision>68</cp:revision>
  <dcterms:created xsi:type="dcterms:W3CDTF">2017-09-12T08:04:28Z</dcterms:created>
  <dcterms:modified xsi:type="dcterms:W3CDTF">2017-09-20T05:34:24Z</dcterms:modified>
</cp:coreProperties>
</file>