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75" r:id="rId3"/>
    <p:sldId id="274" r:id="rId4"/>
    <p:sldId id="257" r:id="rId5"/>
    <p:sldId id="271" r:id="rId6"/>
    <p:sldId id="273" r:id="rId7"/>
    <p:sldId id="259" r:id="rId8"/>
    <p:sldId id="260" r:id="rId9"/>
    <p:sldId id="261" r:id="rId10"/>
    <p:sldId id="262" r:id="rId11"/>
    <p:sldId id="277" r:id="rId12"/>
    <p:sldId id="263" r:id="rId13"/>
    <p:sldId id="278" r:id="rId14"/>
    <p:sldId id="281" r:id="rId15"/>
    <p:sldId id="266" r:id="rId16"/>
    <p:sldId id="268" r:id="rId17"/>
    <p:sldId id="282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5514" autoAdjust="0"/>
  </p:normalViewPr>
  <p:slideViewPr>
    <p:cSldViewPr snapToGrid="0" snapToObjects="1">
      <p:cViewPr>
        <p:scale>
          <a:sx n="75" d="100"/>
          <a:sy n="75" d="100"/>
        </p:scale>
        <p:origin x="-1448" y="-1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A6BCE4-0024-A546-8E34-88F318A1467A}" type="datetimeFigureOut">
              <a:rPr lang="en-US" smtClean="0"/>
              <a:t>9/20/17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752632-1467-D04F-9F60-E3087A60C9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655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b="1" dirty="0" smtClean="0">
                <a:latin typeface="+mn-lt"/>
              </a:rPr>
              <a:t>Gelişimle ilgili terimler:</a:t>
            </a:r>
            <a:endParaRPr lang="en-US" sz="1200" b="1" dirty="0" smtClean="0">
              <a:latin typeface="+mn-lt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52632-1467-D04F-9F60-E3087A60C90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0688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Kuron </a:t>
            </a:r>
            <a:r>
              <a:rPr lang="en-US" dirty="0" err="1" smtClean="0"/>
              <a:t>taslağı</a:t>
            </a:r>
            <a:r>
              <a:rPr lang="en-US" dirty="0" smtClean="0"/>
              <a:t> </a:t>
            </a:r>
            <a:r>
              <a:rPr lang="en-US" dirty="0" err="1" smtClean="0"/>
              <a:t>oluştuktan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iç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mine </a:t>
            </a:r>
            <a:r>
              <a:rPr lang="en-US" dirty="0" err="1" smtClean="0"/>
              <a:t>epiteli</a:t>
            </a:r>
            <a:r>
              <a:rPr lang="en-US" dirty="0" smtClean="0"/>
              <a:t> </a:t>
            </a:r>
            <a:r>
              <a:rPr lang="en-US" dirty="0" err="1" smtClean="0"/>
              <a:t>mezoderm</a:t>
            </a:r>
            <a:r>
              <a:rPr lang="en-US" dirty="0" smtClean="0"/>
              <a:t> </a:t>
            </a:r>
            <a:r>
              <a:rPr lang="en-US" dirty="0" err="1" smtClean="0"/>
              <a:t>içine</a:t>
            </a:r>
            <a:r>
              <a:rPr lang="en-US" dirty="0" smtClean="0"/>
              <a:t> </a:t>
            </a:r>
            <a:r>
              <a:rPr lang="en-US" dirty="0" err="1" smtClean="0"/>
              <a:t>uzantı</a:t>
            </a:r>
            <a:r>
              <a:rPr lang="en-US" dirty="0" smtClean="0"/>
              <a:t> </a:t>
            </a:r>
            <a:r>
              <a:rPr lang="en-US" dirty="0" err="1" smtClean="0"/>
              <a:t>yaparak</a:t>
            </a:r>
            <a:r>
              <a:rPr lang="en-US" dirty="0" smtClean="0"/>
              <a:t> </a:t>
            </a:r>
            <a:r>
              <a:rPr lang="en-US" dirty="0" err="1" smtClean="0"/>
              <a:t>birleşir</a:t>
            </a:r>
            <a:r>
              <a:rPr lang="en-US" dirty="0" smtClean="0"/>
              <a:t>. Bu </a:t>
            </a:r>
            <a:r>
              <a:rPr lang="en-US" dirty="0" err="1" smtClean="0"/>
              <a:t>epitele</a:t>
            </a:r>
            <a:r>
              <a:rPr lang="en-US" dirty="0" smtClean="0"/>
              <a:t> Hertwing </a:t>
            </a:r>
            <a:r>
              <a:rPr lang="en-US" dirty="0" err="1" smtClean="0"/>
              <a:t>epitel</a:t>
            </a:r>
            <a:r>
              <a:rPr lang="en-US" dirty="0" smtClean="0"/>
              <a:t> </a:t>
            </a:r>
            <a:r>
              <a:rPr lang="en-US" dirty="0" err="1" smtClean="0"/>
              <a:t>kını</a:t>
            </a:r>
            <a:r>
              <a:rPr lang="en-US" dirty="0" smtClean="0"/>
              <a:t> </a:t>
            </a:r>
            <a:r>
              <a:rPr lang="en-US" dirty="0" err="1" smtClean="0"/>
              <a:t>denir</a:t>
            </a:r>
            <a:r>
              <a:rPr lang="en-US" dirty="0" smtClean="0"/>
              <a:t>. Bu </a:t>
            </a:r>
            <a:r>
              <a:rPr lang="en-US" dirty="0" err="1" smtClean="0"/>
              <a:t>dişin</a:t>
            </a:r>
            <a:r>
              <a:rPr lang="en-US" dirty="0" smtClean="0"/>
              <a:t> </a:t>
            </a:r>
            <a:r>
              <a:rPr lang="en-US" dirty="0" err="1" smtClean="0"/>
              <a:t>kök</a:t>
            </a:r>
            <a:r>
              <a:rPr lang="en-US" dirty="0" smtClean="0"/>
              <a:t> </a:t>
            </a:r>
            <a:r>
              <a:rPr lang="en-US" dirty="0" err="1" smtClean="0"/>
              <a:t>formunu</a:t>
            </a:r>
            <a:r>
              <a:rPr lang="en-US" dirty="0" smtClean="0"/>
              <a:t> </a:t>
            </a:r>
            <a:r>
              <a:rPr lang="en-US" dirty="0" err="1" smtClean="0"/>
              <a:t>oluşturur</a:t>
            </a:r>
            <a:r>
              <a:rPr lang="en-US" dirty="0" smtClean="0"/>
              <a:t>.</a:t>
            </a:r>
            <a:r>
              <a:rPr lang="en-US" baseline="0" dirty="0" smtClean="0"/>
              <a:t> </a:t>
            </a:r>
          </a:p>
          <a:p>
            <a:r>
              <a:rPr lang="en-US" baseline="0" dirty="0" smtClean="0"/>
              <a:t>Hertwing </a:t>
            </a:r>
            <a:r>
              <a:rPr lang="en-US" baseline="0" dirty="0" err="1" smtClean="0"/>
              <a:t>epitel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kınının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devamlılığı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çok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önemlidir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Devamlılık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bozulursa</a:t>
            </a:r>
            <a:r>
              <a:rPr lang="en-US" baseline="0" dirty="0" smtClean="0"/>
              <a:t> dental papilla </a:t>
            </a:r>
            <a:r>
              <a:rPr lang="en-US" baseline="0" dirty="0" err="1" smtClean="0"/>
              <a:t>hücreleri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odontoblastlara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farklılaşamaz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bu</a:t>
            </a:r>
            <a:r>
              <a:rPr lang="en-US" baseline="0" dirty="0" smtClean="0"/>
              <a:t> da periodontal </a:t>
            </a:r>
            <a:r>
              <a:rPr lang="en-US" baseline="0" dirty="0" err="1" smtClean="0"/>
              <a:t>ligamant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ilişkili</a:t>
            </a:r>
            <a:r>
              <a:rPr lang="en-US" baseline="0" dirty="0" smtClean="0"/>
              <a:t> lateral </a:t>
            </a:r>
            <a:r>
              <a:rPr lang="en-US" baseline="0" dirty="0" err="1" smtClean="0"/>
              <a:t>aksesuar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kanallaın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oluşumuna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yol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açar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Diğer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yandan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hertwing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epiteli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zamanla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dejenere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olmalıdır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Eğer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olmazsa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mezenşimal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hücreler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sementoblastlara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farklılaşamaz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sement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oluşmaz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Kök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yüzeyinde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ekspoze</a:t>
            </a:r>
            <a:r>
              <a:rPr lang="en-US" baseline="0" dirty="0" smtClean="0"/>
              <a:t> dentin </a:t>
            </a:r>
            <a:r>
              <a:rPr lang="en-US" baseline="0" dirty="0" err="1" smtClean="0"/>
              <a:t>alanları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oluşur</a:t>
            </a:r>
            <a:r>
              <a:rPr lang="en-US" baseline="0" dirty="0" smtClean="0"/>
              <a:t>. Bu da </a:t>
            </a:r>
            <a:r>
              <a:rPr lang="en-US" baseline="0" dirty="0" err="1" smtClean="0"/>
              <a:t>dişeti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çekilmesi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olursa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hassaisyete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neden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olur</a:t>
            </a:r>
            <a:r>
              <a:rPr lang="en-US" baseline="0" dirty="0" smtClean="0"/>
              <a:t>.</a:t>
            </a:r>
          </a:p>
          <a:p>
            <a:r>
              <a:rPr lang="en-US" baseline="0" dirty="0" smtClean="0"/>
              <a:t>Hertwing </a:t>
            </a:r>
            <a:r>
              <a:rPr lang="en-US" baseline="0" dirty="0" err="1" smtClean="0"/>
              <a:t>epiteli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kimi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zaman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ameloblastlara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farklılaşarak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üzerinde</a:t>
            </a:r>
            <a:r>
              <a:rPr lang="en-US" baseline="0" dirty="0" smtClean="0"/>
              <a:t> mine </a:t>
            </a:r>
            <a:r>
              <a:rPr lang="en-US" baseline="0" dirty="0" err="1" smtClean="0"/>
              <a:t>incilerini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oluşturabilir</a:t>
            </a:r>
            <a:r>
              <a:rPr lang="en-US" baseline="0" dirty="0" smtClean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52632-1467-D04F-9F60-E3087A60C90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0095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Hertwing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epitel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kını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prolifere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olurken</a:t>
            </a:r>
            <a:r>
              <a:rPr lang="en-US" baseline="0" dirty="0" smtClean="0"/>
              <a:t>, dental </a:t>
            </a:r>
            <a:r>
              <a:rPr lang="en-US" baseline="0" dirty="0" err="1" smtClean="0"/>
              <a:t>kesenin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içinde</a:t>
            </a:r>
            <a:r>
              <a:rPr lang="en-US" baseline="0" dirty="0" smtClean="0"/>
              <a:t> dental papilla </a:t>
            </a:r>
            <a:r>
              <a:rPr lang="en-US" baseline="0" dirty="0" err="1" smtClean="0"/>
              <a:t>hücreleri</a:t>
            </a:r>
            <a:r>
              <a:rPr lang="en-US" baseline="0" dirty="0" smtClean="0"/>
              <a:t> (</a:t>
            </a:r>
            <a:r>
              <a:rPr lang="en-US" baseline="0" dirty="0" err="1" smtClean="0"/>
              <a:t>mezenşim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hücreleri</a:t>
            </a:r>
            <a:r>
              <a:rPr lang="en-US" baseline="0" dirty="0" smtClean="0"/>
              <a:t>) </a:t>
            </a:r>
            <a:r>
              <a:rPr lang="en-US" baseline="0" dirty="0" err="1" smtClean="0"/>
              <a:t>odontoblastlara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farklılaşır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dentinini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oluşturur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Bunun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sonucunda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herwing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epitel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kını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dejenere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olur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Dolayısla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oluşan</a:t>
            </a:r>
            <a:r>
              <a:rPr lang="en-US" baseline="0" dirty="0" smtClean="0"/>
              <a:t> dentin </a:t>
            </a:r>
            <a:r>
              <a:rPr lang="en-US" baseline="0" dirty="0" err="1" smtClean="0"/>
              <a:t>ile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diğer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dıştaki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mezenşim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hücreleri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temasa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geçer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Dentinle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temasa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geçen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mezenşim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hücreleri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farklılaşarak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sementoblastlara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dönüşür</a:t>
            </a:r>
            <a:r>
              <a:rPr lang="en-US" baseline="0" dirty="0" smtClean="0"/>
              <a:t>. </a:t>
            </a:r>
          </a:p>
          <a:p>
            <a:r>
              <a:rPr lang="en-US" baseline="0" dirty="0" smtClean="0"/>
              <a:t>Ilk </a:t>
            </a:r>
            <a:r>
              <a:rPr lang="en-US" baseline="0" dirty="0" err="1" smtClean="0"/>
              <a:t>önceleri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dönüşüm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için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mezodermal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hücrelerin</a:t>
            </a:r>
            <a:r>
              <a:rPr lang="en-US" baseline="0" dirty="0" smtClean="0"/>
              <a:t> dentin </a:t>
            </a:r>
            <a:r>
              <a:rPr lang="en-US" baseline="0" dirty="0" err="1" smtClean="0"/>
              <a:t>ile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temasının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yeterli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olduğu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düşünülmekteydi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ancak</a:t>
            </a:r>
            <a:r>
              <a:rPr lang="en-US" baseline="0" dirty="0" smtClean="0"/>
              <a:t> son </a:t>
            </a:r>
            <a:r>
              <a:rPr lang="en-US" baseline="0" dirty="0" err="1" smtClean="0"/>
              <a:t>zamanlarda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bunun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yeterli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olmadığı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hertwing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epitel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kınından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kaynaklanan</a:t>
            </a:r>
            <a:r>
              <a:rPr lang="en-US" baseline="0" dirty="0" smtClean="0"/>
              <a:t> mine-</a:t>
            </a:r>
            <a:r>
              <a:rPr lang="en-US" baseline="0" dirty="0" err="1" smtClean="0"/>
              <a:t>matriks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proteinlerinin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bu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dönüşüm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için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gerekli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olduğu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bulunmuştur</a:t>
            </a:r>
            <a:r>
              <a:rPr lang="en-US" baseline="0" dirty="0" smtClean="0"/>
              <a:t>. Hertwing </a:t>
            </a:r>
            <a:r>
              <a:rPr lang="en-US" baseline="0" dirty="0" err="1" smtClean="0"/>
              <a:t>epitel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kınını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oluşturan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hücrelerin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dejenere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olmadan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önce</a:t>
            </a:r>
            <a:r>
              <a:rPr lang="en-US" baseline="0" dirty="0" smtClean="0"/>
              <a:t> dentin </a:t>
            </a:r>
            <a:r>
              <a:rPr lang="en-US" baseline="0" dirty="0" err="1" smtClean="0"/>
              <a:t>yüzeyine</a:t>
            </a:r>
            <a:r>
              <a:rPr lang="en-US" baseline="0" dirty="0" smtClean="0"/>
              <a:t> mine </a:t>
            </a:r>
            <a:r>
              <a:rPr lang="en-US" baseline="0" dirty="0" err="1" smtClean="0"/>
              <a:t>matriks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proteinlerini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salgıladıkları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ortaya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çıkarılmıştır</a:t>
            </a:r>
            <a:r>
              <a:rPr lang="en-US" baseline="0" dirty="0" smtClean="0"/>
              <a:t>.</a:t>
            </a:r>
          </a:p>
          <a:p>
            <a:r>
              <a:rPr lang="en-US" baseline="0" dirty="0" err="1" smtClean="0"/>
              <a:t>Sementoblastlar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oluştukça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doku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matriksini</a:t>
            </a:r>
            <a:r>
              <a:rPr lang="en-US" baseline="0" dirty="0" smtClean="0"/>
              <a:t> (</a:t>
            </a:r>
            <a:r>
              <a:rPr lang="en-US" baseline="0" dirty="0" err="1" smtClean="0"/>
              <a:t>sementoid</a:t>
            </a:r>
            <a:r>
              <a:rPr lang="en-US" baseline="0" dirty="0" smtClean="0"/>
              <a:t>) </a:t>
            </a:r>
            <a:r>
              <a:rPr lang="en-US" baseline="0" dirty="0" err="1" smtClean="0"/>
              <a:t>oluştururlar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matriks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içine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gömülü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kalıp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sementosit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adını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alırlar</a:t>
            </a:r>
            <a:r>
              <a:rPr lang="en-US" baseline="0" dirty="0" smtClean="0"/>
              <a:t>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Bu </a:t>
            </a:r>
            <a:r>
              <a:rPr lang="en-US" baseline="0" dirty="0" err="1" smtClean="0"/>
              <a:t>doku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matriksine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kollojen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fibriller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sharpey</a:t>
            </a:r>
            <a:r>
              <a:rPr lang="en-US" baseline="0" dirty="0" smtClean="0"/>
              <a:t> (tip 1 </a:t>
            </a:r>
            <a:r>
              <a:rPr lang="en-US" baseline="0" dirty="0" err="1" smtClean="0"/>
              <a:t>kollojen</a:t>
            </a:r>
            <a:r>
              <a:rPr lang="en-US" baseline="0" dirty="0" smtClean="0"/>
              <a:t>) </a:t>
            </a:r>
            <a:r>
              <a:rPr lang="en-US" baseline="0" dirty="0" err="1" smtClean="0"/>
              <a:t>lifleri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eklenir</a:t>
            </a:r>
            <a:r>
              <a:rPr lang="en-US" baseline="0" dirty="0" smtClean="0"/>
              <a:t> (</a:t>
            </a:r>
            <a:r>
              <a:rPr lang="en-US" baseline="0" dirty="0" err="1" smtClean="0"/>
              <a:t>PDLden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gelen</a:t>
            </a:r>
            <a:r>
              <a:rPr lang="en-US" baseline="0" dirty="0" smtClean="0"/>
              <a:t>). </a:t>
            </a:r>
            <a:r>
              <a:rPr lang="en-US" baseline="0" dirty="0" err="1" smtClean="0"/>
              <a:t>Hidroksiapatit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kristalleri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öncelikle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liflerin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üzerinde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sonra</a:t>
            </a:r>
            <a:r>
              <a:rPr lang="en-US" baseline="0" dirty="0" smtClean="0"/>
              <a:t> da </a:t>
            </a:r>
            <a:r>
              <a:rPr lang="en-US" baseline="0" dirty="0" err="1" smtClean="0"/>
              <a:t>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madde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üzerinde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birikir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kalsifikasyon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olur</a:t>
            </a:r>
            <a:r>
              <a:rPr lang="en-US" baseline="0" dirty="0" smtClean="0"/>
              <a:t>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Hertwing </a:t>
            </a:r>
            <a:r>
              <a:rPr lang="en-US" baseline="0" dirty="0" err="1" smtClean="0"/>
              <a:t>epitel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kınının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bazı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hücreleri</a:t>
            </a:r>
            <a:r>
              <a:rPr lang="en-US" baseline="0" dirty="0" smtClean="0"/>
              <a:t> PDL </a:t>
            </a:r>
            <a:r>
              <a:rPr lang="en-US" baseline="0" dirty="0" err="1" smtClean="0"/>
              <a:t>içinde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kalabilir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bunlara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mallasez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epitel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artıkları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diyoruz</a:t>
            </a:r>
            <a:r>
              <a:rPr lang="en-US" baseline="0" dirty="0" smtClean="0"/>
              <a:t>. PDL </a:t>
            </a:r>
            <a:r>
              <a:rPr lang="en-US" baseline="0" dirty="0" err="1" smtClean="0"/>
              <a:t>içindeki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epitel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hücreleri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bazal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lamima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çevrilidir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Desmozomlar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hemidesmozomlar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görülür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ancak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gelişmiş</a:t>
            </a:r>
            <a:r>
              <a:rPr lang="en-US" baseline="0" dirty="0" smtClean="0"/>
              <a:t> ER </a:t>
            </a:r>
            <a:r>
              <a:rPr lang="en-US" baseline="0" dirty="0" err="1" smtClean="0"/>
              <a:t>vardır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canlı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ama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eylemsizdirler</a:t>
            </a:r>
            <a:r>
              <a:rPr lang="en-US" baseline="0" dirty="0" smtClean="0"/>
              <a:t>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52632-1467-D04F-9F60-E3087A60C90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1442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371FD58-CE71-1F44-9D3D-083910F8534D}" type="slidenum">
              <a:rPr lang="tr-TR" sz="1200"/>
              <a:pPr eaLnBrk="1" hangingPunct="1"/>
              <a:t>13</a:t>
            </a:fld>
            <a:endParaRPr lang="tr-TR" sz="1200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64EFA2C-1013-0B48-8351-760D008F3202}" type="slidenum">
              <a:rPr lang="tr-TR" sz="1200"/>
              <a:pPr eaLnBrk="1" hangingPunct="1"/>
              <a:t>14</a:t>
            </a:fld>
            <a:endParaRPr lang="tr-TR" sz="1200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r>
              <a:rPr lang="en-US" dirty="0" smtClean="0"/>
              <a:t>Dental </a:t>
            </a:r>
            <a:r>
              <a:rPr lang="en-US" dirty="0" err="1" smtClean="0"/>
              <a:t>folikülün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yüzeyinde</a:t>
            </a:r>
            <a:r>
              <a:rPr lang="en-US" dirty="0" smtClean="0"/>
              <a:t> </a:t>
            </a:r>
            <a:r>
              <a:rPr lang="en-US" dirty="0" err="1" smtClean="0"/>
              <a:t>kemik</a:t>
            </a:r>
            <a:r>
              <a:rPr lang="en-US" dirty="0" smtClean="0"/>
              <a:t> </a:t>
            </a:r>
            <a:r>
              <a:rPr lang="en-US" dirty="0" err="1" smtClean="0"/>
              <a:t>yapımı</a:t>
            </a:r>
            <a:r>
              <a:rPr lang="en-US" dirty="0" smtClean="0"/>
              <a:t> </a:t>
            </a:r>
            <a:r>
              <a:rPr lang="en-US" dirty="0" err="1" smtClean="0"/>
              <a:t>başlar</a:t>
            </a:r>
            <a:r>
              <a:rPr lang="en-US" dirty="0" smtClean="0"/>
              <a:t>  </a:t>
            </a:r>
            <a:r>
              <a:rPr lang="en-US" dirty="0" err="1" smtClean="0"/>
              <a:t>folikülün</a:t>
            </a:r>
            <a:r>
              <a:rPr lang="en-US" dirty="0" smtClean="0"/>
              <a:t> </a:t>
            </a:r>
            <a:r>
              <a:rPr lang="en-US" dirty="0" err="1" smtClean="0"/>
              <a:t>iç</a:t>
            </a:r>
            <a:r>
              <a:rPr lang="en-US" dirty="0" smtClean="0"/>
              <a:t> </a:t>
            </a:r>
            <a:r>
              <a:rPr lang="en-US" dirty="0" err="1" smtClean="0"/>
              <a:t>yüzeyindeki</a:t>
            </a:r>
            <a:r>
              <a:rPr lang="en-US" dirty="0" smtClean="0"/>
              <a:t> </a:t>
            </a:r>
            <a:r>
              <a:rPr lang="en-US" dirty="0" err="1" smtClean="0"/>
              <a:t>mezenşim</a:t>
            </a:r>
            <a:r>
              <a:rPr lang="en-US" dirty="0" smtClean="0"/>
              <a:t> </a:t>
            </a:r>
            <a:r>
              <a:rPr lang="en-US" dirty="0" err="1" smtClean="0"/>
              <a:t>hücreleri</a:t>
            </a:r>
            <a:r>
              <a:rPr lang="en-US" dirty="0" smtClean="0"/>
              <a:t> de </a:t>
            </a:r>
            <a:r>
              <a:rPr lang="en-US" dirty="0" err="1" smtClean="0"/>
              <a:t>sement</a:t>
            </a:r>
            <a:r>
              <a:rPr lang="en-US" dirty="0" smtClean="0"/>
              <a:t> </a:t>
            </a:r>
            <a:r>
              <a:rPr lang="en-US" dirty="0" err="1" smtClean="0"/>
              <a:t>yapar</a:t>
            </a:r>
            <a:r>
              <a:rPr lang="en-US" dirty="0" smtClean="0"/>
              <a:t>. </a:t>
            </a:r>
            <a:r>
              <a:rPr lang="en-US" dirty="0" err="1" smtClean="0"/>
              <a:t>Diş</a:t>
            </a:r>
            <a:r>
              <a:rPr lang="en-US" dirty="0" smtClean="0"/>
              <a:t> </a:t>
            </a:r>
            <a:r>
              <a:rPr lang="en-US" dirty="0" err="1" smtClean="0"/>
              <a:t>sürme</a:t>
            </a:r>
            <a:r>
              <a:rPr lang="en-US" dirty="0" smtClean="0"/>
              <a:t> </a:t>
            </a:r>
            <a:r>
              <a:rPr lang="en-US" dirty="0" err="1" smtClean="0"/>
              <a:t>aşamasına</a:t>
            </a:r>
            <a:r>
              <a:rPr lang="en-US" dirty="0" smtClean="0"/>
              <a:t> </a:t>
            </a:r>
            <a:r>
              <a:rPr lang="en-US" dirty="0" err="1" smtClean="0"/>
              <a:t>gelince</a:t>
            </a:r>
            <a:r>
              <a:rPr lang="en-US" baseline="0" dirty="0" smtClean="0"/>
              <a:t> ilk </a:t>
            </a:r>
            <a:r>
              <a:rPr lang="en-US" baseline="0" dirty="0" err="1" smtClean="0"/>
              <a:t>olarak</a:t>
            </a:r>
            <a:r>
              <a:rPr lang="en-US" baseline="0" dirty="0" smtClean="0"/>
              <a:t> dental </a:t>
            </a:r>
            <a:r>
              <a:rPr lang="en-US" baseline="0" dirty="0" err="1" smtClean="0"/>
              <a:t>folikülün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dış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yüzü</a:t>
            </a:r>
            <a:r>
              <a:rPr lang="en-US" baseline="0" dirty="0" smtClean="0"/>
              <a:t> periodontal </a:t>
            </a:r>
            <a:r>
              <a:rPr lang="en-US" baseline="0" dirty="0" err="1" smtClean="0"/>
              <a:t>ligamante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dönüşür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Folikülün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iç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yüzeyinden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lifler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semente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tutunurken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dış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yüzünden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kemiğe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tutunur</a:t>
            </a:r>
            <a:r>
              <a:rPr lang="en-US" baseline="0" dirty="0" smtClean="0"/>
              <a:t>.</a:t>
            </a:r>
          </a:p>
          <a:p>
            <a:r>
              <a:rPr lang="en-US" baseline="0" dirty="0" smtClean="0"/>
              <a:t>Ilk </a:t>
            </a:r>
            <a:r>
              <a:rPr lang="en-US" baseline="0" dirty="0" err="1" smtClean="0"/>
              <a:t>oluşan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lif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grubu</a:t>
            </a:r>
            <a:r>
              <a:rPr lang="en-US" baseline="0" dirty="0" smtClean="0"/>
              <a:t> mine-</a:t>
            </a:r>
            <a:r>
              <a:rPr lang="en-US" baseline="0" dirty="0" err="1" smtClean="0"/>
              <a:t>sement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sınırındadır</a:t>
            </a:r>
            <a:r>
              <a:rPr lang="en-US" baseline="0" dirty="0" smtClean="0"/>
              <a:t> (alveolar </a:t>
            </a:r>
            <a:r>
              <a:rPr lang="en-US" baseline="0" dirty="0" err="1" smtClean="0"/>
              <a:t>kret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grubu</a:t>
            </a:r>
            <a:r>
              <a:rPr lang="en-US" baseline="0" dirty="0" smtClean="0"/>
              <a:t>) </a:t>
            </a:r>
            <a:r>
              <a:rPr lang="en-US" baseline="0" dirty="0" err="1" smtClean="0"/>
              <a:t>birleşim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epitelinin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apikalinden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çıkar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kemiğe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uzanır</a:t>
            </a:r>
            <a:r>
              <a:rPr lang="en-US" baseline="0" dirty="0" smtClean="0"/>
              <a:t>.</a:t>
            </a:r>
          </a:p>
          <a:p>
            <a:r>
              <a:rPr lang="en-US" baseline="0" dirty="0" err="1" smtClean="0"/>
              <a:t>Sürme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esnasında</a:t>
            </a:r>
            <a:r>
              <a:rPr lang="en-US" baseline="0" dirty="0" smtClean="0"/>
              <a:t> alveolar </a:t>
            </a:r>
            <a:r>
              <a:rPr lang="en-US" baseline="0" dirty="0" err="1" smtClean="0"/>
              <a:t>kemikten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semente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uzanan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lifler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ortada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birbirlerine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karışırlar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</a:t>
            </a:r>
            <a:r>
              <a:rPr lang="en-US" baseline="0" dirty="0" smtClean="0"/>
              <a:t> intermediate </a:t>
            </a:r>
            <a:r>
              <a:rPr lang="en-US" baseline="0" dirty="0" err="1" smtClean="0"/>
              <a:t>pleksusu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oluştururlar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Sürme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tamamlandığında</a:t>
            </a:r>
            <a:r>
              <a:rPr lang="en-US" baseline="0" dirty="0" smtClean="0"/>
              <a:t> (</a:t>
            </a:r>
            <a:r>
              <a:rPr lang="en-US" baseline="0" dirty="0" err="1" smtClean="0"/>
              <a:t>diş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okluzyona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geldiğinde</a:t>
            </a:r>
            <a:r>
              <a:rPr lang="en-US" baseline="0" dirty="0" smtClean="0"/>
              <a:t>) </a:t>
            </a:r>
            <a:r>
              <a:rPr lang="en-US" baseline="0" dirty="0" err="1" smtClean="0"/>
              <a:t>bu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yapı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kaybolur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</a:t>
            </a:r>
            <a:r>
              <a:rPr lang="en-US" baseline="0" dirty="0" smtClean="0"/>
              <a:t> her </a:t>
            </a:r>
            <a:r>
              <a:rPr lang="en-US" baseline="0" dirty="0" err="1" smtClean="0"/>
              <a:t>iki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uç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birleşir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Sürmenin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devamlı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olduğu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canlılarda</a:t>
            </a:r>
            <a:r>
              <a:rPr lang="en-US" baseline="0" dirty="0" smtClean="0"/>
              <a:t> (</a:t>
            </a:r>
            <a:r>
              <a:rPr lang="en-US" baseline="0" dirty="0" err="1" smtClean="0"/>
              <a:t>kemirgenler</a:t>
            </a:r>
            <a:r>
              <a:rPr lang="en-US" baseline="0" dirty="0" smtClean="0"/>
              <a:t>) intermediate </a:t>
            </a:r>
            <a:r>
              <a:rPr lang="en-US" baseline="0" dirty="0" err="1" smtClean="0"/>
              <a:t>pleksus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belirgindir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Diş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fonksiyona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geldiğinde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lifler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kalınlaşır</a:t>
            </a:r>
            <a:r>
              <a:rPr lang="en-US" baseline="0" dirty="0" smtClean="0"/>
              <a:t>. </a:t>
            </a:r>
          </a:p>
          <a:p>
            <a:r>
              <a:rPr lang="en-US" baseline="0" dirty="0" err="1" smtClean="0"/>
              <a:t>Sementten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çıkan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lifler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kısayken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kemikten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çıkan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lifler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kademeli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olarak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uzarlar</a:t>
            </a:r>
            <a:r>
              <a:rPr lang="en-US" baseline="0" dirty="0" smtClean="0"/>
              <a:t> (</a:t>
            </a:r>
            <a:r>
              <a:rPr lang="en-US" baseline="0" dirty="0" err="1" smtClean="0"/>
              <a:t>lindhe</a:t>
            </a:r>
            <a:r>
              <a:rPr lang="en-US" baseline="0" dirty="0" smtClean="0"/>
              <a:t>). </a:t>
            </a:r>
            <a:r>
              <a:rPr lang="en-US" baseline="0" dirty="0" err="1" smtClean="0"/>
              <a:t>Sementten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çıkan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liflerin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uzunluğu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sonradan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artar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kemikten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gelenler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kaynaşır</a:t>
            </a:r>
            <a:r>
              <a:rPr lang="en-US" baseline="0" dirty="0" smtClean="0"/>
              <a:t>.</a:t>
            </a:r>
          </a:p>
          <a:p>
            <a:r>
              <a:rPr lang="en-US" baseline="0" dirty="0" err="1" smtClean="0"/>
              <a:t>Süt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dişlerinde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daimi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molarlarda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dişler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sürmeden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önce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belirgin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bir</a:t>
            </a:r>
            <a:r>
              <a:rPr lang="en-US" baseline="0" dirty="0" smtClean="0"/>
              <a:t> periodontal ligament </a:t>
            </a:r>
            <a:r>
              <a:rPr lang="en-US" baseline="0" dirty="0" err="1" smtClean="0"/>
              <a:t>vardır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ancak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süt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dişlerinin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yerine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gelecek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daimi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dişlerde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sadece</a:t>
            </a:r>
            <a:r>
              <a:rPr lang="en-US" baseline="0" dirty="0" smtClean="0"/>
              <a:t> alveolar </a:t>
            </a:r>
            <a:r>
              <a:rPr lang="en-US" baseline="0" dirty="0" err="1" smtClean="0"/>
              <a:t>kret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bölgesinde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lifler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vardır</a:t>
            </a:r>
            <a:r>
              <a:rPr lang="en-US" baseline="0" dirty="0" smtClean="0"/>
              <a:t> (alveolar </a:t>
            </a:r>
            <a:r>
              <a:rPr lang="en-US" baseline="0" dirty="0" err="1" smtClean="0"/>
              <a:t>kret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grubu</a:t>
            </a:r>
            <a:r>
              <a:rPr lang="en-US" baseline="0" dirty="0" smtClean="0"/>
              <a:t>). </a:t>
            </a:r>
            <a:r>
              <a:rPr lang="en-US" baseline="0" dirty="0" err="1" smtClean="0"/>
              <a:t>Bir</a:t>
            </a:r>
            <a:r>
              <a:rPr lang="en-US" baseline="0" dirty="0" smtClean="0"/>
              <a:t> de horizontal </a:t>
            </a:r>
            <a:r>
              <a:rPr lang="en-US" baseline="0" dirty="0" err="1" smtClean="0"/>
              <a:t>liflerin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kısmı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vardır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diş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sürerken</a:t>
            </a:r>
            <a:r>
              <a:rPr lang="en-US" baseline="0" dirty="0" smtClean="0"/>
              <a:t> periodontal ligament </a:t>
            </a:r>
            <a:r>
              <a:rPr lang="en-US" baseline="0" dirty="0" err="1" smtClean="0"/>
              <a:t>gelişir</a:t>
            </a:r>
            <a:r>
              <a:rPr lang="en-US" baseline="0" dirty="0" smtClean="0"/>
              <a:t>. PDL </a:t>
            </a:r>
            <a:r>
              <a:rPr lang="en-US" baseline="0" dirty="0" err="1" smtClean="0"/>
              <a:t>organizasyonu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servikalden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apikale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doğru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olur</a:t>
            </a:r>
            <a:r>
              <a:rPr lang="en-US" baseline="0" dirty="0" smtClean="0"/>
              <a:t>. </a:t>
            </a:r>
            <a:endParaRPr lang="en-US" dirty="0" smtClean="0"/>
          </a:p>
          <a:p>
            <a:pPr eaLnBrk="1" hangingPunct="1"/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Ilk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süt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dişi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tomurcuğu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oluşur</a:t>
            </a:r>
            <a:r>
              <a:rPr lang="en-US" baseline="0" dirty="0" smtClean="0"/>
              <a:t>, dental </a:t>
            </a:r>
            <a:r>
              <a:rPr lang="en-US" baseline="0" dirty="0" err="1" smtClean="0"/>
              <a:t>folikülce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sarmalanır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Folikülün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dış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yüzeyindeki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mezenşim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hücreleri</a:t>
            </a:r>
            <a:r>
              <a:rPr lang="en-US" baseline="0" dirty="0" smtClean="0"/>
              <a:t> (</a:t>
            </a:r>
            <a:r>
              <a:rPr lang="en-US" baseline="0" dirty="0" err="1" smtClean="0"/>
              <a:t>differansiye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olmamış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mezenşim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hücreleri</a:t>
            </a:r>
            <a:r>
              <a:rPr lang="en-US" baseline="0" dirty="0" smtClean="0"/>
              <a:t>) </a:t>
            </a:r>
            <a:r>
              <a:rPr lang="en-US" baseline="0" dirty="0" err="1" smtClean="0"/>
              <a:t>osteoblastlara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farklılaşır</a:t>
            </a:r>
            <a:r>
              <a:rPr lang="en-US" baseline="0" dirty="0" smtClean="0"/>
              <a:t>.</a:t>
            </a:r>
          </a:p>
          <a:p>
            <a:r>
              <a:rPr lang="en-US" baseline="0" dirty="0" smtClean="0"/>
              <a:t>ilk </a:t>
            </a:r>
            <a:r>
              <a:rPr lang="en-US" baseline="0" dirty="0" err="1" smtClean="0"/>
              <a:t>olarak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örgü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kemik</a:t>
            </a:r>
            <a:r>
              <a:rPr lang="en-US" baseline="0" dirty="0" smtClean="0"/>
              <a:t> (woven bone) </a:t>
            </a:r>
            <a:r>
              <a:rPr lang="en-US" baseline="0" dirty="0" err="1" smtClean="0"/>
              <a:t>oluşur</a:t>
            </a:r>
            <a:r>
              <a:rPr lang="en-US" baseline="0" dirty="0" smtClean="0"/>
              <a:t>.</a:t>
            </a:r>
          </a:p>
          <a:p>
            <a:r>
              <a:rPr lang="en-US" baseline="0" dirty="0" err="1" smtClean="0"/>
              <a:t>Osteoblastlar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kemik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matriksini</a:t>
            </a:r>
            <a:r>
              <a:rPr lang="en-US" baseline="0" dirty="0" smtClean="0"/>
              <a:t> (ECM) </a:t>
            </a:r>
            <a:r>
              <a:rPr lang="en-US" baseline="0" dirty="0" err="1" smtClean="0"/>
              <a:t>sentezler</a:t>
            </a:r>
            <a:r>
              <a:rPr lang="en-US" baseline="0" dirty="0" smtClean="0"/>
              <a:t> = </a:t>
            </a:r>
            <a:r>
              <a:rPr lang="en-US" baseline="0" dirty="0" err="1" smtClean="0"/>
              <a:t>Kollojen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fibriller+proteoglikan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glikoprotein</a:t>
            </a:r>
            <a:r>
              <a:rPr lang="en-US" baseline="0" dirty="0" smtClean="0"/>
              <a:t>=osteoid</a:t>
            </a:r>
          </a:p>
          <a:p>
            <a:r>
              <a:rPr lang="en-US" baseline="0" dirty="0" smtClean="0"/>
              <a:t>Bu osteoid (</a:t>
            </a:r>
            <a:r>
              <a:rPr lang="en-US" baseline="0" dirty="0" err="1" smtClean="0"/>
              <a:t>matriks</a:t>
            </a:r>
            <a:r>
              <a:rPr lang="en-US" baseline="0" dirty="0" smtClean="0"/>
              <a:t>) </a:t>
            </a:r>
            <a:r>
              <a:rPr lang="en-US" baseline="0" dirty="0" err="1" smtClean="0"/>
              <a:t>yapı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içinde</a:t>
            </a:r>
            <a:r>
              <a:rPr lang="en-US" baseline="0" dirty="0" smtClean="0"/>
              <a:t> HA </a:t>
            </a:r>
            <a:r>
              <a:rPr lang="en-US" baseline="0" dirty="0" err="1" smtClean="0"/>
              <a:t>kristalleri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fibrillerin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maddenin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üzerine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çökelir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Kalsifikasyon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arttıkça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osteoblastlar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yapının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içinde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gömülü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kalır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osteosit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adını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alır</a:t>
            </a:r>
            <a:r>
              <a:rPr lang="en-US" baseline="0" dirty="0" smtClean="0"/>
              <a:t>.</a:t>
            </a:r>
          </a:p>
          <a:p>
            <a:r>
              <a:rPr lang="en-US" baseline="0" dirty="0" smtClean="0"/>
              <a:t>Bu </a:t>
            </a:r>
            <a:r>
              <a:rPr lang="en-US" baseline="0" dirty="0" err="1" smtClean="0"/>
              <a:t>oluşan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kemik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artık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daha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organizedir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Fibriller</a:t>
            </a:r>
            <a:r>
              <a:rPr lang="en-US" baseline="0" dirty="0" smtClean="0"/>
              <a:t> (</a:t>
            </a:r>
            <a:r>
              <a:rPr lang="en-US" baseline="0" dirty="0" err="1" smtClean="0"/>
              <a:t>sharpey</a:t>
            </a:r>
            <a:r>
              <a:rPr lang="en-US" baseline="0" dirty="0" smtClean="0"/>
              <a:t>) </a:t>
            </a:r>
            <a:r>
              <a:rPr lang="en-US" baseline="0" dirty="0" err="1" smtClean="0"/>
              <a:t>daha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düzenli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kalsifiyedir</a:t>
            </a:r>
            <a:r>
              <a:rPr lang="en-US" baseline="0" dirty="0" smtClean="0"/>
              <a:t>. Bu </a:t>
            </a:r>
            <a:r>
              <a:rPr lang="en-US" baseline="0" dirty="0" err="1" smtClean="0"/>
              <a:t>kemiğe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lameller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kemik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denir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Diş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sürdükten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sonra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kemik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giderek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olgunlaşır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dış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kısmı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kortikal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kemik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iç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kısmı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spongioz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kemik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şeklini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alır</a:t>
            </a:r>
            <a:r>
              <a:rPr lang="en-US" baseline="0" dirty="0" smtClean="0"/>
              <a:t>.</a:t>
            </a:r>
          </a:p>
          <a:p>
            <a:r>
              <a:rPr lang="en-US" b="1" dirty="0" smtClean="0"/>
              <a:t>Kortikal </a:t>
            </a:r>
            <a:r>
              <a:rPr lang="en-US" b="1" dirty="0" err="1" smtClean="0"/>
              <a:t>kemik</a:t>
            </a:r>
            <a:r>
              <a:rPr lang="en-US" b="1" dirty="0" smtClean="0"/>
              <a:t> </a:t>
            </a:r>
            <a:r>
              <a:rPr lang="en-US" dirty="0" err="1" smtClean="0"/>
              <a:t>alveol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kemiği</a:t>
            </a:r>
            <a:r>
              <a:rPr lang="en-US" baseline="0" dirty="0" smtClean="0"/>
              <a:t> (lamina </a:t>
            </a:r>
            <a:r>
              <a:rPr lang="en-US" baseline="0" dirty="0" err="1" smtClean="0"/>
              <a:t>dura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kribriform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tabaka</a:t>
            </a:r>
            <a:r>
              <a:rPr lang="en-US" baseline="0" dirty="0" smtClean="0"/>
              <a:t>) </a:t>
            </a:r>
            <a:r>
              <a:rPr lang="en-US" baseline="0" dirty="0" err="1" smtClean="0"/>
              <a:t>oluşturur</a:t>
            </a:r>
            <a:r>
              <a:rPr lang="en-US" baseline="0" dirty="0" smtClean="0"/>
              <a:t>. Kortikal </a:t>
            </a:r>
            <a:r>
              <a:rPr lang="en-US" baseline="0" dirty="0" err="1" smtClean="0"/>
              <a:t>kemikte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havers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kanalları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bunları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birbirine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bağlayan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volkman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kanalları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vardır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bunların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içinden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çok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sayıda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damar-sinir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paketi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geçer</a:t>
            </a:r>
            <a:r>
              <a:rPr lang="en-US" baseline="0" dirty="0" smtClean="0"/>
              <a:t>. Bu </a:t>
            </a:r>
            <a:r>
              <a:rPr lang="en-US" baseline="0" dirty="0" err="1" smtClean="0"/>
              <a:t>havers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kanallarının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üzerine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ince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lameller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kemik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çökelir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Havers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sistemleri</a:t>
            </a:r>
            <a:r>
              <a:rPr lang="en-US" baseline="0" dirty="0" smtClean="0"/>
              <a:t> (osteon) </a:t>
            </a:r>
            <a:r>
              <a:rPr lang="en-US" baseline="0" dirty="0" err="1" smtClean="0"/>
              <a:t>oluşur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Yeni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oluşmuş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osteonlara</a:t>
            </a:r>
            <a:r>
              <a:rPr lang="en-US" baseline="0" dirty="0" smtClean="0"/>
              <a:t> primer osteon, </a:t>
            </a:r>
            <a:r>
              <a:rPr lang="en-US" baseline="0" dirty="0" err="1" smtClean="0"/>
              <a:t>remodelasyona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uğrarsa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sekonder</a:t>
            </a:r>
            <a:r>
              <a:rPr lang="en-US" baseline="0" dirty="0" smtClean="0"/>
              <a:t> osteon, 2 </a:t>
            </a:r>
            <a:r>
              <a:rPr lang="en-US" baseline="0" dirty="0" err="1" smtClean="0"/>
              <a:t>kere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remodelasyona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uğrarsa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tersiyer</a:t>
            </a:r>
            <a:r>
              <a:rPr lang="en-US" baseline="0" dirty="0" smtClean="0"/>
              <a:t> osteon </a:t>
            </a:r>
            <a:r>
              <a:rPr lang="en-US" baseline="0" dirty="0" err="1" smtClean="0"/>
              <a:t>denir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Sekonder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tersiyer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osteonlar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kemiğin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yaşlı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olduğunu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gösterir</a:t>
            </a:r>
            <a:r>
              <a:rPr lang="en-US" baseline="0" dirty="0" smtClean="0"/>
              <a:t>.</a:t>
            </a:r>
          </a:p>
          <a:p>
            <a:r>
              <a:rPr lang="en-US" b="1" dirty="0" err="1" smtClean="0"/>
              <a:t>Spongioz</a:t>
            </a:r>
            <a:r>
              <a:rPr lang="en-US" b="1" dirty="0" smtClean="0"/>
              <a:t> </a:t>
            </a:r>
            <a:r>
              <a:rPr lang="en-US" b="1" dirty="0" err="1" smtClean="0"/>
              <a:t>kemik</a:t>
            </a:r>
            <a:r>
              <a:rPr lang="en-US" b="1" dirty="0" smtClean="0"/>
              <a:t> </a:t>
            </a:r>
            <a:r>
              <a:rPr lang="en-US" b="0" dirty="0" err="1" smtClean="0"/>
              <a:t>bol</a:t>
            </a:r>
            <a:r>
              <a:rPr lang="en-US" b="0" dirty="0" smtClean="0"/>
              <a:t> </a:t>
            </a:r>
            <a:r>
              <a:rPr lang="en-US" b="0" dirty="0" err="1" smtClean="0"/>
              <a:t>damarlıdır</a:t>
            </a:r>
            <a:r>
              <a:rPr lang="en-US" b="0" dirty="0" smtClean="0"/>
              <a:t>, </a:t>
            </a:r>
            <a:r>
              <a:rPr lang="en-US" b="0" dirty="0" err="1" smtClean="0"/>
              <a:t>trabeküler</a:t>
            </a:r>
            <a:r>
              <a:rPr lang="en-US" b="0" dirty="0" smtClean="0"/>
              <a:t> </a:t>
            </a:r>
            <a:r>
              <a:rPr lang="en-US" b="0" dirty="0" err="1" smtClean="0"/>
              <a:t>yapısı</a:t>
            </a:r>
            <a:r>
              <a:rPr lang="en-US" b="0" dirty="0" smtClean="0"/>
              <a:t> </a:t>
            </a:r>
            <a:r>
              <a:rPr lang="en-US" b="0" dirty="0" err="1" smtClean="0"/>
              <a:t>sürekli</a:t>
            </a:r>
            <a:r>
              <a:rPr lang="en-US" b="0" dirty="0" smtClean="0"/>
              <a:t> </a:t>
            </a:r>
            <a:r>
              <a:rPr lang="en-US" b="0" dirty="0" err="1" smtClean="0"/>
              <a:t>değişir</a:t>
            </a:r>
            <a:r>
              <a:rPr lang="en-US" b="0" dirty="0" smtClean="0"/>
              <a:t>, </a:t>
            </a:r>
            <a:r>
              <a:rPr lang="en-US" b="0" dirty="0" err="1" smtClean="0"/>
              <a:t>dişe</a:t>
            </a:r>
            <a:r>
              <a:rPr lang="en-US" b="0" dirty="0" smtClean="0"/>
              <a:t> </a:t>
            </a:r>
            <a:r>
              <a:rPr lang="en-US" b="0" dirty="0" err="1" smtClean="0"/>
              <a:t>gelen</a:t>
            </a:r>
            <a:r>
              <a:rPr lang="en-US" b="0" dirty="0" smtClean="0"/>
              <a:t> </a:t>
            </a:r>
            <a:r>
              <a:rPr lang="en-US" b="0" dirty="0" err="1" smtClean="0"/>
              <a:t>kuvvetler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bu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yapıyı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belirler</a:t>
            </a:r>
            <a:r>
              <a:rPr lang="en-US" b="0" baseline="0" dirty="0" smtClean="0"/>
              <a:t>. </a:t>
            </a:r>
            <a:r>
              <a:rPr lang="en-US" b="0" baseline="0" dirty="0" err="1" smtClean="0"/>
              <a:t>Hematopoetik</a:t>
            </a:r>
            <a:r>
              <a:rPr lang="en-US" b="0" baseline="0" dirty="0" smtClean="0"/>
              <a:t> medulla </a:t>
            </a:r>
            <a:r>
              <a:rPr lang="en-US" b="0" baseline="0" dirty="0" err="1" smtClean="0"/>
              <a:t>yerini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giderek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kemik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iliğine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bırakır</a:t>
            </a:r>
            <a:r>
              <a:rPr lang="en-US" b="0" baseline="0" dirty="0" smtClean="0"/>
              <a:t>.</a:t>
            </a:r>
            <a:endParaRPr lang="en-US" b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52632-1467-D04F-9F60-E3087A60C90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6951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 err="1" smtClean="0"/>
              <a:t>Diş</a:t>
            </a:r>
            <a:r>
              <a:rPr lang="en-US" b="0" dirty="0" smtClean="0"/>
              <a:t> </a:t>
            </a:r>
            <a:r>
              <a:rPr lang="en-US" b="0" dirty="0" err="1" smtClean="0"/>
              <a:t>sürmeden</a:t>
            </a:r>
            <a:r>
              <a:rPr lang="en-US" b="0" dirty="0" smtClean="0"/>
              <a:t> </a:t>
            </a:r>
            <a:r>
              <a:rPr lang="en-US" b="0" dirty="0" err="1" smtClean="0"/>
              <a:t>önce</a:t>
            </a:r>
            <a:r>
              <a:rPr lang="en-US" b="0" dirty="0" smtClean="0"/>
              <a:t> mine </a:t>
            </a:r>
            <a:r>
              <a:rPr lang="en-US" b="0" dirty="0" err="1" smtClean="0"/>
              <a:t>yüzeyi</a:t>
            </a:r>
            <a:r>
              <a:rPr lang="en-US" b="0" dirty="0" smtClean="0"/>
              <a:t> 2 </a:t>
            </a:r>
            <a:r>
              <a:rPr lang="en-US" b="0" dirty="0" err="1" smtClean="0"/>
              <a:t>sıra</a:t>
            </a:r>
            <a:r>
              <a:rPr lang="en-US" b="0" dirty="0" smtClean="0"/>
              <a:t> </a:t>
            </a:r>
            <a:r>
              <a:rPr lang="en-US" b="0" dirty="0" err="1" smtClean="0"/>
              <a:t>epitelle</a:t>
            </a:r>
            <a:r>
              <a:rPr lang="en-US" b="0" dirty="0" smtClean="0"/>
              <a:t> (</a:t>
            </a:r>
            <a:r>
              <a:rPr lang="en-US" b="0" dirty="0" err="1" smtClean="0"/>
              <a:t>azalmış</a:t>
            </a:r>
            <a:r>
              <a:rPr lang="en-US" b="0" dirty="0" smtClean="0"/>
              <a:t> mine </a:t>
            </a:r>
            <a:r>
              <a:rPr lang="en-US" b="0" dirty="0" err="1" smtClean="0"/>
              <a:t>epiteli</a:t>
            </a:r>
            <a:r>
              <a:rPr lang="en-US" b="0" dirty="0" smtClean="0"/>
              <a:t>)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örtülüdür</a:t>
            </a:r>
            <a:r>
              <a:rPr lang="en-US" b="0" baseline="0" dirty="0" smtClean="0"/>
              <a:t>. </a:t>
            </a:r>
          </a:p>
          <a:p>
            <a:r>
              <a:rPr lang="en-US" b="0" baseline="0" dirty="0" err="1" smtClean="0"/>
              <a:t>Iç</a:t>
            </a:r>
            <a:r>
              <a:rPr lang="en-US" b="0" baseline="0" dirty="0" smtClean="0"/>
              <a:t> mine </a:t>
            </a:r>
            <a:r>
              <a:rPr lang="en-US" b="0" baseline="0" dirty="0" err="1" smtClean="0"/>
              <a:t>epiteli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ameloblastlardan</a:t>
            </a:r>
            <a:r>
              <a:rPr lang="en-US" b="0" baseline="0" dirty="0" smtClean="0"/>
              <a:t>; </a:t>
            </a:r>
            <a:r>
              <a:rPr lang="en-US" b="0" baseline="0" dirty="0" err="1" smtClean="0"/>
              <a:t>dış</a:t>
            </a:r>
            <a:r>
              <a:rPr lang="en-US" b="0" baseline="0" dirty="0" smtClean="0"/>
              <a:t> mine </a:t>
            </a:r>
            <a:r>
              <a:rPr lang="en-US" b="0" baseline="0" dirty="0" err="1" smtClean="0"/>
              <a:t>epiteli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poligonal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hücrelerden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oluşur</a:t>
            </a:r>
            <a:r>
              <a:rPr lang="en-US" b="0" baseline="0" dirty="0" smtClean="0"/>
              <a:t>. </a:t>
            </a:r>
          </a:p>
          <a:p>
            <a:r>
              <a:rPr lang="en-US" b="0" baseline="0" dirty="0" err="1" smtClean="0"/>
              <a:t>Sürme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sırasında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bu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epitel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parçalanır</a:t>
            </a:r>
            <a:r>
              <a:rPr lang="en-US" b="0" baseline="0" dirty="0" smtClean="0"/>
              <a:t>. </a:t>
            </a:r>
            <a:r>
              <a:rPr lang="en-US" b="0" baseline="0" dirty="0" err="1" smtClean="0"/>
              <a:t>Azalmış</a:t>
            </a:r>
            <a:r>
              <a:rPr lang="en-US" b="0" baseline="0" dirty="0" smtClean="0"/>
              <a:t> mine </a:t>
            </a:r>
            <a:r>
              <a:rPr lang="en-US" b="0" baseline="0" dirty="0" err="1" smtClean="0"/>
              <a:t>epiteli</a:t>
            </a:r>
            <a:r>
              <a:rPr lang="en-US" b="0" baseline="0" dirty="0" smtClean="0"/>
              <a:t> (</a:t>
            </a:r>
            <a:r>
              <a:rPr lang="en-US" b="0" baseline="0" dirty="0" err="1" smtClean="0"/>
              <a:t>dış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sıra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hücreleri</a:t>
            </a:r>
            <a:r>
              <a:rPr lang="en-US" b="0" baseline="0" dirty="0" smtClean="0"/>
              <a:t>) </a:t>
            </a:r>
            <a:r>
              <a:rPr lang="en-US" b="0" baseline="0" dirty="0" err="1" smtClean="0"/>
              <a:t>ile</a:t>
            </a:r>
            <a:r>
              <a:rPr lang="en-US" b="0" baseline="0" dirty="0" smtClean="0"/>
              <a:t> oral </a:t>
            </a:r>
            <a:r>
              <a:rPr lang="en-US" b="0" baseline="0" dirty="0" err="1" smtClean="0"/>
              <a:t>epitelin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bazal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hücreleri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prolifere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olur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ve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birleşir</a:t>
            </a:r>
            <a:r>
              <a:rPr lang="en-US" b="0" baseline="0" dirty="0" smtClean="0"/>
              <a:t>. </a:t>
            </a:r>
            <a:r>
              <a:rPr lang="en-US" b="0" baseline="0" dirty="0" err="1" smtClean="0"/>
              <a:t>Bağ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dokusuna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göçerler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ve</a:t>
            </a:r>
            <a:r>
              <a:rPr lang="en-US" b="0" baseline="0" dirty="0" smtClean="0"/>
              <a:t> AME </a:t>
            </a:r>
            <a:r>
              <a:rPr lang="en-US" b="0" baseline="0" dirty="0" err="1" smtClean="0"/>
              <a:t>ile</a:t>
            </a:r>
            <a:r>
              <a:rPr lang="en-US" b="0" baseline="0" dirty="0" smtClean="0"/>
              <a:t> oral </a:t>
            </a:r>
            <a:r>
              <a:rPr lang="en-US" b="0" baseline="0" dirty="0" err="1" smtClean="0"/>
              <a:t>epitel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arasında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bir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epitel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kitlesi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oluştururlar</a:t>
            </a:r>
            <a:r>
              <a:rPr lang="en-US" b="0" baseline="0" dirty="0" smtClean="0"/>
              <a:t>. </a:t>
            </a:r>
            <a:r>
              <a:rPr lang="en-US" b="0" baseline="0" dirty="0" err="1" smtClean="0"/>
              <a:t>Diş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sürerken</a:t>
            </a:r>
            <a:r>
              <a:rPr lang="en-US" b="0" baseline="0" dirty="0" smtClean="0"/>
              <a:t> oral </a:t>
            </a:r>
            <a:r>
              <a:rPr lang="en-US" b="0" baseline="0" dirty="0" err="1" smtClean="0"/>
              <a:t>epitelin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yırtılma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noktasından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vertikal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yönde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ilerlemeye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devam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ederler</a:t>
            </a:r>
            <a:r>
              <a:rPr lang="en-US" b="0" baseline="0" dirty="0" smtClean="0"/>
              <a:t>. </a:t>
            </a:r>
            <a:r>
              <a:rPr lang="en-US" b="0" baseline="0" dirty="0" err="1" smtClean="0"/>
              <a:t>Sonrasında</a:t>
            </a:r>
            <a:r>
              <a:rPr lang="en-US" b="0" baseline="0" dirty="0" smtClean="0"/>
              <a:t> AME </a:t>
            </a:r>
            <a:r>
              <a:rPr lang="en-US" b="0" baseline="0" dirty="0" err="1" smtClean="0"/>
              <a:t>yok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olur</a:t>
            </a:r>
            <a:r>
              <a:rPr lang="en-US" b="0" baseline="0" dirty="0" smtClean="0"/>
              <a:t>. Birleşim </a:t>
            </a:r>
            <a:r>
              <a:rPr lang="en-US" b="0" baseline="0" dirty="0" err="1" smtClean="0"/>
              <a:t>epiteli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ve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sulkuler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epitel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oluşur</a:t>
            </a:r>
            <a:r>
              <a:rPr lang="en-US" b="0" baseline="0" dirty="0" smtClean="0"/>
              <a:t>. Oral </a:t>
            </a:r>
            <a:r>
              <a:rPr lang="en-US" b="0" baseline="0" dirty="0" err="1" smtClean="0"/>
              <a:t>epitel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ile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devam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eder</a:t>
            </a:r>
            <a:r>
              <a:rPr lang="en-US" b="0" baseline="0" dirty="0" smtClean="0"/>
              <a:t>. </a:t>
            </a:r>
          </a:p>
          <a:p>
            <a:r>
              <a:rPr lang="en-US" b="0" baseline="0" dirty="0" err="1" smtClean="0"/>
              <a:t>Diş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sürdü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birleşim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epiteli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oluştu</a:t>
            </a:r>
            <a:r>
              <a:rPr lang="en-US" b="0" baseline="0" dirty="0" smtClean="0"/>
              <a:t> (</a:t>
            </a:r>
            <a:r>
              <a:rPr lang="en-US" b="0" baseline="0" dirty="0" err="1" smtClean="0"/>
              <a:t>dış</a:t>
            </a:r>
            <a:r>
              <a:rPr lang="en-US" b="0" baseline="0" dirty="0" smtClean="0"/>
              <a:t> mine </a:t>
            </a:r>
            <a:r>
              <a:rPr lang="en-US" b="0" baseline="0" dirty="0" err="1" smtClean="0"/>
              <a:t>epitelinden</a:t>
            </a:r>
            <a:r>
              <a:rPr lang="en-US" b="0" baseline="0" dirty="0" smtClean="0"/>
              <a:t>) </a:t>
            </a:r>
            <a:r>
              <a:rPr lang="en-US" b="0" baseline="0" dirty="0" err="1" smtClean="0"/>
              <a:t>sonra</a:t>
            </a:r>
            <a:r>
              <a:rPr lang="en-US" b="0" baseline="0" dirty="0" smtClean="0"/>
              <a:t> biz </a:t>
            </a:r>
            <a:r>
              <a:rPr lang="en-US" b="0" baseline="0" dirty="0" err="1" smtClean="0"/>
              <a:t>insizyonla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kestik</a:t>
            </a:r>
            <a:r>
              <a:rPr lang="en-US" b="0" baseline="0" dirty="0" smtClean="0"/>
              <a:t>, </a:t>
            </a:r>
            <a:r>
              <a:rPr lang="en-US" b="0" baseline="0" dirty="0" err="1" smtClean="0"/>
              <a:t>yeni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birleşim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epiteli</a:t>
            </a:r>
            <a:r>
              <a:rPr lang="en-US" b="0" baseline="0" dirty="0" smtClean="0"/>
              <a:t> oral </a:t>
            </a:r>
            <a:r>
              <a:rPr lang="en-US" b="0" baseline="0" dirty="0" err="1" smtClean="0"/>
              <a:t>epitelden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oluşur</a:t>
            </a:r>
            <a:r>
              <a:rPr lang="en-US" b="0" baseline="0" dirty="0" smtClean="0"/>
              <a:t>. </a:t>
            </a:r>
            <a:r>
              <a:rPr lang="en-US" b="0" baseline="0" dirty="0" err="1" smtClean="0"/>
              <a:t>Demek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ki</a:t>
            </a:r>
            <a:r>
              <a:rPr lang="en-US" b="0" baseline="0" dirty="0" smtClean="0"/>
              <a:t> oral </a:t>
            </a:r>
            <a:r>
              <a:rPr lang="en-US" b="0" baseline="0" dirty="0" err="1" smtClean="0"/>
              <a:t>epitel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hücreleri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birleşim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epiteli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hücrelerine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farklılaşabilir</a:t>
            </a:r>
            <a:r>
              <a:rPr lang="en-US" b="0" baseline="0" dirty="0" smtClean="0"/>
              <a:t> (</a:t>
            </a:r>
            <a:r>
              <a:rPr lang="en-US" b="0" baseline="0" dirty="0" err="1" smtClean="0"/>
              <a:t>Lindhe</a:t>
            </a:r>
            <a:r>
              <a:rPr lang="en-US" b="0" baseline="0" dirty="0" smtClean="0"/>
              <a:t>).</a:t>
            </a:r>
          </a:p>
          <a:p>
            <a:r>
              <a:rPr lang="en-US" b="0" baseline="0" dirty="0" smtClean="0"/>
              <a:t>Mine </a:t>
            </a:r>
            <a:r>
              <a:rPr lang="en-US" b="0" baseline="0" dirty="0" err="1" smtClean="0"/>
              <a:t>tamamen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oluştuğunda</a:t>
            </a:r>
            <a:r>
              <a:rPr lang="en-US" b="0" baseline="0" dirty="0" smtClean="0"/>
              <a:t> mine </a:t>
            </a:r>
            <a:r>
              <a:rPr lang="en-US" b="0" baseline="0" dirty="0" err="1" smtClean="0"/>
              <a:t>üreten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hücrelerin</a:t>
            </a:r>
            <a:r>
              <a:rPr lang="en-US" b="0" baseline="0" dirty="0" smtClean="0"/>
              <a:t> (</a:t>
            </a:r>
            <a:r>
              <a:rPr lang="en-US" b="0" baseline="0" dirty="0" err="1" smtClean="0"/>
              <a:t>ameloblastlar</a:t>
            </a:r>
            <a:r>
              <a:rPr lang="en-US" b="0" baseline="0" dirty="0" smtClean="0"/>
              <a:t>) </a:t>
            </a:r>
            <a:r>
              <a:rPr lang="en-US" b="0" baseline="0" dirty="0" err="1" smtClean="0"/>
              <a:t>yükseklikleri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azalır</a:t>
            </a:r>
            <a:r>
              <a:rPr lang="en-US" b="0" baseline="0" dirty="0" smtClean="0"/>
              <a:t> (</a:t>
            </a:r>
            <a:r>
              <a:rPr lang="en-US" b="0" baseline="0" dirty="0" err="1" smtClean="0"/>
              <a:t>azalmış</a:t>
            </a:r>
            <a:r>
              <a:rPr lang="en-US" b="0" baseline="0" dirty="0" smtClean="0"/>
              <a:t> mine </a:t>
            </a:r>
            <a:r>
              <a:rPr lang="en-US" b="0" baseline="0" dirty="0" err="1" smtClean="0"/>
              <a:t>epiteli</a:t>
            </a:r>
            <a:r>
              <a:rPr lang="en-US" b="0" baseline="0" dirty="0" smtClean="0"/>
              <a:t>). Bu </a:t>
            </a:r>
            <a:r>
              <a:rPr lang="en-US" b="0" baseline="0" dirty="0" err="1" smtClean="0"/>
              <a:t>azalmış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epitel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ile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birlikte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dış</a:t>
            </a:r>
            <a:r>
              <a:rPr lang="en-US" b="0" baseline="0" dirty="0" smtClean="0"/>
              <a:t> mine </a:t>
            </a:r>
            <a:r>
              <a:rPr lang="en-US" b="0" baseline="0" dirty="0" err="1" smtClean="0"/>
              <a:t>epitelinden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bazal</a:t>
            </a:r>
            <a:r>
              <a:rPr lang="en-US" b="0" baseline="0" dirty="0" smtClean="0"/>
              <a:t> lamina </a:t>
            </a:r>
            <a:r>
              <a:rPr lang="en-US" b="0" baseline="0" dirty="0" err="1" smtClean="0"/>
              <a:t>oluşur</a:t>
            </a:r>
            <a:r>
              <a:rPr lang="en-US" b="0" baseline="0" dirty="0" smtClean="0"/>
              <a:t>. </a:t>
            </a: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52632-1467-D04F-9F60-E3087A60C90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6951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B05E14E-4EA2-D64B-AEEB-5A94EA2F6B01}" type="slidenum">
              <a:rPr lang="tr-TR" sz="1200"/>
              <a:pPr eaLnBrk="1" hangingPunct="1"/>
              <a:t>3</a:t>
            </a:fld>
            <a:endParaRPr lang="tr-TR" sz="1200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52632-1467-D04F-9F60-E3087A60C90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2868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52632-1467-D04F-9F60-E3087A60C90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1562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8C68CC8-A4BB-5E4E-B477-54FDBF563DEC}" type="slidenum">
              <a:rPr lang="tr-TR" sz="1200"/>
              <a:pPr eaLnBrk="1" hangingPunct="1"/>
              <a:t>6</a:t>
            </a:fld>
            <a:endParaRPr lang="tr-TR" sz="1200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Ilk </a:t>
            </a:r>
            <a:r>
              <a:rPr lang="en-US" dirty="0" err="1" smtClean="0"/>
              <a:t>olarak</a:t>
            </a:r>
            <a:r>
              <a:rPr lang="en-US" dirty="0" smtClean="0"/>
              <a:t> her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çene</a:t>
            </a:r>
            <a:r>
              <a:rPr lang="en-US" dirty="0" smtClean="0"/>
              <a:t> </a:t>
            </a:r>
            <a:r>
              <a:rPr lang="en-US" dirty="0" err="1" smtClean="0"/>
              <a:t>uzantısının</a:t>
            </a:r>
            <a:r>
              <a:rPr lang="en-US" dirty="0" smtClean="0"/>
              <a:t> </a:t>
            </a:r>
            <a:r>
              <a:rPr lang="en-US" dirty="0" err="1" smtClean="0"/>
              <a:t>lateralinde</a:t>
            </a:r>
            <a:r>
              <a:rPr lang="en-US" dirty="0" smtClean="0"/>
              <a:t> 6. </a:t>
            </a:r>
            <a:r>
              <a:rPr lang="en-US" dirty="0" err="1" smtClean="0"/>
              <a:t>haftada</a:t>
            </a:r>
            <a:r>
              <a:rPr lang="en-US" baseline="0" dirty="0" smtClean="0"/>
              <a:t> (</a:t>
            </a:r>
            <a:r>
              <a:rPr lang="en-US" baseline="0" dirty="0" err="1" smtClean="0"/>
              <a:t>gebeliğin</a:t>
            </a:r>
            <a:r>
              <a:rPr lang="en-US" baseline="0" dirty="0" smtClean="0"/>
              <a:t> 37. </a:t>
            </a:r>
            <a:r>
              <a:rPr lang="en-US" baseline="0" dirty="0" err="1" smtClean="0"/>
              <a:t>günü</a:t>
            </a:r>
            <a:r>
              <a:rPr lang="en-US" baseline="0" dirty="0" smtClean="0"/>
              <a:t>) </a:t>
            </a:r>
            <a:r>
              <a:rPr lang="en-US" baseline="0" dirty="0" err="1" smtClean="0"/>
              <a:t>lokal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epitel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kalınlaşması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olur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Diş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gelişimi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için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gerekli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olan</a:t>
            </a:r>
            <a:r>
              <a:rPr lang="en-US" baseline="0" dirty="0" smtClean="0"/>
              <a:t> ilk </a:t>
            </a:r>
            <a:r>
              <a:rPr lang="en-US" baseline="0" dirty="0" err="1" smtClean="0"/>
              <a:t>uyarının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kaynağı</a:t>
            </a:r>
            <a:r>
              <a:rPr lang="en-US" baseline="0" dirty="0" smtClean="0"/>
              <a:t> oral </a:t>
            </a:r>
            <a:r>
              <a:rPr lang="en-US" baseline="0" dirty="0" err="1" smtClean="0"/>
              <a:t>epiteldir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Ektoderm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kökenli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epitelin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şekilde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uyarılmasını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sağlayan</a:t>
            </a:r>
            <a:r>
              <a:rPr lang="en-US" baseline="0" dirty="0" smtClean="0"/>
              <a:t> da </a:t>
            </a:r>
            <a:r>
              <a:rPr lang="en-US" baseline="0" dirty="0" err="1" smtClean="0"/>
              <a:t>altındaki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mezenşim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dokudur</a:t>
            </a:r>
            <a:r>
              <a:rPr lang="en-US" baseline="0" dirty="0" smtClean="0"/>
              <a:t>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52632-1467-D04F-9F60-E3087A60C90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2897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Her dental </a:t>
            </a:r>
            <a:r>
              <a:rPr lang="en-US" dirty="0" err="1" smtClean="0"/>
              <a:t>laminada</a:t>
            </a:r>
            <a:r>
              <a:rPr lang="en-US" dirty="0" smtClean="0"/>
              <a:t> 10 </a:t>
            </a:r>
            <a:r>
              <a:rPr lang="en-US" dirty="0" err="1" smtClean="0"/>
              <a:t>çoğalma</a:t>
            </a:r>
            <a:r>
              <a:rPr lang="en-US" dirty="0" smtClean="0"/>
              <a:t> </a:t>
            </a:r>
            <a:r>
              <a:rPr lang="en-US" dirty="0" err="1" smtClean="0"/>
              <a:t>merkezi</a:t>
            </a:r>
            <a:r>
              <a:rPr lang="en-US" dirty="0" smtClean="0"/>
              <a:t> </a:t>
            </a:r>
            <a:r>
              <a:rPr lang="en-US" dirty="0" err="1" smtClean="0"/>
              <a:t>oluşur</a:t>
            </a:r>
            <a:r>
              <a:rPr lang="en-US" dirty="0" smtClean="0"/>
              <a:t>. </a:t>
            </a:r>
            <a:r>
              <a:rPr lang="en-US" dirty="0" err="1" smtClean="0"/>
              <a:t>Bunlar</a:t>
            </a:r>
            <a:r>
              <a:rPr lang="en-US" dirty="0" smtClean="0"/>
              <a:t> </a:t>
            </a:r>
            <a:r>
              <a:rPr lang="en-US" dirty="0" err="1" smtClean="0"/>
              <a:t>altttaki</a:t>
            </a:r>
            <a:r>
              <a:rPr lang="en-US" dirty="0" smtClean="0"/>
              <a:t> </a:t>
            </a:r>
            <a:r>
              <a:rPr lang="en-US" dirty="0" err="1" smtClean="0"/>
              <a:t>mezenşim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dokuya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doğru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invajine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olur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tomurcuklarını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oluşturur</a:t>
            </a:r>
            <a:r>
              <a:rPr lang="en-US" baseline="0" dirty="0" smtClean="0"/>
              <a:t>. Bu </a:t>
            </a:r>
            <a:r>
              <a:rPr lang="en-US" baseline="0" dirty="0" err="1" smtClean="0"/>
              <a:t>diş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tomurcukları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süt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dişleri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olarak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gelişir</a:t>
            </a:r>
            <a:r>
              <a:rPr lang="en-US" baseline="0" dirty="0" smtClean="0"/>
              <a:t>.</a:t>
            </a:r>
          </a:p>
          <a:p>
            <a:r>
              <a:rPr lang="en-US" baseline="0" dirty="0" err="1" smtClean="0"/>
              <a:t>Bütün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dişler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aynı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anda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gelişmeye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başlamazlar</a:t>
            </a:r>
            <a:r>
              <a:rPr lang="en-US" baseline="0" dirty="0" smtClean="0"/>
              <a:t>. Ilk </a:t>
            </a:r>
            <a:r>
              <a:rPr lang="en-US" baseline="0" dirty="0" err="1" smtClean="0"/>
              <a:t>diş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tomurcukları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ön</a:t>
            </a:r>
            <a:r>
              <a:rPr lang="en-US" baseline="0" dirty="0" smtClean="0"/>
              <a:t> alt </a:t>
            </a:r>
            <a:r>
              <a:rPr lang="en-US" baseline="0" dirty="0" err="1" smtClean="0"/>
              <a:t>çenede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belirir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sonra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üst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ön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çeede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görülür</a:t>
            </a:r>
            <a:r>
              <a:rPr lang="en-US" baseline="0" dirty="0" smtClean="0"/>
              <a:t>.</a:t>
            </a:r>
          </a:p>
          <a:p>
            <a:r>
              <a:rPr lang="en-US" baseline="0" dirty="0" err="1" smtClean="0"/>
              <a:t>Süt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dişi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öncüsü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kalıcı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dişlerin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tomurcukları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ise</a:t>
            </a:r>
            <a:r>
              <a:rPr lang="en-US" baseline="0" dirty="0" smtClean="0"/>
              <a:t> dental </a:t>
            </a:r>
            <a:r>
              <a:rPr lang="en-US" baseline="0" dirty="0" err="1" smtClean="0"/>
              <a:t>laminanın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derin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devamı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olarak</a:t>
            </a:r>
            <a:r>
              <a:rPr lang="en-US" baseline="0" dirty="0" smtClean="0"/>
              <a:t> 10. </a:t>
            </a:r>
            <a:r>
              <a:rPr lang="en-US" baseline="0" dirty="0" err="1" smtClean="0"/>
              <a:t>haftada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doğru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gelişir</a:t>
            </a:r>
            <a:r>
              <a:rPr lang="en-US" baseline="0" dirty="0" smtClean="0"/>
              <a:t>.</a:t>
            </a:r>
          </a:p>
          <a:p>
            <a:r>
              <a:rPr lang="en-US" baseline="0" dirty="0" err="1" smtClean="0"/>
              <a:t>Süt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dişi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öncüsü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olmayan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kalıcı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dişleri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ise</a:t>
            </a:r>
            <a:r>
              <a:rPr lang="en-US" baseline="0" dirty="0" smtClean="0"/>
              <a:t> dental </a:t>
            </a:r>
            <a:r>
              <a:rPr lang="en-US" baseline="0" dirty="0" err="1" smtClean="0"/>
              <a:t>laminanın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arka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uzantılarından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tomurcuklar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olarak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gelişir</a:t>
            </a:r>
            <a:r>
              <a:rPr lang="en-US" baseline="0" dirty="0" smtClean="0"/>
              <a:t>.</a:t>
            </a:r>
          </a:p>
          <a:p>
            <a:r>
              <a:rPr lang="en-US" baseline="0" dirty="0" err="1" smtClean="0"/>
              <a:t>Kalıcı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dişlerin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tomurcuklarının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çoğu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fötal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dönemde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farklı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zamanlarda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ortaya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çıkar</a:t>
            </a:r>
            <a:r>
              <a:rPr lang="en-US" baseline="0" dirty="0" smtClean="0"/>
              <a:t>. 2. </a:t>
            </a:r>
            <a:r>
              <a:rPr lang="en-US" baseline="0" dirty="0" err="1" smtClean="0"/>
              <a:t>ve</a:t>
            </a:r>
            <a:r>
              <a:rPr lang="en-US" baseline="0" dirty="0" smtClean="0"/>
              <a:t> 3. </a:t>
            </a:r>
            <a:r>
              <a:rPr lang="en-US" baseline="0" dirty="0" err="1" smtClean="0"/>
              <a:t>azı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dişlerinin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tomurcukları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doğumdan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sonra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gelişir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52632-1467-D04F-9F60-E3087A60C90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2584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Her </a:t>
            </a:r>
            <a:r>
              <a:rPr lang="en-US" dirty="0" err="1" smtClean="0"/>
              <a:t>diş</a:t>
            </a:r>
            <a:r>
              <a:rPr lang="en-US" dirty="0" smtClean="0"/>
              <a:t> </a:t>
            </a:r>
            <a:r>
              <a:rPr lang="en-US" dirty="0" err="1" smtClean="0"/>
              <a:t>tomurcuğu</a:t>
            </a:r>
            <a:r>
              <a:rPr lang="en-US" dirty="0" smtClean="0"/>
              <a:t> </a:t>
            </a:r>
            <a:r>
              <a:rPr lang="en-US" dirty="0" err="1" smtClean="0"/>
              <a:t>mezenşim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alttan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baskılanarak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şeklini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alır</a:t>
            </a:r>
            <a:r>
              <a:rPr lang="en-US" baseline="0" dirty="0" smtClean="0"/>
              <a:t>.</a:t>
            </a:r>
          </a:p>
          <a:p>
            <a:r>
              <a:rPr lang="en-US" baseline="0" dirty="0" err="1" smtClean="0"/>
              <a:t>Gelişen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dişin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ektodermal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kısmı</a:t>
            </a:r>
            <a:r>
              <a:rPr lang="en-US" baseline="0" dirty="0" smtClean="0"/>
              <a:t>  mine </a:t>
            </a:r>
            <a:r>
              <a:rPr lang="en-US" baseline="0" dirty="0" err="1" smtClean="0"/>
              <a:t>organını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oluştururken</a:t>
            </a:r>
            <a:r>
              <a:rPr lang="en-US" baseline="0" dirty="0" smtClean="0"/>
              <a:t>; </a:t>
            </a:r>
            <a:r>
              <a:rPr lang="en-US" baseline="0" dirty="0" err="1" smtClean="0"/>
              <a:t>mezenşim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kısmına</a:t>
            </a:r>
            <a:r>
              <a:rPr lang="en-US" baseline="0" dirty="0" smtClean="0"/>
              <a:t> dental papilla </a:t>
            </a:r>
            <a:r>
              <a:rPr lang="en-US" baseline="0" dirty="0" err="1" smtClean="0"/>
              <a:t>denir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pulpasını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oluşturur</a:t>
            </a:r>
            <a:r>
              <a:rPr lang="en-US" baseline="0" dirty="0" smtClean="0"/>
              <a:t>.</a:t>
            </a:r>
          </a:p>
          <a:p>
            <a:r>
              <a:rPr lang="en-US" dirty="0" smtClean="0"/>
              <a:t>Mine </a:t>
            </a:r>
            <a:r>
              <a:rPr lang="en-US" dirty="0" err="1" smtClean="0"/>
              <a:t>organının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dış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hücre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tabakası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dış</a:t>
            </a:r>
            <a:r>
              <a:rPr lang="en-US" baseline="0" dirty="0" smtClean="0"/>
              <a:t> mine </a:t>
            </a:r>
            <a:r>
              <a:rPr lang="en-US" baseline="0" dirty="0" err="1" smtClean="0"/>
              <a:t>epitelini</a:t>
            </a:r>
            <a:r>
              <a:rPr lang="en-US" baseline="0" dirty="0" smtClean="0"/>
              <a:t>; </a:t>
            </a:r>
            <a:r>
              <a:rPr lang="en-US" baseline="0" dirty="0" err="1" smtClean="0"/>
              <a:t>iç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hücre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tabakası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iç</a:t>
            </a:r>
            <a:r>
              <a:rPr lang="en-US" baseline="0" dirty="0" smtClean="0"/>
              <a:t> mine </a:t>
            </a:r>
            <a:r>
              <a:rPr lang="en-US" baseline="0" dirty="0" err="1" smtClean="0"/>
              <a:t>epitelini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yapar</a:t>
            </a:r>
            <a:r>
              <a:rPr lang="en-US" baseline="0" dirty="0" smtClean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52632-1467-D04F-9F60-E3087A60C90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2584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Iç</a:t>
            </a:r>
            <a:r>
              <a:rPr lang="en-US" dirty="0" smtClean="0"/>
              <a:t> mine </a:t>
            </a:r>
            <a:r>
              <a:rPr lang="en-US" dirty="0" err="1" smtClean="0"/>
              <a:t>epiteline</a:t>
            </a:r>
            <a:r>
              <a:rPr lang="en-US" dirty="0" smtClean="0"/>
              <a:t> </a:t>
            </a:r>
            <a:r>
              <a:rPr lang="en-US" dirty="0" err="1" smtClean="0"/>
              <a:t>komşu</a:t>
            </a:r>
            <a:r>
              <a:rPr lang="en-US" dirty="0" smtClean="0"/>
              <a:t> </a:t>
            </a:r>
            <a:r>
              <a:rPr lang="en-US" dirty="0" err="1" smtClean="0"/>
              <a:t>denatl</a:t>
            </a:r>
            <a:r>
              <a:rPr lang="en-US" dirty="0" smtClean="0"/>
              <a:t> </a:t>
            </a:r>
            <a:r>
              <a:rPr lang="en-US" dirty="0" err="1" smtClean="0"/>
              <a:t>papilladaki</a:t>
            </a:r>
            <a:r>
              <a:rPr lang="en-US" dirty="0" smtClean="0"/>
              <a:t> </a:t>
            </a:r>
            <a:r>
              <a:rPr lang="en-US" dirty="0" err="1" smtClean="0"/>
              <a:t>mezenşim</a:t>
            </a:r>
            <a:r>
              <a:rPr lang="en-US" dirty="0" smtClean="0"/>
              <a:t> </a:t>
            </a:r>
            <a:r>
              <a:rPr lang="en-US" dirty="0" err="1" smtClean="0"/>
              <a:t>hücreleri</a:t>
            </a:r>
            <a:r>
              <a:rPr lang="en-US" dirty="0" smtClean="0"/>
              <a:t> </a:t>
            </a:r>
            <a:r>
              <a:rPr lang="en-US" dirty="0" err="1" smtClean="0"/>
              <a:t>odontoblastlara</a:t>
            </a:r>
            <a:r>
              <a:rPr lang="en-US" dirty="0" smtClean="0"/>
              <a:t> </a:t>
            </a:r>
            <a:r>
              <a:rPr lang="en-US" dirty="0" err="1" smtClean="0"/>
              <a:t>farklılaşır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dentini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oluşturur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Iç</a:t>
            </a:r>
            <a:r>
              <a:rPr lang="en-US" baseline="0" dirty="0" smtClean="0"/>
              <a:t> mine </a:t>
            </a:r>
            <a:r>
              <a:rPr lang="en-US" baseline="0" dirty="0" err="1" smtClean="0"/>
              <a:t>epitel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hücreleri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ameloblast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hücrelerine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farklılaşır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mineyi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oluştururlar</a:t>
            </a:r>
            <a:r>
              <a:rPr lang="en-US" baseline="0" dirty="0" smtClean="0"/>
              <a:t>. Mine </a:t>
            </a:r>
            <a:r>
              <a:rPr lang="en-US" baseline="0" dirty="0" err="1" smtClean="0"/>
              <a:t>yapımı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artarken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ameloblastlar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dış</a:t>
            </a:r>
            <a:r>
              <a:rPr lang="en-US" baseline="0" dirty="0" smtClean="0"/>
              <a:t> mine </a:t>
            </a:r>
            <a:r>
              <a:rPr lang="en-US" baseline="0" dirty="0" err="1" smtClean="0"/>
              <a:t>epiteline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doğru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çekilir</a:t>
            </a:r>
            <a:r>
              <a:rPr lang="en-US" baseline="0" dirty="0" smtClean="0"/>
              <a:t>. </a:t>
            </a:r>
          </a:p>
          <a:p>
            <a:r>
              <a:rPr lang="en-US" baseline="0" dirty="0" smtClean="0"/>
              <a:t>Mine </a:t>
            </a:r>
            <a:r>
              <a:rPr lang="en-US" baseline="0" dirty="0" err="1" smtClean="0"/>
              <a:t>ve</a:t>
            </a:r>
            <a:r>
              <a:rPr lang="en-US" baseline="0" dirty="0" smtClean="0"/>
              <a:t> dentin </a:t>
            </a:r>
            <a:r>
              <a:rPr lang="en-US" baseline="0" dirty="0" err="1" smtClean="0"/>
              <a:t>oluşumu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dişin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tepesinden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başlar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köke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doğru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ilerler</a:t>
            </a:r>
            <a:r>
              <a:rPr lang="en-US" baseline="0" dirty="0" smtClean="0"/>
              <a:t>. </a:t>
            </a:r>
          </a:p>
          <a:p>
            <a:r>
              <a:rPr lang="en-US" baseline="0" dirty="0" smtClean="0"/>
              <a:t>Dental </a:t>
            </a:r>
            <a:r>
              <a:rPr lang="en-US" baseline="0" dirty="0" err="1" smtClean="0"/>
              <a:t>kesenin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iç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hücreleri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sementoblastlara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farklılaşır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sement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dentini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üzerinde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depolanır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boynundaki</a:t>
            </a:r>
            <a:r>
              <a:rPr lang="en-US" baseline="0" dirty="0" smtClean="0"/>
              <a:t> mine </a:t>
            </a:r>
            <a:r>
              <a:rPr lang="en-US" baseline="0" dirty="0" err="1" smtClean="0"/>
              <a:t>ile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birleşir</a:t>
            </a:r>
            <a:r>
              <a:rPr lang="en-US" baseline="0" dirty="0" smtClean="0"/>
              <a:t>.</a:t>
            </a:r>
          </a:p>
          <a:p>
            <a:r>
              <a:rPr lang="en-US" baseline="0" dirty="0" err="1" smtClean="0"/>
              <a:t>Dişler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gelişirken</a:t>
            </a:r>
            <a:r>
              <a:rPr lang="en-US" baseline="0" dirty="0" smtClean="0"/>
              <a:t>, dental </a:t>
            </a:r>
            <a:r>
              <a:rPr lang="en-US" baseline="0" dirty="0" err="1" smtClean="0"/>
              <a:t>kesenin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dış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hücreleri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kemik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yapımında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aktifleşir</a:t>
            </a:r>
            <a:r>
              <a:rPr lang="en-US" baseline="0" dirty="0" smtClean="0"/>
              <a:t>.</a:t>
            </a:r>
          </a:p>
          <a:p>
            <a:r>
              <a:rPr lang="en-US" baseline="0" dirty="0" err="1" smtClean="0"/>
              <a:t>Amelogenezis</a:t>
            </a:r>
            <a:r>
              <a:rPr lang="en-US" baseline="0" dirty="0" smtClean="0"/>
              <a:t>= </a:t>
            </a:r>
            <a:r>
              <a:rPr lang="en-US" baseline="0" dirty="0" err="1" smtClean="0"/>
              <a:t>iç</a:t>
            </a:r>
            <a:r>
              <a:rPr lang="en-US" baseline="0" dirty="0" smtClean="0"/>
              <a:t> mine </a:t>
            </a:r>
            <a:r>
              <a:rPr lang="en-US" baseline="0" dirty="0" err="1" smtClean="0"/>
              <a:t>epitelindeki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ektoderm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hücrelerinden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ameloblastlar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farklılaşır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ameloblastlar</a:t>
            </a:r>
            <a:r>
              <a:rPr lang="en-US" baseline="0" dirty="0" smtClean="0"/>
              <a:t> mine </a:t>
            </a:r>
            <a:r>
              <a:rPr lang="en-US" baseline="0" dirty="0" err="1" smtClean="0"/>
              <a:t>matriksini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sentezlerler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sentezlenen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matriks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iç</a:t>
            </a:r>
            <a:r>
              <a:rPr lang="en-US" baseline="0" dirty="0" smtClean="0"/>
              <a:t> mine </a:t>
            </a:r>
            <a:r>
              <a:rPr lang="en-US" baseline="0" dirty="0" err="1" smtClean="0"/>
              <a:t>epitelinden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dış</a:t>
            </a:r>
            <a:r>
              <a:rPr lang="en-US" baseline="0" dirty="0" smtClean="0"/>
              <a:t> mine </a:t>
            </a:r>
            <a:r>
              <a:rPr lang="en-US" baseline="0" dirty="0" err="1" smtClean="0"/>
              <a:t>epiteline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doğru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kalsifiye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olur</a:t>
            </a:r>
            <a:r>
              <a:rPr lang="en-US" baseline="0" dirty="0" smtClean="0"/>
              <a:t>.</a:t>
            </a:r>
          </a:p>
          <a:p>
            <a:r>
              <a:rPr lang="en-US" baseline="0" dirty="0" err="1" smtClean="0"/>
              <a:t>Dentinogenezis</a:t>
            </a:r>
            <a:r>
              <a:rPr lang="en-US" baseline="0" dirty="0" smtClean="0"/>
              <a:t>= </a:t>
            </a:r>
            <a:r>
              <a:rPr lang="en-US" baseline="0" dirty="0" err="1" smtClean="0"/>
              <a:t>iç</a:t>
            </a:r>
            <a:r>
              <a:rPr lang="en-US" baseline="0" dirty="0" smtClean="0"/>
              <a:t> mine </a:t>
            </a:r>
            <a:r>
              <a:rPr lang="en-US" baseline="0" dirty="0" err="1" smtClean="0"/>
              <a:t>epiteline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komşu</a:t>
            </a:r>
            <a:r>
              <a:rPr lang="en-US" baseline="0" dirty="0" smtClean="0"/>
              <a:t> dental </a:t>
            </a:r>
            <a:r>
              <a:rPr lang="en-US" baseline="0" dirty="0" err="1" smtClean="0"/>
              <a:t>papilladaki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ektomezenşimal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hücreler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odontoblastlara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farklılaşır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dentini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oluştururlar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52632-1467-D04F-9F60-E3087A60C90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102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A9229-6320-534E-9810-96B5B8907367}" type="datetimeFigureOut">
              <a:rPr lang="en-US" smtClean="0"/>
              <a:t>9/20/17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F29D0-CEAC-F84E-9309-AF3285190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375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A9229-6320-534E-9810-96B5B8907367}" type="datetimeFigureOut">
              <a:rPr lang="en-US" smtClean="0"/>
              <a:t>9/20/17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F29D0-CEAC-F84E-9309-AF3285190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194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A9229-6320-534E-9810-96B5B8907367}" type="datetimeFigureOut">
              <a:rPr lang="en-US" smtClean="0"/>
              <a:t>9/20/17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F29D0-CEAC-F84E-9309-AF3285190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651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A9229-6320-534E-9810-96B5B8907367}" type="datetimeFigureOut">
              <a:rPr lang="en-US" smtClean="0"/>
              <a:t>9/20/17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F29D0-CEAC-F84E-9309-AF3285190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727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A9229-6320-534E-9810-96B5B8907367}" type="datetimeFigureOut">
              <a:rPr lang="en-US" smtClean="0"/>
              <a:t>9/20/17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F29D0-CEAC-F84E-9309-AF3285190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471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A9229-6320-534E-9810-96B5B8907367}" type="datetimeFigureOut">
              <a:rPr lang="en-US" smtClean="0"/>
              <a:t>9/20/17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F29D0-CEAC-F84E-9309-AF3285190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493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A9229-6320-534E-9810-96B5B8907367}" type="datetimeFigureOut">
              <a:rPr lang="en-US" smtClean="0"/>
              <a:t>9/20/17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F29D0-CEAC-F84E-9309-AF3285190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60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A9229-6320-534E-9810-96B5B8907367}" type="datetimeFigureOut">
              <a:rPr lang="en-US" smtClean="0"/>
              <a:t>9/20/17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F29D0-CEAC-F84E-9309-AF3285190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485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A9229-6320-534E-9810-96B5B8907367}" type="datetimeFigureOut">
              <a:rPr lang="en-US" smtClean="0"/>
              <a:t>9/20/17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F29D0-CEAC-F84E-9309-AF3285190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601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A9229-6320-534E-9810-96B5B8907367}" type="datetimeFigureOut">
              <a:rPr lang="en-US" smtClean="0"/>
              <a:t>9/20/17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F29D0-CEAC-F84E-9309-AF3285190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935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A9229-6320-534E-9810-96B5B8907367}" type="datetimeFigureOut">
              <a:rPr lang="en-US" smtClean="0"/>
              <a:t>9/20/17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F29D0-CEAC-F84E-9309-AF3285190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83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1A9229-6320-534E-9810-96B5B8907367}" type="datetimeFigureOut">
              <a:rPr lang="en-US" smtClean="0"/>
              <a:t>9/20/17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BF29D0-CEAC-F84E-9309-AF3285190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884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7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6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17470"/>
            <a:ext cx="7772400" cy="2007562"/>
          </a:xfrm>
        </p:spPr>
        <p:txBody>
          <a:bodyPr>
            <a:noAutofit/>
          </a:bodyPr>
          <a:lstStyle/>
          <a:p>
            <a:r>
              <a:rPr lang="en-US" sz="5400" dirty="0" smtClean="0"/>
              <a:t>Periodontal </a:t>
            </a:r>
            <a:r>
              <a:rPr lang="en-US" sz="5400" dirty="0" err="1" smtClean="0"/>
              <a:t>Dokuların</a:t>
            </a:r>
            <a:r>
              <a:rPr lang="en-US" sz="5400" dirty="0" smtClean="0"/>
              <a:t> </a:t>
            </a:r>
            <a:r>
              <a:rPr lang="en-US" sz="5400" dirty="0" err="1" smtClean="0"/>
              <a:t>Embriyolojisi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0037" y="4634338"/>
            <a:ext cx="6400800" cy="965233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rgbClr val="000090"/>
                </a:solidFill>
              </a:rPr>
              <a:t>Doç</a:t>
            </a:r>
            <a:r>
              <a:rPr lang="en-US" sz="2400" dirty="0" smtClean="0">
                <a:solidFill>
                  <a:srgbClr val="000090"/>
                </a:solidFill>
              </a:rPr>
              <a:t>. Dr. </a:t>
            </a:r>
            <a:r>
              <a:rPr lang="en-US" sz="2400" dirty="0" err="1" smtClean="0">
                <a:solidFill>
                  <a:srgbClr val="000090"/>
                </a:solidFill>
              </a:rPr>
              <a:t>Şivge</a:t>
            </a:r>
            <a:r>
              <a:rPr lang="en-US" sz="2400" dirty="0" smtClean="0">
                <a:solidFill>
                  <a:srgbClr val="000090"/>
                </a:solidFill>
              </a:rPr>
              <a:t> Kurgan</a:t>
            </a:r>
          </a:p>
          <a:p>
            <a:r>
              <a:rPr lang="en-US" sz="2400" dirty="0" err="1" smtClean="0">
                <a:solidFill>
                  <a:srgbClr val="000090"/>
                </a:solidFill>
              </a:rPr>
              <a:t>sivgeakgun@gmail.com</a:t>
            </a:r>
            <a:endParaRPr lang="en-US" sz="2400" dirty="0">
              <a:solidFill>
                <a:srgbClr val="000090"/>
              </a:solidFill>
            </a:endParaRPr>
          </a:p>
        </p:txBody>
      </p:sp>
      <p:pic>
        <p:nvPicPr>
          <p:cNvPr id="4" name="Picture 6" descr="https://encrypted-tbn1.google.com/images?q=tbn:ANd9GcTLsy5d2ujxvMWH7wYpboWctOfoohq4Itp0VjSCiDd_US5tHncHr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89615" y="314901"/>
            <a:ext cx="1622444" cy="1622444"/>
          </a:xfrm>
          <a:prstGeom prst="rect">
            <a:avLst/>
          </a:prstGeom>
          <a:noFill/>
        </p:spPr>
      </p:pic>
      <p:pic>
        <p:nvPicPr>
          <p:cNvPr id="5" name="Picture 8" descr="dVIA-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96" y="3642060"/>
            <a:ext cx="2101240" cy="2819475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38035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42900" y="147638"/>
            <a:ext cx="8229600" cy="550862"/>
          </a:xfrm>
        </p:spPr>
        <p:txBody>
          <a:bodyPr>
            <a:noAutofit/>
          </a:bodyPr>
          <a:lstStyle/>
          <a:p>
            <a:pPr algn="l"/>
            <a:r>
              <a:rPr lang="tr-TR" sz="2400" dirty="0" smtClean="0">
                <a:solidFill>
                  <a:srgbClr val="FF0000"/>
                </a:solidFill>
              </a:rPr>
              <a:t>Çan </a:t>
            </a:r>
            <a:r>
              <a:rPr lang="tr-TR" sz="2400" dirty="0">
                <a:solidFill>
                  <a:srgbClr val="FF0000"/>
                </a:solidFill>
              </a:rPr>
              <a:t>evresi </a:t>
            </a:r>
            <a:r>
              <a:rPr lang="tr-TR" sz="2400" dirty="0" smtClean="0">
                <a:solidFill>
                  <a:srgbClr val="FF0000"/>
                </a:solidFill>
              </a:rPr>
              <a:t>(11.</a:t>
            </a:r>
            <a:r>
              <a:rPr lang="tr-TR" sz="2400" dirty="0">
                <a:solidFill>
                  <a:srgbClr val="FF0000"/>
                </a:solidFill>
              </a:rPr>
              <a:t>-</a:t>
            </a:r>
            <a:r>
              <a:rPr lang="tr-TR" sz="2400" dirty="0" smtClean="0">
                <a:solidFill>
                  <a:srgbClr val="FF0000"/>
                </a:solidFill>
              </a:rPr>
              <a:t>12. hafta) (</a:t>
            </a:r>
            <a:r>
              <a:rPr lang="tr-TR" sz="2400" dirty="0" err="1" smtClean="0">
                <a:solidFill>
                  <a:srgbClr val="FF0000"/>
                </a:solidFill>
              </a:rPr>
              <a:t>Bell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Stage</a:t>
            </a:r>
            <a:r>
              <a:rPr lang="tr-TR" sz="2400" dirty="0" smtClean="0">
                <a:solidFill>
                  <a:srgbClr val="FF0000"/>
                </a:solidFill>
              </a:rPr>
              <a:t>)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5" name="Picture 4" descr="chapter77_1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6" b="7853"/>
          <a:stretch/>
        </p:blipFill>
        <p:spPr>
          <a:xfrm>
            <a:off x="647700" y="694187"/>
            <a:ext cx="7664401" cy="5998713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3886200" y="1761068"/>
            <a:ext cx="2641600" cy="2108200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60400" y="2730500"/>
            <a:ext cx="3429000" cy="2082800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886200" y="6260068"/>
            <a:ext cx="3771900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400" dirty="0" smtClean="0"/>
              <a:t>Ö</a:t>
            </a:r>
            <a:r>
              <a:rPr lang="en-US" sz="2400" dirty="0" smtClean="0"/>
              <a:t>n </a:t>
            </a:r>
            <a:r>
              <a:rPr lang="en-US" sz="2400" dirty="0" err="1" smtClean="0"/>
              <a:t>Diş</a:t>
            </a:r>
            <a:r>
              <a:rPr lang="en-US" sz="2400" dirty="0" smtClean="0"/>
              <a:t> </a:t>
            </a:r>
            <a:r>
              <a:rPr lang="en-US" sz="2400" dirty="0" err="1" smtClean="0"/>
              <a:t>Gelişimi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332475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40085" y="116632"/>
            <a:ext cx="5661868" cy="6646322"/>
            <a:chOff x="1286396" y="116632"/>
            <a:chExt cx="5661868" cy="6646322"/>
          </a:xfrm>
        </p:grpSpPr>
        <p:pic>
          <p:nvPicPr>
            <p:cNvPr id="2" name="Picture 4" descr="DSCN059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693" r="18578" b="1538"/>
            <a:stretch/>
          </p:blipFill>
          <p:spPr bwMode="auto">
            <a:xfrm>
              <a:off x="1286396" y="116632"/>
              <a:ext cx="5661868" cy="664632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Text Box 14"/>
            <p:cNvSpPr txBox="1">
              <a:spLocks noChangeArrowheads="1"/>
            </p:cNvSpPr>
            <p:nvPr/>
          </p:nvSpPr>
          <p:spPr bwMode="auto">
            <a:xfrm>
              <a:off x="1374031" y="1843782"/>
              <a:ext cx="461665" cy="1873250"/>
            </a:xfrm>
            <a:prstGeom prst="rect">
              <a:avLst/>
            </a:prstGeom>
            <a:noFill/>
            <a:ln>
              <a:noFill/>
            </a:ln>
          </p:spPr>
          <p:txBody>
            <a:bodyPr vert="eaVert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tr-TR" sz="1800" dirty="0" smtClean="0"/>
                <a:t>Odontobastlar</a:t>
              </a:r>
              <a:endParaRPr lang="tr-TR" sz="1800" dirty="0"/>
            </a:p>
          </p:txBody>
        </p:sp>
        <p:sp>
          <p:nvSpPr>
            <p:cNvPr id="4" name="Text Box 8"/>
            <p:cNvSpPr txBox="1">
              <a:spLocks noChangeArrowheads="1"/>
            </p:cNvSpPr>
            <p:nvPr/>
          </p:nvSpPr>
          <p:spPr bwMode="auto">
            <a:xfrm>
              <a:off x="1475656" y="4813702"/>
              <a:ext cx="1296144" cy="430887"/>
            </a:xfrm>
            <a:prstGeom prst="rect">
              <a:avLst/>
            </a:prstGeom>
            <a:solidFill>
              <a:srgbClr val="B9CDE5"/>
            </a:solidFill>
            <a:ln>
              <a:noFill/>
            </a:ln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tr-TR" sz="1100" dirty="0" err="1"/>
                <a:t>Herwing</a:t>
              </a:r>
              <a:r>
                <a:rPr lang="ja-JP" altLang="tr-TR" sz="1100" dirty="0"/>
                <a:t>’</a:t>
              </a:r>
              <a:r>
                <a:rPr lang="tr-TR" altLang="ja-JP" sz="1100" dirty="0"/>
                <a:t>in </a:t>
              </a:r>
              <a:r>
                <a:rPr lang="tr-TR" altLang="ja-JP" sz="1100" dirty="0" err="1"/>
                <a:t>epitelyal</a:t>
              </a:r>
              <a:r>
                <a:rPr lang="tr-TR" altLang="ja-JP" sz="1100" dirty="0"/>
                <a:t> kök kılıfı</a:t>
              </a:r>
              <a:endParaRPr lang="tr-TR" sz="1100" dirty="0"/>
            </a:p>
          </p:txBody>
        </p:sp>
        <p:sp>
          <p:nvSpPr>
            <p:cNvPr id="5" name="Text Box 9"/>
            <p:cNvSpPr txBox="1">
              <a:spLocks noChangeArrowheads="1"/>
            </p:cNvSpPr>
            <p:nvPr/>
          </p:nvSpPr>
          <p:spPr bwMode="auto">
            <a:xfrm>
              <a:off x="5652121" y="1844824"/>
              <a:ext cx="1224135" cy="738664"/>
            </a:xfrm>
            <a:prstGeom prst="rect">
              <a:avLst/>
            </a:prstGeom>
            <a:solidFill>
              <a:srgbClr val="B9CDE5"/>
            </a:solidFill>
            <a:ln>
              <a:noFill/>
            </a:ln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tr-TR" sz="1400" dirty="0" err="1"/>
                <a:t>Malazes</a:t>
              </a:r>
              <a:r>
                <a:rPr lang="ja-JP" altLang="tr-TR" sz="1400" dirty="0"/>
                <a:t>’</a:t>
              </a:r>
              <a:r>
                <a:rPr lang="tr-TR" altLang="ja-JP" sz="1400" dirty="0"/>
                <a:t>in </a:t>
              </a:r>
              <a:r>
                <a:rPr lang="tr-TR" altLang="ja-JP" sz="1400" dirty="0" err="1" smtClean="0"/>
                <a:t>epitelyal</a:t>
              </a:r>
              <a:r>
                <a:rPr lang="tr-TR" altLang="ja-JP" sz="1400" dirty="0" smtClean="0"/>
                <a:t> </a:t>
              </a:r>
              <a:r>
                <a:rPr lang="tr-TR" altLang="ja-JP" sz="1400" dirty="0"/>
                <a:t>artıkları</a:t>
              </a:r>
              <a:endParaRPr lang="tr-TR" sz="1400" dirty="0"/>
            </a:p>
          </p:txBody>
        </p:sp>
        <p:sp>
          <p:nvSpPr>
            <p:cNvPr id="6" name="Text Box 10"/>
            <p:cNvSpPr txBox="1">
              <a:spLocks noChangeArrowheads="1"/>
            </p:cNvSpPr>
            <p:nvPr/>
          </p:nvSpPr>
          <p:spPr bwMode="auto">
            <a:xfrm>
              <a:off x="5724128" y="3337828"/>
              <a:ext cx="1152301" cy="523220"/>
            </a:xfrm>
            <a:prstGeom prst="rect">
              <a:avLst/>
            </a:prstGeom>
            <a:solidFill>
              <a:srgbClr val="B9CDE5"/>
            </a:solidFill>
            <a:ln>
              <a:noFill/>
            </a:ln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tr-TR" sz="1400" dirty="0" err="1"/>
                <a:t>Periodontal</a:t>
              </a:r>
              <a:r>
                <a:rPr lang="tr-TR" sz="1400" dirty="0"/>
                <a:t> </a:t>
              </a:r>
              <a:r>
                <a:rPr lang="tr-TR" sz="1400" dirty="0" err="1"/>
                <a:t>ligament</a:t>
              </a:r>
              <a:endParaRPr lang="tr-TR" sz="1400" dirty="0"/>
            </a:p>
          </p:txBody>
        </p:sp>
        <p:sp>
          <p:nvSpPr>
            <p:cNvPr id="7" name="Text Box 11"/>
            <p:cNvSpPr txBox="1">
              <a:spLocks noChangeArrowheads="1"/>
            </p:cNvSpPr>
            <p:nvPr/>
          </p:nvSpPr>
          <p:spPr bwMode="auto">
            <a:xfrm>
              <a:off x="5724128" y="4060304"/>
              <a:ext cx="1008062" cy="304800"/>
            </a:xfrm>
            <a:prstGeom prst="rect">
              <a:avLst/>
            </a:prstGeom>
            <a:solidFill>
              <a:srgbClr val="B9CDE5"/>
            </a:solidFill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tr-TR" sz="1400" dirty="0"/>
                <a:t>Kemik</a:t>
              </a:r>
            </a:p>
          </p:txBody>
        </p:sp>
        <p:sp>
          <p:nvSpPr>
            <p:cNvPr id="8" name="Text Box 12"/>
            <p:cNvSpPr txBox="1">
              <a:spLocks noChangeArrowheads="1"/>
            </p:cNvSpPr>
            <p:nvPr/>
          </p:nvSpPr>
          <p:spPr bwMode="auto">
            <a:xfrm>
              <a:off x="2915816" y="116632"/>
              <a:ext cx="1727200" cy="51752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tr-TR" sz="1400" dirty="0" err="1"/>
                <a:t>Dentin</a:t>
              </a:r>
              <a:r>
                <a:rPr lang="tr-TR" sz="1400" dirty="0"/>
                <a:t>   </a:t>
              </a:r>
              <a:r>
                <a:rPr lang="tr-TR" sz="1400" dirty="0" err="1"/>
                <a:t>Sementum</a:t>
              </a:r>
              <a:r>
                <a:rPr lang="tr-TR" sz="1400" dirty="0"/>
                <a:t>                                              </a:t>
              </a:r>
              <a:r>
                <a:rPr lang="tr-TR" sz="1400" dirty="0" err="1"/>
                <a:t>martiksi</a:t>
              </a:r>
              <a:endParaRPr lang="tr-TR" sz="1400" dirty="0"/>
            </a:p>
          </p:txBody>
        </p:sp>
        <p:sp>
          <p:nvSpPr>
            <p:cNvPr id="9" name="Text Box 13"/>
            <p:cNvSpPr txBox="1">
              <a:spLocks noChangeArrowheads="1"/>
            </p:cNvSpPr>
            <p:nvPr/>
          </p:nvSpPr>
          <p:spPr bwMode="auto">
            <a:xfrm>
              <a:off x="4860032" y="188640"/>
              <a:ext cx="1512888" cy="304800"/>
            </a:xfrm>
            <a:prstGeom prst="rect">
              <a:avLst/>
            </a:prstGeom>
            <a:solidFill>
              <a:srgbClr val="B9CDE5"/>
            </a:solidFill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tr-TR" sz="1400"/>
                <a:t>Sementoblastlar</a:t>
              </a:r>
            </a:p>
          </p:txBody>
        </p:sp>
      </p:grp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6221784" y="5084132"/>
            <a:ext cx="2814712" cy="1277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sz="1400" dirty="0">
                <a:latin typeface="+mn-lt"/>
              </a:rPr>
              <a:t>DP: </a:t>
            </a:r>
            <a:r>
              <a:rPr lang="tr-TR" sz="1400" dirty="0" err="1">
                <a:latin typeface="+mn-lt"/>
              </a:rPr>
              <a:t>Dental</a:t>
            </a:r>
            <a:r>
              <a:rPr lang="tr-TR" sz="1400" dirty="0">
                <a:latin typeface="+mn-lt"/>
              </a:rPr>
              <a:t> </a:t>
            </a:r>
            <a:r>
              <a:rPr lang="tr-TR" sz="1400" dirty="0" err="1">
                <a:latin typeface="+mn-lt"/>
              </a:rPr>
              <a:t>papilla</a:t>
            </a:r>
            <a:r>
              <a:rPr lang="tr-TR" sz="1400" dirty="0">
                <a:latin typeface="+mn-lt"/>
              </a:rPr>
              <a:t>; </a:t>
            </a:r>
            <a:endParaRPr lang="tr-TR" sz="1400" dirty="0" smtClean="0"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r>
              <a:rPr lang="tr-TR" sz="1400" dirty="0" smtClean="0">
                <a:latin typeface="+mn-lt"/>
              </a:rPr>
              <a:t>OB</a:t>
            </a:r>
            <a:r>
              <a:rPr lang="tr-TR" sz="1400" dirty="0">
                <a:latin typeface="+mn-lt"/>
              </a:rPr>
              <a:t>: </a:t>
            </a:r>
            <a:r>
              <a:rPr lang="tr-TR" sz="1400" dirty="0" err="1">
                <a:latin typeface="+mn-lt"/>
              </a:rPr>
              <a:t>Odontoblastlar</a:t>
            </a:r>
            <a:r>
              <a:rPr lang="tr-TR" sz="1400" dirty="0" smtClean="0">
                <a:latin typeface="+mn-lt"/>
              </a:rPr>
              <a:t>;</a:t>
            </a:r>
          </a:p>
          <a:p>
            <a:pPr eaLnBrk="1" hangingPunct="1">
              <a:spcBef>
                <a:spcPct val="50000"/>
              </a:spcBef>
            </a:pPr>
            <a:r>
              <a:rPr lang="tr-TR" sz="1400" dirty="0" smtClean="0">
                <a:latin typeface="+mn-lt"/>
              </a:rPr>
              <a:t>CB</a:t>
            </a:r>
            <a:r>
              <a:rPr lang="tr-TR" sz="1400" dirty="0">
                <a:latin typeface="+mn-lt"/>
              </a:rPr>
              <a:t>: </a:t>
            </a:r>
            <a:r>
              <a:rPr lang="tr-TR" sz="1400" dirty="0" err="1" smtClean="0">
                <a:latin typeface="+mn-lt"/>
              </a:rPr>
              <a:t>Sementoblastlar</a:t>
            </a:r>
            <a:endParaRPr lang="tr-TR" sz="1400" dirty="0" smtClean="0"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r>
              <a:rPr lang="tr-TR" sz="1400" dirty="0" err="1" smtClean="0">
                <a:latin typeface="+mn-lt"/>
              </a:rPr>
              <a:t>HES:Herwing</a:t>
            </a:r>
            <a:r>
              <a:rPr lang="ja-JP" altLang="tr-TR" sz="1400" dirty="0" smtClean="0">
                <a:latin typeface="+mn-lt"/>
              </a:rPr>
              <a:t>’</a:t>
            </a:r>
            <a:r>
              <a:rPr lang="tr-TR" altLang="ja-JP" sz="1400" dirty="0" smtClean="0">
                <a:latin typeface="+mn-lt"/>
              </a:rPr>
              <a:t>in </a:t>
            </a:r>
            <a:r>
              <a:rPr lang="tr-TR" altLang="ja-JP" sz="1400" dirty="0" err="1">
                <a:latin typeface="+mn-lt"/>
              </a:rPr>
              <a:t>epitelyal</a:t>
            </a:r>
            <a:r>
              <a:rPr lang="tr-TR" altLang="ja-JP" sz="1400" dirty="0">
                <a:latin typeface="+mn-lt"/>
              </a:rPr>
              <a:t> kök kılıfı</a:t>
            </a:r>
            <a:endParaRPr lang="tr-TR" sz="1400" dirty="0">
              <a:latin typeface="+mn-lt"/>
            </a:endParaRPr>
          </a:p>
        </p:txBody>
      </p:sp>
      <p:pic>
        <p:nvPicPr>
          <p:cNvPr id="12" name="Picture 5" descr="DSCN059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869" y="2596032"/>
            <a:ext cx="3073798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5729945" y="768780"/>
            <a:ext cx="342816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r-TR" sz="3200" dirty="0" smtClean="0">
                <a:solidFill>
                  <a:srgbClr val="FF0000"/>
                </a:solidFill>
                <a:latin typeface="+mn-lt"/>
              </a:rPr>
              <a:t>Kök ve Destek Dokuların  Gelişimi</a:t>
            </a:r>
            <a:endParaRPr lang="tr-TR" sz="3200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550968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4865687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aIVA-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88913"/>
            <a:ext cx="2352675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5190596" y="4367564"/>
            <a:ext cx="38163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dirty="0">
                <a:solidFill>
                  <a:srgbClr val="FF0000"/>
                </a:solidFill>
                <a:latin typeface="+mn-lt"/>
              </a:rPr>
              <a:t>Sementogenezis</a:t>
            </a:r>
            <a:endParaRPr lang="tr-TR" sz="36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3203575" y="2565400"/>
            <a:ext cx="165576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sz="3200" b="1">
                <a:solidFill>
                  <a:srgbClr val="0000FF"/>
                </a:solidFill>
                <a:latin typeface="+mn-lt"/>
              </a:rPr>
              <a:t>Dental papilla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468313" y="5229225"/>
            <a:ext cx="39608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sz="3200" b="1">
                <a:solidFill>
                  <a:srgbClr val="FF6600"/>
                </a:solidFill>
                <a:latin typeface="+mn-lt"/>
              </a:rPr>
              <a:t>Dental folükül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1547813" y="260350"/>
            <a:ext cx="2736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b="1">
                <a:solidFill>
                  <a:srgbClr val="003366"/>
                </a:solidFill>
                <a:latin typeface="+mn-lt"/>
              </a:rPr>
              <a:t>Dentin dokusu</a:t>
            </a:r>
          </a:p>
        </p:txBody>
      </p:sp>
      <p:sp>
        <p:nvSpPr>
          <p:cNvPr id="11" name="Line 8"/>
          <p:cNvSpPr>
            <a:spLocks noChangeShapeType="1"/>
          </p:cNvSpPr>
          <p:nvPr/>
        </p:nvSpPr>
        <p:spPr bwMode="auto">
          <a:xfrm>
            <a:off x="2627313" y="692150"/>
            <a:ext cx="0" cy="649288"/>
          </a:xfrm>
          <a:prstGeom prst="line">
            <a:avLst/>
          </a:prstGeom>
          <a:noFill/>
          <a:ln w="9525">
            <a:solidFill>
              <a:srgbClr val="0033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323850" y="1700213"/>
            <a:ext cx="2736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b="1">
                <a:solidFill>
                  <a:srgbClr val="003366"/>
                </a:solidFill>
                <a:latin typeface="+mn-lt"/>
              </a:rPr>
              <a:t>Sharpey lifleri</a:t>
            </a:r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 flipV="1">
            <a:off x="1476375" y="1557338"/>
            <a:ext cx="358775" cy="215900"/>
          </a:xfrm>
          <a:prstGeom prst="line">
            <a:avLst/>
          </a:prstGeom>
          <a:noFill/>
          <a:ln w="9525">
            <a:solidFill>
              <a:srgbClr val="0033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 flipV="1">
            <a:off x="1187450" y="981075"/>
            <a:ext cx="431800" cy="792163"/>
          </a:xfrm>
          <a:prstGeom prst="line">
            <a:avLst/>
          </a:prstGeom>
          <a:noFill/>
          <a:ln w="9525">
            <a:solidFill>
              <a:srgbClr val="0033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395289" y="4147255"/>
            <a:ext cx="204593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sz="2000" b="1" dirty="0" err="1">
                <a:solidFill>
                  <a:srgbClr val="003366"/>
                </a:solidFill>
                <a:latin typeface="+mn-lt"/>
              </a:rPr>
              <a:t>Ektomezanşimal</a:t>
            </a:r>
            <a:r>
              <a:rPr lang="tr-TR" sz="2000" b="1" dirty="0">
                <a:solidFill>
                  <a:srgbClr val="003366"/>
                </a:solidFill>
                <a:latin typeface="+mn-lt"/>
              </a:rPr>
              <a:t> hücreler</a:t>
            </a:r>
          </a:p>
        </p:txBody>
      </p:sp>
      <p:sp>
        <p:nvSpPr>
          <p:cNvPr id="16" name="Line 14"/>
          <p:cNvSpPr>
            <a:spLocks noChangeShapeType="1"/>
          </p:cNvSpPr>
          <p:nvPr/>
        </p:nvSpPr>
        <p:spPr bwMode="auto">
          <a:xfrm flipV="1">
            <a:off x="1547813" y="3860800"/>
            <a:ext cx="720725" cy="360363"/>
          </a:xfrm>
          <a:prstGeom prst="line">
            <a:avLst/>
          </a:prstGeom>
          <a:noFill/>
          <a:ln w="9525">
            <a:solidFill>
              <a:srgbClr val="0033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" name="Line 15"/>
          <p:cNvSpPr>
            <a:spLocks noChangeShapeType="1"/>
          </p:cNvSpPr>
          <p:nvPr/>
        </p:nvSpPr>
        <p:spPr bwMode="auto">
          <a:xfrm>
            <a:off x="1908175" y="4724400"/>
            <a:ext cx="863600" cy="0"/>
          </a:xfrm>
          <a:prstGeom prst="line">
            <a:avLst/>
          </a:prstGeom>
          <a:noFill/>
          <a:ln w="9525">
            <a:solidFill>
              <a:srgbClr val="0033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" name="Text Box 16"/>
          <p:cNvSpPr txBox="1">
            <a:spLocks noChangeArrowheads="1"/>
          </p:cNvSpPr>
          <p:nvPr/>
        </p:nvSpPr>
        <p:spPr bwMode="auto">
          <a:xfrm>
            <a:off x="107950" y="266700"/>
            <a:ext cx="1152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sz="1800" b="1">
                <a:solidFill>
                  <a:srgbClr val="FF3399"/>
                </a:solidFill>
                <a:latin typeface="+mn-lt"/>
              </a:rPr>
              <a:t>HEKK artıkları</a:t>
            </a:r>
          </a:p>
        </p:txBody>
      </p:sp>
      <p:sp>
        <p:nvSpPr>
          <p:cNvPr id="19" name="Line 17"/>
          <p:cNvSpPr>
            <a:spLocks noChangeShapeType="1"/>
          </p:cNvSpPr>
          <p:nvPr/>
        </p:nvSpPr>
        <p:spPr bwMode="auto">
          <a:xfrm>
            <a:off x="1116013" y="620713"/>
            <a:ext cx="792162" cy="144462"/>
          </a:xfrm>
          <a:prstGeom prst="line">
            <a:avLst/>
          </a:prstGeom>
          <a:noFill/>
          <a:ln w="9525">
            <a:solidFill>
              <a:srgbClr val="FF33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107950" y="2606675"/>
            <a:ext cx="14398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b="1" dirty="0">
                <a:solidFill>
                  <a:srgbClr val="9900CC"/>
                </a:solidFill>
                <a:latin typeface="+mn-lt"/>
              </a:rPr>
              <a:t>Alveol        kemiği</a:t>
            </a:r>
          </a:p>
        </p:txBody>
      </p:sp>
      <p:sp>
        <p:nvSpPr>
          <p:cNvPr id="21" name="Text Box 19"/>
          <p:cNvSpPr txBox="1">
            <a:spLocks noChangeArrowheads="1"/>
          </p:cNvSpPr>
          <p:nvPr/>
        </p:nvSpPr>
        <p:spPr bwMode="auto">
          <a:xfrm>
            <a:off x="3708400" y="4149725"/>
            <a:ext cx="13684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sz="2800" b="1">
                <a:solidFill>
                  <a:srgbClr val="FF3399"/>
                </a:solidFill>
                <a:latin typeface="+mn-lt"/>
              </a:rPr>
              <a:t>HEKK</a:t>
            </a:r>
          </a:p>
        </p:txBody>
      </p:sp>
      <p:sp>
        <p:nvSpPr>
          <p:cNvPr id="22" name="Line 20"/>
          <p:cNvSpPr>
            <a:spLocks noChangeShapeType="1"/>
          </p:cNvSpPr>
          <p:nvPr/>
        </p:nvSpPr>
        <p:spPr bwMode="auto">
          <a:xfrm flipH="1">
            <a:off x="3203575" y="4437063"/>
            <a:ext cx="576263" cy="287337"/>
          </a:xfrm>
          <a:prstGeom prst="line">
            <a:avLst/>
          </a:prstGeom>
          <a:noFill/>
          <a:ln w="9525">
            <a:solidFill>
              <a:srgbClr val="FF33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" name="Line 21"/>
          <p:cNvSpPr>
            <a:spLocks noChangeShapeType="1"/>
          </p:cNvSpPr>
          <p:nvPr/>
        </p:nvSpPr>
        <p:spPr bwMode="auto">
          <a:xfrm flipV="1">
            <a:off x="4859338" y="3284538"/>
            <a:ext cx="2160587" cy="936625"/>
          </a:xfrm>
          <a:prstGeom prst="line">
            <a:avLst/>
          </a:prstGeom>
          <a:noFill/>
          <a:ln w="38100">
            <a:solidFill>
              <a:srgbClr val="FF33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Text Box 24"/>
          <p:cNvSpPr txBox="1">
            <a:spLocks noChangeArrowheads="1"/>
          </p:cNvSpPr>
          <p:nvPr/>
        </p:nvSpPr>
        <p:spPr bwMode="auto">
          <a:xfrm>
            <a:off x="7488238" y="620713"/>
            <a:ext cx="1655762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sz="2800" b="1">
                <a:solidFill>
                  <a:srgbClr val="0000FF"/>
                </a:solidFill>
                <a:latin typeface="+mn-lt"/>
              </a:rPr>
              <a:t>Sement dokusu</a:t>
            </a:r>
          </a:p>
        </p:txBody>
      </p:sp>
      <p:sp>
        <p:nvSpPr>
          <p:cNvPr id="25" name="Line 25"/>
          <p:cNvSpPr>
            <a:spLocks noChangeShapeType="1"/>
          </p:cNvSpPr>
          <p:nvPr/>
        </p:nvSpPr>
        <p:spPr bwMode="auto">
          <a:xfrm flipH="1">
            <a:off x="6516688" y="1052513"/>
            <a:ext cx="936625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Line 26"/>
          <p:cNvSpPr>
            <a:spLocks noChangeShapeType="1"/>
          </p:cNvSpPr>
          <p:nvPr/>
        </p:nvSpPr>
        <p:spPr bwMode="auto">
          <a:xfrm>
            <a:off x="3924300" y="549275"/>
            <a:ext cx="2808288" cy="1150938"/>
          </a:xfrm>
          <a:prstGeom prst="line">
            <a:avLst/>
          </a:prstGeom>
          <a:noFill/>
          <a:ln w="9525">
            <a:solidFill>
              <a:srgbClr val="0033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" name="Line 27"/>
          <p:cNvSpPr>
            <a:spLocks noChangeShapeType="1"/>
          </p:cNvSpPr>
          <p:nvPr/>
        </p:nvSpPr>
        <p:spPr bwMode="auto">
          <a:xfrm flipV="1">
            <a:off x="4572000" y="2060575"/>
            <a:ext cx="2808288" cy="108108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" name="Text Box 28"/>
          <p:cNvSpPr txBox="1">
            <a:spLocks noChangeArrowheads="1"/>
          </p:cNvSpPr>
          <p:nvPr/>
        </p:nvSpPr>
        <p:spPr bwMode="auto">
          <a:xfrm>
            <a:off x="2916238" y="1989138"/>
            <a:ext cx="2736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b="1">
                <a:solidFill>
                  <a:srgbClr val="003366"/>
                </a:solidFill>
                <a:latin typeface="+mn-lt"/>
              </a:rPr>
              <a:t>Sement dokusu</a:t>
            </a:r>
          </a:p>
        </p:txBody>
      </p:sp>
      <p:sp>
        <p:nvSpPr>
          <p:cNvPr id="29" name="Line 29"/>
          <p:cNvSpPr>
            <a:spLocks noChangeShapeType="1"/>
          </p:cNvSpPr>
          <p:nvPr/>
        </p:nvSpPr>
        <p:spPr bwMode="auto">
          <a:xfrm flipH="1" flipV="1">
            <a:off x="2268538" y="1484313"/>
            <a:ext cx="790575" cy="649287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4061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Text Box 3"/>
          <p:cNvSpPr txBox="1">
            <a:spLocks noChangeArrowheads="1"/>
          </p:cNvSpPr>
          <p:nvPr/>
        </p:nvSpPr>
        <p:spPr bwMode="auto">
          <a:xfrm>
            <a:off x="76559" y="115888"/>
            <a:ext cx="91090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sz="2800" dirty="0">
                <a:solidFill>
                  <a:srgbClr val="FF0000"/>
                </a:solidFill>
                <a:latin typeface="+mj-lt"/>
              </a:rPr>
              <a:t>Kök ve destek dokuların  gelişimi: </a:t>
            </a:r>
            <a:r>
              <a:rPr lang="tr-TR" sz="2800" dirty="0" err="1">
                <a:solidFill>
                  <a:srgbClr val="FF0000"/>
                </a:solidFill>
                <a:latin typeface="+mj-lt"/>
              </a:rPr>
              <a:t>Sement</a:t>
            </a:r>
            <a:r>
              <a:rPr lang="tr-TR" sz="2800" dirty="0">
                <a:solidFill>
                  <a:srgbClr val="FF0000"/>
                </a:solidFill>
                <a:latin typeface="+mj-lt"/>
              </a:rPr>
              <a:t> dokusu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06799" y="683379"/>
            <a:ext cx="4541697" cy="5875132"/>
            <a:chOff x="4567672" y="759217"/>
            <a:chExt cx="4541697" cy="5875132"/>
          </a:xfrm>
        </p:grpSpPr>
        <p:sp>
          <p:nvSpPr>
            <p:cNvPr id="69634" name="Text Box 4"/>
            <p:cNvSpPr txBox="1">
              <a:spLocks noChangeArrowheads="1"/>
            </p:cNvSpPr>
            <p:nvPr/>
          </p:nvSpPr>
          <p:spPr bwMode="auto">
            <a:xfrm>
              <a:off x="5470668" y="759217"/>
              <a:ext cx="274291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tr-TR" b="1" dirty="0" err="1" smtClean="0">
                  <a:solidFill>
                    <a:srgbClr val="660066"/>
                  </a:solidFill>
                  <a:latin typeface="+mn-lt"/>
                </a:rPr>
                <a:t>Sementoblastlar</a:t>
              </a:r>
              <a:endParaRPr lang="tr-TR" b="1" dirty="0">
                <a:solidFill>
                  <a:srgbClr val="660066"/>
                </a:solidFill>
                <a:latin typeface="+mn-lt"/>
              </a:endParaRPr>
            </a:p>
          </p:txBody>
        </p:sp>
        <p:sp>
          <p:nvSpPr>
            <p:cNvPr id="69635" name="Text Box 5"/>
            <p:cNvSpPr txBox="1">
              <a:spLocks noChangeArrowheads="1"/>
            </p:cNvSpPr>
            <p:nvPr/>
          </p:nvSpPr>
          <p:spPr bwMode="auto">
            <a:xfrm>
              <a:off x="4721120" y="1303337"/>
              <a:ext cx="438824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tr-TR" dirty="0">
                  <a:solidFill>
                    <a:srgbClr val="000000"/>
                  </a:solidFill>
                  <a:latin typeface="+mn-lt"/>
                </a:rPr>
                <a:t>Kollagen sentezi + </a:t>
              </a:r>
              <a:r>
                <a:rPr lang="tr-TR" dirty="0" err="1">
                  <a:solidFill>
                    <a:srgbClr val="000000"/>
                  </a:solidFill>
                  <a:latin typeface="+mn-lt"/>
                </a:rPr>
                <a:t>mineralizasyon</a:t>
              </a:r>
              <a:endParaRPr lang="tr-TR" dirty="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69636" name="Text Box 6"/>
            <p:cNvSpPr txBox="1">
              <a:spLocks noChangeArrowheads="1"/>
            </p:cNvSpPr>
            <p:nvPr/>
          </p:nvSpPr>
          <p:spPr bwMode="auto">
            <a:xfrm>
              <a:off x="4874570" y="1952181"/>
              <a:ext cx="3671887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tr-TR" dirty="0" err="1" smtClean="0">
                  <a:solidFill>
                    <a:srgbClr val="000000"/>
                  </a:solidFill>
                  <a:latin typeface="+mn-lt"/>
                </a:rPr>
                <a:t>PDL’</a:t>
              </a:r>
              <a:r>
                <a:rPr lang="tr-TR" altLang="ja-JP" dirty="0" err="1" smtClean="0">
                  <a:solidFill>
                    <a:srgbClr val="000000"/>
                  </a:solidFill>
                  <a:latin typeface="+mn-lt"/>
                </a:rPr>
                <a:t>in</a:t>
              </a:r>
              <a:r>
                <a:rPr lang="tr-TR" altLang="ja-JP" dirty="0" smtClean="0">
                  <a:solidFill>
                    <a:srgbClr val="000000"/>
                  </a:solidFill>
                  <a:latin typeface="+mn-lt"/>
                </a:rPr>
                <a:t> </a:t>
              </a:r>
              <a:r>
                <a:rPr lang="tr-TR" altLang="ja-JP" dirty="0" err="1">
                  <a:solidFill>
                    <a:srgbClr val="000000"/>
                  </a:solidFill>
                  <a:latin typeface="+mn-lt"/>
                </a:rPr>
                <a:t>Sharpey</a:t>
              </a:r>
              <a:r>
                <a:rPr lang="tr-TR" altLang="ja-JP" dirty="0">
                  <a:solidFill>
                    <a:srgbClr val="000000"/>
                  </a:solidFill>
                  <a:latin typeface="+mn-lt"/>
                </a:rPr>
                <a:t> lifleri</a:t>
              </a:r>
              <a:endParaRPr lang="tr-TR" dirty="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69637" name="Text Box 7"/>
            <p:cNvSpPr txBox="1">
              <a:spLocks noChangeArrowheads="1"/>
            </p:cNvSpPr>
            <p:nvPr/>
          </p:nvSpPr>
          <p:spPr bwMode="auto">
            <a:xfrm>
              <a:off x="4572000" y="2682235"/>
              <a:ext cx="4474918" cy="24006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457200" indent="-457200" eaLnBrk="1" hangingPunct="1">
                <a:spcBef>
                  <a:spcPct val="50000"/>
                </a:spcBef>
                <a:buFont typeface="+mj-lt"/>
                <a:buAutoNum type="arabicPeriod"/>
              </a:pPr>
              <a:r>
                <a:rPr lang="tr-TR" sz="2000" dirty="0">
                  <a:solidFill>
                    <a:srgbClr val="000000"/>
                  </a:solidFill>
                  <a:latin typeface="+mn-lt"/>
                </a:rPr>
                <a:t>Hücresel büyüme ve </a:t>
              </a:r>
              <a:r>
                <a:rPr lang="tr-TR" sz="2000" dirty="0" smtClean="0">
                  <a:solidFill>
                    <a:srgbClr val="000000"/>
                  </a:solidFill>
                  <a:latin typeface="+mn-lt"/>
                </a:rPr>
                <a:t>protein sentezi, </a:t>
              </a:r>
              <a:r>
                <a:rPr lang="tr-TR" sz="2000" dirty="0" err="1" smtClean="0">
                  <a:solidFill>
                    <a:srgbClr val="000000"/>
                  </a:solidFill>
                  <a:latin typeface="+mn-lt"/>
                </a:rPr>
                <a:t>organeller</a:t>
              </a:r>
              <a:r>
                <a:rPr lang="tr-TR" sz="2000" dirty="0" smtClean="0">
                  <a:solidFill>
                    <a:srgbClr val="000000"/>
                  </a:solidFill>
                  <a:latin typeface="+mn-lt"/>
                </a:rPr>
                <a:t> </a:t>
              </a:r>
              <a:r>
                <a:rPr lang="tr-TR" sz="2000" dirty="0">
                  <a:solidFill>
                    <a:srgbClr val="000000"/>
                  </a:solidFill>
                  <a:latin typeface="+mn-lt"/>
                </a:rPr>
                <a:t>sayıca </a:t>
              </a:r>
              <a:r>
                <a:rPr lang="tr-TR" sz="2000" dirty="0" smtClean="0">
                  <a:solidFill>
                    <a:srgbClr val="000000"/>
                  </a:solidFill>
                  <a:latin typeface="+mn-lt"/>
                </a:rPr>
                <a:t>artar</a:t>
              </a:r>
            </a:p>
            <a:p>
              <a:pPr marL="457200" indent="-457200" eaLnBrk="1" hangingPunct="1">
                <a:spcBef>
                  <a:spcPct val="50000"/>
                </a:spcBef>
                <a:buFont typeface="+mj-lt"/>
                <a:buAutoNum type="arabicPeriod"/>
              </a:pPr>
              <a:r>
                <a:rPr lang="tr-TR" sz="2000" dirty="0" smtClean="0">
                  <a:solidFill>
                    <a:srgbClr val="000000"/>
                  </a:solidFill>
                  <a:latin typeface="+mn-lt"/>
                </a:rPr>
                <a:t>Organik </a:t>
              </a:r>
              <a:r>
                <a:rPr lang="tr-TR" sz="2000" dirty="0" err="1">
                  <a:solidFill>
                    <a:srgbClr val="000000"/>
                  </a:solidFill>
                  <a:latin typeface="+mn-lt"/>
                </a:rPr>
                <a:t>matriksleri</a:t>
              </a:r>
              <a:r>
                <a:rPr lang="tr-TR" sz="2000" dirty="0">
                  <a:solidFill>
                    <a:srgbClr val="000000"/>
                  </a:solidFill>
                  <a:latin typeface="+mn-lt"/>
                </a:rPr>
                <a:t> </a:t>
              </a:r>
              <a:r>
                <a:rPr lang="tr-TR" sz="2000" dirty="0" smtClean="0">
                  <a:solidFill>
                    <a:srgbClr val="000000"/>
                  </a:solidFill>
                  <a:latin typeface="+mn-lt"/>
                </a:rPr>
                <a:t>oluşur</a:t>
              </a:r>
            </a:p>
            <a:p>
              <a:pPr marL="457200" indent="-457200" eaLnBrk="1" hangingPunct="1">
                <a:spcBef>
                  <a:spcPct val="50000"/>
                </a:spcBef>
                <a:buFont typeface="+mj-lt"/>
                <a:buAutoNum type="arabicPeriod"/>
              </a:pPr>
              <a:r>
                <a:rPr lang="tr-TR" sz="2000" dirty="0" smtClean="0">
                  <a:solidFill>
                    <a:srgbClr val="000000"/>
                  </a:solidFill>
                  <a:latin typeface="+mn-lt"/>
                </a:rPr>
                <a:t>Apatit </a:t>
              </a:r>
              <a:r>
                <a:rPr lang="tr-TR" sz="2000" dirty="0">
                  <a:solidFill>
                    <a:srgbClr val="000000"/>
                  </a:solidFill>
                  <a:latin typeface="+mn-lt"/>
                </a:rPr>
                <a:t>kristallerinin birikimi ile </a:t>
              </a:r>
              <a:r>
                <a:rPr lang="tr-TR" sz="2000" dirty="0" err="1" smtClean="0">
                  <a:solidFill>
                    <a:srgbClr val="000000"/>
                  </a:solidFill>
                  <a:latin typeface="+mn-lt"/>
                </a:rPr>
                <a:t>mineralizasyon</a:t>
              </a:r>
              <a:endParaRPr lang="tr-TR" sz="2000" dirty="0" smtClean="0">
                <a:solidFill>
                  <a:srgbClr val="000000"/>
                </a:solidFill>
                <a:latin typeface="+mn-lt"/>
              </a:endParaRPr>
            </a:p>
            <a:p>
              <a:pPr marL="457200" indent="-457200" eaLnBrk="1" hangingPunct="1">
                <a:spcBef>
                  <a:spcPct val="50000"/>
                </a:spcBef>
                <a:buFont typeface="+mj-lt"/>
                <a:buAutoNum type="arabicPeriod"/>
              </a:pPr>
              <a:r>
                <a:rPr lang="tr-TR" sz="2000" dirty="0" smtClean="0">
                  <a:solidFill>
                    <a:srgbClr val="000000"/>
                  </a:solidFill>
                  <a:latin typeface="+mn-lt"/>
                </a:rPr>
                <a:t>Kollagen </a:t>
              </a:r>
              <a:r>
                <a:rPr lang="tr-TR" sz="2000" dirty="0">
                  <a:solidFill>
                    <a:srgbClr val="000000"/>
                  </a:solidFill>
                  <a:latin typeface="+mn-lt"/>
                </a:rPr>
                <a:t>liflerinin </a:t>
              </a:r>
              <a:r>
                <a:rPr lang="tr-TR" sz="2000" dirty="0" err="1" smtClean="0">
                  <a:solidFill>
                    <a:srgbClr val="000000"/>
                  </a:solidFill>
                  <a:latin typeface="+mn-lt"/>
                </a:rPr>
                <a:t>mineralizasyonu</a:t>
              </a:r>
              <a:endParaRPr lang="tr-TR" sz="2000" dirty="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69641" name="Text Box 11"/>
            <p:cNvSpPr txBox="1">
              <a:spLocks noChangeArrowheads="1"/>
            </p:cNvSpPr>
            <p:nvPr/>
          </p:nvSpPr>
          <p:spPr bwMode="auto">
            <a:xfrm>
              <a:off x="4567672" y="5804087"/>
              <a:ext cx="4103687" cy="830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tr-TR" dirty="0" err="1">
                  <a:solidFill>
                    <a:srgbClr val="000000"/>
                  </a:solidFill>
                  <a:latin typeface="+mn-lt"/>
                </a:rPr>
                <a:t>Primer</a:t>
              </a:r>
              <a:r>
                <a:rPr lang="tr-TR" dirty="0">
                  <a:solidFill>
                    <a:srgbClr val="000000"/>
                  </a:solidFill>
                  <a:latin typeface="+mn-lt"/>
                </a:rPr>
                <a:t> </a:t>
              </a:r>
              <a:r>
                <a:rPr lang="tr-TR" dirty="0" err="1">
                  <a:solidFill>
                    <a:srgbClr val="000000"/>
                  </a:solidFill>
                  <a:latin typeface="+mn-lt"/>
                </a:rPr>
                <a:t>sement</a:t>
              </a:r>
              <a:r>
                <a:rPr lang="tr-TR" dirty="0">
                  <a:solidFill>
                    <a:srgbClr val="000000"/>
                  </a:solidFill>
                  <a:latin typeface="+mn-lt"/>
                </a:rPr>
                <a:t> tabakası   </a:t>
              </a:r>
              <a:r>
                <a:rPr lang="tr-TR" dirty="0" smtClean="0">
                  <a:solidFill>
                    <a:srgbClr val="000000"/>
                  </a:solidFill>
                  <a:latin typeface="+mn-lt"/>
                </a:rPr>
                <a:t>(</a:t>
              </a:r>
              <a:r>
                <a:rPr lang="tr-TR" dirty="0" err="1">
                  <a:solidFill>
                    <a:srgbClr val="000000"/>
                  </a:solidFill>
                  <a:latin typeface="+mn-lt"/>
                </a:rPr>
                <a:t>Hücresiz</a:t>
              </a:r>
              <a:r>
                <a:rPr lang="tr-TR" dirty="0">
                  <a:solidFill>
                    <a:srgbClr val="000000"/>
                  </a:solidFill>
                  <a:latin typeface="+mn-lt"/>
                </a:rPr>
                <a:t> </a:t>
              </a:r>
              <a:r>
                <a:rPr lang="tr-TR" dirty="0" err="1">
                  <a:solidFill>
                    <a:srgbClr val="000000"/>
                  </a:solidFill>
                  <a:latin typeface="+mn-lt"/>
                </a:rPr>
                <a:t>sement</a:t>
              </a:r>
              <a:r>
                <a:rPr lang="tr-TR" dirty="0">
                  <a:solidFill>
                    <a:srgbClr val="000000"/>
                  </a:solidFill>
                  <a:latin typeface="+mn-lt"/>
                </a:rPr>
                <a:t>)</a:t>
              </a:r>
            </a:p>
          </p:txBody>
        </p:sp>
        <p:sp>
          <p:nvSpPr>
            <p:cNvPr id="69642" name="AutoShape 12"/>
            <p:cNvSpPr>
              <a:spLocks noChangeArrowheads="1"/>
            </p:cNvSpPr>
            <p:nvPr/>
          </p:nvSpPr>
          <p:spPr bwMode="auto">
            <a:xfrm>
              <a:off x="6337300" y="5160984"/>
              <a:ext cx="504825" cy="576262"/>
            </a:xfrm>
            <a:prstGeom prst="downArrow">
              <a:avLst>
                <a:gd name="adj1" fmla="val 50000"/>
                <a:gd name="adj2" fmla="val 28538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9645" name="AutoShape 15"/>
            <p:cNvSpPr>
              <a:spLocks noChangeArrowheads="1"/>
            </p:cNvSpPr>
            <p:nvPr/>
          </p:nvSpPr>
          <p:spPr bwMode="auto">
            <a:xfrm>
              <a:off x="6156325" y="3882564"/>
              <a:ext cx="504825" cy="431800"/>
            </a:xfrm>
            <a:prstGeom prst="downArrow">
              <a:avLst>
                <a:gd name="adj1" fmla="val 50000"/>
                <a:gd name="adj2" fmla="val 25000"/>
              </a:avLst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0138026" y="1811449"/>
            <a:ext cx="2956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9" name="Text Box 14"/>
          <p:cNvSpPr txBox="1">
            <a:spLocks noChangeArrowheads="1"/>
          </p:cNvSpPr>
          <p:nvPr/>
        </p:nvSpPr>
        <p:spPr bwMode="auto">
          <a:xfrm>
            <a:off x="4644396" y="627335"/>
            <a:ext cx="4424004" cy="2769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r-TR" b="1" dirty="0" err="1" smtClean="0">
                <a:solidFill>
                  <a:srgbClr val="660066"/>
                </a:solidFill>
                <a:latin typeface="+mn-lt"/>
              </a:rPr>
              <a:t>Periodontal</a:t>
            </a:r>
            <a:r>
              <a:rPr lang="tr-TR" b="1" dirty="0" smtClean="0">
                <a:solidFill>
                  <a:srgbClr val="660066"/>
                </a:solidFill>
                <a:latin typeface="+mn-lt"/>
              </a:rPr>
              <a:t> </a:t>
            </a:r>
            <a:r>
              <a:rPr lang="tr-TR" b="1" dirty="0" err="1" smtClean="0">
                <a:solidFill>
                  <a:srgbClr val="660066"/>
                </a:solidFill>
                <a:latin typeface="+mn-lt"/>
              </a:rPr>
              <a:t>Ligamenti</a:t>
            </a:r>
            <a:r>
              <a:rPr lang="tr-TR" b="1" dirty="0" smtClean="0">
                <a:solidFill>
                  <a:srgbClr val="660066"/>
                </a:solidFill>
                <a:latin typeface="+mn-lt"/>
              </a:rPr>
              <a:t> Oluşturan </a:t>
            </a:r>
            <a:r>
              <a:rPr lang="tr-TR" b="1" dirty="0" err="1" smtClean="0">
                <a:solidFill>
                  <a:srgbClr val="660066"/>
                </a:solidFill>
                <a:latin typeface="+mn-lt"/>
              </a:rPr>
              <a:t>Fibroblastlardan</a:t>
            </a:r>
            <a:r>
              <a:rPr lang="tr-TR" b="1" dirty="0" smtClean="0">
                <a:solidFill>
                  <a:srgbClr val="660066"/>
                </a:solidFill>
                <a:latin typeface="+mn-lt"/>
              </a:rPr>
              <a:t>      </a:t>
            </a:r>
          </a:p>
          <a:p>
            <a:pPr algn="ctr" eaLnBrk="1" hangingPunct="1">
              <a:spcBef>
                <a:spcPct val="50000"/>
              </a:spcBef>
            </a:pPr>
            <a:r>
              <a:rPr lang="tr-TR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tr-TR" sz="2000" dirty="0">
                <a:solidFill>
                  <a:srgbClr val="000000"/>
                </a:solidFill>
                <a:latin typeface="+mn-lt"/>
              </a:rPr>
              <a:t>Dış </a:t>
            </a:r>
            <a:r>
              <a:rPr lang="tr-TR" sz="2000" dirty="0" err="1">
                <a:solidFill>
                  <a:srgbClr val="000000"/>
                </a:solidFill>
                <a:latin typeface="+mn-lt"/>
              </a:rPr>
              <a:t>kollagen</a:t>
            </a:r>
            <a:r>
              <a:rPr lang="tr-TR" sz="2000" dirty="0">
                <a:solidFill>
                  <a:srgbClr val="000000"/>
                </a:solidFill>
                <a:latin typeface="+mn-lt"/>
              </a:rPr>
              <a:t> lifler </a:t>
            </a:r>
            <a:endParaRPr lang="tr-TR" sz="2000" dirty="0" smtClean="0">
              <a:solidFill>
                <a:srgbClr val="000000"/>
              </a:solidFill>
              <a:latin typeface="+mn-lt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tr-TR" sz="2000" dirty="0" smtClean="0">
                <a:solidFill>
                  <a:srgbClr val="000000"/>
                </a:solidFill>
                <a:latin typeface="+mn-lt"/>
              </a:rPr>
              <a:t>(</a:t>
            </a:r>
            <a:r>
              <a:rPr lang="tr-TR" sz="2000" dirty="0">
                <a:solidFill>
                  <a:srgbClr val="000000"/>
                </a:solidFill>
                <a:latin typeface="+mn-lt"/>
              </a:rPr>
              <a:t>kök yüzeyine dik olarak konumlanırlar</a:t>
            </a:r>
            <a:r>
              <a:rPr lang="tr-TR" sz="2000" dirty="0" smtClean="0">
                <a:solidFill>
                  <a:srgbClr val="000000"/>
                </a:solidFill>
                <a:latin typeface="+mn-lt"/>
              </a:rPr>
              <a:t>)</a:t>
            </a:r>
          </a:p>
          <a:p>
            <a:pPr marL="457200" indent="-457200" eaLnBrk="1" hangingPunct="1">
              <a:spcBef>
                <a:spcPct val="50000"/>
              </a:spcBef>
              <a:buFont typeface="+mj-lt"/>
              <a:buAutoNum type="arabicPeriod"/>
            </a:pPr>
            <a:endParaRPr lang="tr-TR" sz="2000" dirty="0">
              <a:solidFill>
                <a:srgbClr val="000000"/>
              </a:solidFill>
              <a:latin typeface="+mn-lt"/>
            </a:endParaRPr>
          </a:p>
          <a:p>
            <a:pPr marL="457200" indent="-457200" eaLnBrk="1" hangingPunct="1">
              <a:spcBef>
                <a:spcPct val="50000"/>
              </a:spcBef>
              <a:buFont typeface="+mj-lt"/>
              <a:buAutoNum type="arabicPeriod"/>
            </a:pPr>
            <a:endParaRPr lang="tr-TR" sz="20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68736" y="2640203"/>
            <a:ext cx="408247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ct val="50000"/>
              </a:spcBef>
              <a:buFont typeface="+mj-lt"/>
              <a:buAutoNum type="arabicPeriod"/>
            </a:pPr>
            <a:r>
              <a:rPr lang="tr-TR" sz="2000" dirty="0">
                <a:solidFill>
                  <a:srgbClr val="000000"/>
                </a:solidFill>
              </a:rPr>
              <a:t>Diş </a:t>
            </a:r>
            <a:r>
              <a:rPr lang="tr-TR" sz="2000" dirty="0" err="1">
                <a:solidFill>
                  <a:srgbClr val="000000"/>
                </a:solidFill>
              </a:rPr>
              <a:t>oklüzyona</a:t>
            </a:r>
            <a:r>
              <a:rPr lang="tr-TR" sz="2000" dirty="0">
                <a:solidFill>
                  <a:srgbClr val="000000"/>
                </a:solidFill>
              </a:rPr>
              <a:t> doğru </a:t>
            </a:r>
            <a:r>
              <a:rPr lang="tr-TR" sz="2000" dirty="0" err="1">
                <a:solidFill>
                  <a:srgbClr val="000000"/>
                </a:solidFill>
              </a:rPr>
              <a:t>yükseldikce</a:t>
            </a:r>
            <a:r>
              <a:rPr lang="tr-TR" sz="2000" dirty="0">
                <a:solidFill>
                  <a:srgbClr val="000000"/>
                </a:solidFill>
              </a:rPr>
              <a:t> </a:t>
            </a:r>
            <a:r>
              <a:rPr lang="tr-TR" sz="2000" dirty="0" err="1">
                <a:solidFill>
                  <a:srgbClr val="000000"/>
                </a:solidFill>
              </a:rPr>
              <a:t>sement</a:t>
            </a:r>
            <a:r>
              <a:rPr lang="tr-TR" sz="2000" dirty="0">
                <a:solidFill>
                  <a:srgbClr val="000000"/>
                </a:solidFill>
              </a:rPr>
              <a:t> dokusu birikimi artar</a:t>
            </a:r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</a:pPr>
            <a:r>
              <a:rPr lang="tr-TR" sz="2000" dirty="0">
                <a:solidFill>
                  <a:srgbClr val="000000"/>
                </a:solidFill>
              </a:rPr>
              <a:t>Organik </a:t>
            </a:r>
            <a:r>
              <a:rPr lang="tr-TR" sz="2000" dirty="0" err="1">
                <a:solidFill>
                  <a:srgbClr val="000000"/>
                </a:solidFill>
              </a:rPr>
              <a:t>matriksleri</a:t>
            </a:r>
            <a:r>
              <a:rPr lang="tr-TR" sz="2000" dirty="0">
                <a:solidFill>
                  <a:srgbClr val="000000"/>
                </a:solidFill>
              </a:rPr>
              <a:t> oluşur</a:t>
            </a:r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</a:pPr>
            <a:r>
              <a:rPr lang="tr-TR" sz="2000" dirty="0">
                <a:solidFill>
                  <a:srgbClr val="000000"/>
                </a:solidFill>
              </a:rPr>
              <a:t>İç </a:t>
            </a:r>
            <a:r>
              <a:rPr lang="tr-TR" sz="2000" dirty="0" err="1">
                <a:solidFill>
                  <a:srgbClr val="000000"/>
                </a:solidFill>
              </a:rPr>
              <a:t>kollagen</a:t>
            </a:r>
            <a:r>
              <a:rPr lang="tr-TR" sz="2000" dirty="0">
                <a:solidFill>
                  <a:srgbClr val="000000"/>
                </a:solidFill>
              </a:rPr>
              <a:t> liflerinin yapımı artar (Kök yüzeyine paralel </a:t>
            </a:r>
            <a:r>
              <a:rPr lang="tr-TR" sz="2000" dirty="0" smtClean="0">
                <a:solidFill>
                  <a:srgbClr val="000000"/>
                </a:solidFill>
              </a:rPr>
              <a:t>seyrederler)</a:t>
            </a:r>
            <a:endParaRPr lang="tr-TR" sz="2000" dirty="0">
              <a:solidFill>
                <a:srgbClr val="000000"/>
              </a:solidFill>
            </a:endParaRPr>
          </a:p>
        </p:txBody>
      </p:sp>
      <p:sp>
        <p:nvSpPr>
          <p:cNvPr id="31" name="AutoShape 12"/>
          <p:cNvSpPr>
            <a:spLocks noChangeArrowheads="1"/>
          </p:cNvSpPr>
          <p:nvPr/>
        </p:nvSpPr>
        <p:spPr bwMode="auto">
          <a:xfrm>
            <a:off x="6761480" y="5085146"/>
            <a:ext cx="504825" cy="576262"/>
          </a:xfrm>
          <a:prstGeom prst="downArrow">
            <a:avLst>
              <a:gd name="adj1" fmla="val 50000"/>
              <a:gd name="adj2" fmla="val 28538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2" name="Text Box 13"/>
          <p:cNvSpPr txBox="1">
            <a:spLocks noChangeArrowheads="1"/>
          </p:cNvSpPr>
          <p:nvPr/>
        </p:nvSpPr>
        <p:spPr bwMode="auto">
          <a:xfrm>
            <a:off x="4988559" y="5673746"/>
            <a:ext cx="4038252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tr-TR" dirty="0" err="1">
                <a:solidFill>
                  <a:srgbClr val="000000"/>
                </a:solidFill>
                <a:latin typeface="+mn-lt"/>
              </a:rPr>
              <a:t>Sekonder</a:t>
            </a:r>
            <a:r>
              <a:rPr lang="tr-TR" dirty="0">
                <a:solidFill>
                  <a:srgbClr val="000000"/>
                </a:solidFill>
                <a:latin typeface="+mn-lt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+mn-lt"/>
              </a:rPr>
              <a:t>sement</a:t>
            </a:r>
            <a:r>
              <a:rPr lang="tr-TR" dirty="0" smtClean="0">
                <a:solidFill>
                  <a:srgbClr val="000000"/>
                </a:solidFill>
                <a:latin typeface="+mn-lt"/>
              </a:rPr>
              <a:t> tabakası</a:t>
            </a:r>
          </a:p>
          <a:p>
            <a:pPr algn="ctr" eaLnBrk="1" hangingPunct="1"/>
            <a:r>
              <a:rPr lang="tr-TR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tr-TR" dirty="0">
                <a:solidFill>
                  <a:srgbClr val="000000"/>
                </a:solidFill>
                <a:latin typeface="+mn-lt"/>
              </a:rPr>
              <a:t>(Hücreli </a:t>
            </a:r>
            <a:r>
              <a:rPr lang="tr-TR" dirty="0" err="1">
                <a:solidFill>
                  <a:srgbClr val="000000"/>
                </a:solidFill>
                <a:latin typeface="+mn-lt"/>
              </a:rPr>
              <a:t>sement</a:t>
            </a:r>
            <a:r>
              <a:rPr lang="tr-TR" dirty="0">
                <a:solidFill>
                  <a:srgbClr val="000000"/>
                </a:solidFill>
                <a:latin typeface="+mn-lt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563223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873" name="Group 6"/>
          <p:cNvGrpSpPr>
            <a:grpSpLocks/>
          </p:cNvGrpSpPr>
          <p:nvPr/>
        </p:nvGrpSpPr>
        <p:grpSpPr bwMode="auto">
          <a:xfrm>
            <a:off x="2949484" y="3558632"/>
            <a:ext cx="6119812" cy="3168650"/>
            <a:chOff x="1565" y="2024"/>
            <a:chExt cx="3855" cy="1996"/>
          </a:xfrm>
        </p:grpSpPr>
        <p:pic>
          <p:nvPicPr>
            <p:cNvPr id="79898" name="Picture 7" descr="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5" y="2024"/>
              <a:ext cx="3828" cy="19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9899" name="Rectangle 8"/>
            <p:cNvSpPr>
              <a:spLocks noChangeArrowheads="1"/>
            </p:cNvSpPr>
            <p:nvPr/>
          </p:nvSpPr>
          <p:spPr bwMode="auto">
            <a:xfrm>
              <a:off x="1565" y="2024"/>
              <a:ext cx="3855" cy="1996"/>
            </a:xfrm>
            <a:prstGeom prst="rect">
              <a:avLst/>
            </a:prstGeom>
            <a:noFill/>
            <a:ln w="57150">
              <a:solidFill>
                <a:srgbClr val="FF66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79875" name="AutoShape 10"/>
          <p:cNvSpPr>
            <a:spLocks noChangeArrowheads="1"/>
          </p:cNvSpPr>
          <p:nvPr/>
        </p:nvSpPr>
        <p:spPr bwMode="auto">
          <a:xfrm rot="5400000">
            <a:off x="6228556" y="2637632"/>
            <a:ext cx="576263" cy="431800"/>
          </a:xfrm>
          <a:prstGeom prst="rightArrow">
            <a:avLst>
              <a:gd name="adj1" fmla="val 50000"/>
              <a:gd name="adj2" fmla="val 33364"/>
            </a:avLst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9876" name="Oval 11"/>
          <p:cNvSpPr>
            <a:spLocks noChangeArrowheads="1"/>
          </p:cNvSpPr>
          <p:nvPr/>
        </p:nvSpPr>
        <p:spPr bwMode="auto">
          <a:xfrm>
            <a:off x="4643438" y="4076700"/>
            <a:ext cx="1223962" cy="1368425"/>
          </a:xfrm>
          <a:prstGeom prst="ellipse">
            <a:avLst/>
          </a:prstGeom>
          <a:noFill/>
          <a:ln w="9525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9877" name="Text Box 12"/>
          <p:cNvSpPr txBox="1">
            <a:spLocks noChangeArrowheads="1"/>
          </p:cNvSpPr>
          <p:nvPr/>
        </p:nvSpPr>
        <p:spPr bwMode="auto">
          <a:xfrm>
            <a:off x="6443663" y="5826125"/>
            <a:ext cx="2232025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r-TR" sz="1800" dirty="0">
                <a:solidFill>
                  <a:srgbClr val="000000"/>
                </a:solidFill>
                <a:latin typeface="+mn-lt"/>
              </a:rPr>
              <a:t>Kök </a:t>
            </a:r>
            <a:r>
              <a:rPr lang="tr-TR" sz="1800" dirty="0" err="1">
                <a:solidFill>
                  <a:srgbClr val="000000"/>
                </a:solidFill>
                <a:latin typeface="+mn-lt"/>
              </a:rPr>
              <a:t>oluşdukça</a:t>
            </a:r>
            <a:r>
              <a:rPr lang="tr-TR" sz="1800" dirty="0">
                <a:solidFill>
                  <a:srgbClr val="000000"/>
                </a:solidFill>
                <a:latin typeface="+mn-lt"/>
              </a:rPr>
              <a:t> diş </a:t>
            </a:r>
            <a:r>
              <a:rPr lang="tr-TR" sz="1800" dirty="0" err="1">
                <a:solidFill>
                  <a:srgbClr val="000000"/>
                </a:solidFill>
                <a:latin typeface="+mn-lt"/>
              </a:rPr>
              <a:t>kuronal</a:t>
            </a:r>
            <a:r>
              <a:rPr lang="tr-TR" sz="1800" dirty="0">
                <a:solidFill>
                  <a:srgbClr val="000000"/>
                </a:solidFill>
                <a:latin typeface="+mn-lt"/>
              </a:rPr>
              <a:t> yönde hareket eder</a:t>
            </a:r>
          </a:p>
        </p:txBody>
      </p:sp>
      <p:sp>
        <p:nvSpPr>
          <p:cNvPr id="79878" name="AutoShape 13"/>
          <p:cNvSpPr>
            <a:spLocks noChangeArrowheads="1"/>
          </p:cNvSpPr>
          <p:nvPr/>
        </p:nvSpPr>
        <p:spPr bwMode="auto">
          <a:xfrm rot="-5400000">
            <a:off x="7164388" y="5373688"/>
            <a:ext cx="719137" cy="287337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881" name="Text Box 16"/>
          <p:cNvSpPr txBox="1">
            <a:spLocks noChangeArrowheads="1"/>
          </p:cNvSpPr>
          <p:nvPr/>
        </p:nvSpPr>
        <p:spPr bwMode="auto">
          <a:xfrm>
            <a:off x="374083" y="5324474"/>
            <a:ext cx="2064314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sz="2000" dirty="0">
                <a:solidFill>
                  <a:srgbClr val="000000"/>
                </a:solidFill>
                <a:latin typeface="+mn-lt"/>
              </a:rPr>
              <a:t>PDL lifleri dişin sürmesine göre oryantasyonları değişir</a:t>
            </a:r>
          </a:p>
        </p:txBody>
      </p:sp>
      <p:sp>
        <p:nvSpPr>
          <p:cNvPr id="79882" name="Line 17"/>
          <p:cNvSpPr>
            <a:spLocks noChangeShapeType="1"/>
          </p:cNvSpPr>
          <p:nvPr/>
        </p:nvSpPr>
        <p:spPr bwMode="auto">
          <a:xfrm flipV="1">
            <a:off x="2411413" y="5589588"/>
            <a:ext cx="2447925" cy="71437"/>
          </a:xfrm>
          <a:prstGeom prst="line">
            <a:avLst/>
          </a:prstGeom>
          <a:noFill/>
          <a:ln w="9525">
            <a:solidFill>
              <a:srgbClr val="FF33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883" name="Line 18"/>
          <p:cNvSpPr>
            <a:spLocks noChangeShapeType="1"/>
          </p:cNvSpPr>
          <p:nvPr/>
        </p:nvSpPr>
        <p:spPr bwMode="auto">
          <a:xfrm flipV="1">
            <a:off x="2150533" y="5589587"/>
            <a:ext cx="4293130" cy="287337"/>
          </a:xfrm>
          <a:prstGeom prst="line">
            <a:avLst/>
          </a:prstGeom>
          <a:noFill/>
          <a:ln w="9525">
            <a:solidFill>
              <a:srgbClr val="FF33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884" name="Line 19"/>
          <p:cNvSpPr>
            <a:spLocks noChangeShapeType="1"/>
          </p:cNvSpPr>
          <p:nvPr/>
        </p:nvSpPr>
        <p:spPr bwMode="auto">
          <a:xfrm flipV="1">
            <a:off x="2150533" y="5589588"/>
            <a:ext cx="5877455" cy="215900"/>
          </a:xfrm>
          <a:prstGeom prst="line">
            <a:avLst/>
          </a:prstGeom>
          <a:noFill/>
          <a:ln w="9525">
            <a:solidFill>
              <a:srgbClr val="FF33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885" name="AutoShape 20"/>
          <p:cNvSpPr>
            <a:spLocks noChangeArrowheads="1"/>
          </p:cNvSpPr>
          <p:nvPr/>
        </p:nvSpPr>
        <p:spPr bwMode="auto">
          <a:xfrm flipH="1" flipV="1">
            <a:off x="4356100" y="5445125"/>
            <a:ext cx="142875" cy="71438"/>
          </a:xfrm>
          <a:prstGeom prst="chevron">
            <a:avLst>
              <a:gd name="adj" fmla="val 50000"/>
            </a:avLst>
          </a:prstGeom>
          <a:solidFill>
            <a:srgbClr val="FF3399"/>
          </a:solidFill>
          <a:ln w="9525">
            <a:solidFill>
              <a:srgbClr val="FF33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9886" name="AutoShape 21"/>
          <p:cNvSpPr>
            <a:spLocks noChangeArrowheads="1"/>
          </p:cNvSpPr>
          <p:nvPr/>
        </p:nvSpPr>
        <p:spPr bwMode="auto">
          <a:xfrm flipH="1" flipV="1">
            <a:off x="5867400" y="5157788"/>
            <a:ext cx="142875" cy="71437"/>
          </a:xfrm>
          <a:prstGeom prst="chevron">
            <a:avLst>
              <a:gd name="adj" fmla="val 50000"/>
            </a:avLst>
          </a:prstGeom>
          <a:solidFill>
            <a:srgbClr val="FF3399"/>
          </a:solidFill>
          <a:ln w="9525">
            <a:solidFill>
              <a:srgbClr val="FF33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9887" name="AutoShape 22"/>
          <p:cNvSpPr>
            <a:spLocks noChangeArrowheads="1"/>
          </p:cNvSpPr>
          <p:nvPr/>
        </p:nvSpPr>
        <p:spPr bwMode="auto">
          <a:xfrm flipH="1" flipV="1">
            <a:off x="7308850" y="5013325"/>
            <a:ext cx="142875" cy="71438"/>
          </a:xfrm>
          <a:prstGeom prst="chevron">
            <a:avLst>
              <a:gd name="adj" fmla="val 50000"/>
            </a:avLst>
          </a:prstGeom>
          <a:solidFill>
            <a:srgbClr val="FF3399"/>
          </a:solidFill>
          <a:ln w="9525">
            <a:solidFill>
              <a:srgbClr val="FF33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9888" name="AutoShape 23"/>
          <p:cNvSpPr>
            <a:spLocks noChangeArrowheads="1"/>
          </p:cNvSpPr>
          <p:nvPr/>
        </p:nvSpPr>
        <p:spPr bwMode="auto">
          <a:xfrm flipH="1" flipV="1">
            <a:off x="8748713" y="5013325"/>
            <a:ext cx="142875" cy="71438"/>
          </a:xfrm>
          <a:prstGeom prst="chevron">
            <a:avLst>
              <a:gd name="adj" fmla="val 50000"/>
            </a:avLst>
          </a:prstGeom>
          <a:solidFill>
            <a:srgbClr val="FF3399"/>
          </a:solidFill>
          <a:ln w="9525">
            <a:solidFill>
              <a:srgbClr val="FF33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9889" name="Oval 24"/>
          <p:cNvSpPr>
            <a:spLocks noChangeArrowheads="1"/>
          </p:cNvSpPr>
          <p:nvPr/>
        </p:nvSpPr>
        <p:spPr bwMode="auto">
          <a:xfrm>
            <a:off x="6227763" y="3933825"/>
            <a:ext cx="1223962" cy="1368425"/>
          </a:xfrm>
          <a:prstGeom prst="ellipse">
            <a:avLst/>
          </a:prstGeom>
          <a:noFill/>
          <a:ln w="9525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9890" name="Oval 25"/>
          <p:cNvSpPr>
            <a:spLocks noChangeArrowheads="1"/>
          </p:cNvSpPr>
          <p:nvPr/>
        </p:nvSpPr>
        <p:spPr bwMode="auto">
          <a:xfrm>
            <a:off x="7667625" y="3860800"/>
            <a:ext cx="1223963" cy="1368425"/>
          </a:xfrm>
          <a:prstGeom prst="ellipse">
            <a:avLst/>
          </a:prstGeom>
          <a:noFill/>
          <a:ln w="9525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9" name="Text Box 3"/>
          <p:cNvSpPr txBox="1">
            <a:spLocks noChangeArrowheads="1"/>
          </p:cNvSpPr>
          <p:nvPr/>
        </p:nvSpPr>
        <p:spPr bwMode="auto">
          <a:xfrm>
            <a:off x="374083" y="206473"/>
            <a:ext cx="341099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r-TR" sz="2800" dirty="0" err="1" smtClean="0">
                <a:solidFill>
                  <a:srgbClr val="FF0000"/>
                </a:solidFill>
                <a:latin typeface="+mj-lt"/>
              </a:rPr>
              <a:t>Periodontal</a:t>
            </a:r>
            <a:r>
              <a:rPr lang="tr-TR" sz="28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  <a:latin typeface="+mj-lt"/>
              </a:rPr>
              <a:t>Ligamentin</a:t>
            </a:r>
            <a:r>
              <a:rPr lang="tr-TR" sz="2800" dirty="0" smtClean="0">
                <a:solidFill>
                  <a:srgbClr val="FF0000"/>
                </a:solidFill>
                <a:latin typeface="+mj-lt"/>
              </a:rPr>
              <a:t> gelişimi</a:t>
            </a:r>
            <a:r>
              <a:rPr lang="tr-TR" sz="2800" dirty="0">
                <a:solidFill>
                  <a:srgbClr val="FF0000"/>
                </a:solidFill>
                <a:latin typeface="+mj-lt"/>
              </a:rPr>
              <a:t>: 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4013200" y="372533"/>
            <a:ext cx="4878388" cy="3010296"/>
            <a:chOff x="250825" y="255960"/>
            <a:chExt cx="8806434" cy="6341690"/>
          </a:xfrm>
        </p:grpSpPr>
        <p:pic>
          <p:nvPicPr>
            <p:cNvPr id="31" name="Picture 4" descr="41S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825" y="260350"/>
              <a:ext cx="4176713" cy="3132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" name="Rectangle 6"/>
            <p:cNvSpPr>
              <a:spLocks noChangeArrowheads="1"/>
            </p:cNvSpPr>
            <p:nvPr/>
          </p:nvSpPr>
          <p:spPr bwMode="auto">
            <a:xfrm>
              <a:off x="250825" y="260350"/>
              <a:ext cx="4176713" cy="3168650"/>
            </a:xfrm>
            <a:prstGeom prst="rect">
              <a:avLst/>
            </a:prstGeom>
            <a:noFill/>
            <a:ln w="38100">
              <a:solidFill>
                <a:srgbClr val="FF66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pic>
          <p:nvPicPr>
            <p:cNvPr id="33" name="Picture 10" descr="37S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0" y="3357563"/>
              <a:ext cx="4392613" cy="324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Rectangle 11"/>
            <p:cNvSpPr>
              <a:spLocks noChangeArrowheads="1"/>
            </p:cNvSpPr>
            <p:nvPr/>
          </p:nvSpPr>
          <p:spPr bwMode="auto">
            <a:xfrm>
              <a:off x="4572000" y="3357563"/>
              <a:ext cx="4392613" cy="3240087"/>
            </a:xfrm>
            <a:prstGeom prst="rect">
              <a:avLst/>
            </a:prstGeom>
            <a:noFill/>
            <a:ln w="38100">
              <a:solidFill>
                <a:srgbClr val="FF66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5" name="Text Box 12"/>
            <p:cNvSpPr txBox="1">
              <a:spLocks noChangeArrowheads="1"/>
            </p:cNvSpPr>
            <p:nvPr/>
          </p:nvSpPr>
          <p:spPr bwMode="auto">
            <a:xfrm>
              <a:off x="4859338" y="255960"/>
              <a:ext cx="4197921" cy="2269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tr-TR" sz="1600" b="1" dirty="0" err="1">
                  <a:solidFill>
                    <a:srgbClr val="000000"/>
                  </a:solidFill>
                  <a:latin typeface="+mn-lt"/>
                </a:rPr>
                <a:t>Sekonder</a:t>
              </a:r>
              <a:r>
                <a:rPr lang="tr-TR" sz="1600" b="1" dirty="0">
                  <a:solidFill>
                    <a:srgbClr val="000000"/>
                  </a:solidFill>
                  <a:latin typeface="+mn-lt"/>
                </a:rPr>
                <a:t> </a:t>
              </a:r>
              <a:r>
                <a:rPr lang="tr-TR" sz="1600" b="1" dirty="0" err="1">
                  <a:solidFill>
                    <a:srgbClr val="000000"/>
                  </a:solidFill>
                  <a:latin typeface="+mn-lt"/>
                </a:rPr>
                <a:t>sement</a:t>
              </a:r>
              <a:r>
                <a:rPr lang="tr-TR" sz="1600" b="1" dirty="0">
                  <a:solidFill>
                    <a:srgbClr val="000000"/>
                  </a:solidFill>
                  <a:latin typeface="+mn-lt"/>
                </a:rPr>
                <a:t> dokusu</a:t>
              </a:r>
            </a:p>
            <a:p>
              <a:pPr eaLnBrk="1" hangingPunct="1"/>
              <a:r>
                <a:rPr lang="tr-TR" sz="1600" b="1" dirty="0" err="1" smtClean="0">
                  <a:solidFill>
                    <a:srgbClr val="000000"/>
                  </a:solidFill>
                  <a:latin typeface="+mn-lt"/>
                </a:rPr>
                <a:t>Sharpey</a:t>
              </a:r>
              <a:r>
                <a:rPr lang="tr-TR" sz="1600" b="1" dirty="0" smtClean="0">
                  <a:solidFill>
                    <a:srgbClr val="000000"/>
                  </a:solidFill>
                  <a:latin typeface="+mn-lt"/>
                </a:rPr>
                <a:t> </a:t>
              </a:r>
              <a:r>
                <a:rPr lang="tr-TR" sz="1600" b="1" dirty="0">
                  <a:solidFill>
                    <a:srgbClr val="000000"/>
                  </a:solidFill>
                  <a:latin typeface="+mn-lt"/>
                </a:rPr>
                <a:t>lifleri</a:t>
              </a:r>
            </a:p>
            <a:p>
              <a:pPr eaLnBrk="1" hangingPunct="1"/>
              <a:r>
                <a:rPr lang="tr-TR" sz="1600" b="1" dirty="0">
                  <a:solidFill>
                    <a:srgbClr val="000000"/>
                  </a:solidFill>
                  <a:latin typeface="+mn-lt"/>
                </a:rPr>
                <a:t>      +</a:t>
              </a:r>
            </a:p>
            <a:p>
              <a:pPr eaLnBrk="1" hangingPunct="1"/>
              <a:r>
                <a:rPr lang="tr-TR" sz="1600" b="1" dirty="0">
                  <a:solidFill>
                    <a:srgbClr val="000000"/>
                  </a:solidFill>
                  <a:latin typeface="+mn-lt"/>
                </a:rPr>
                <a:t>PDL lifleri</a:t>
              </a:r>
            </a:p>
          </p:txBody>
        </p:sp>
        <p:sp>
          <p:nvSpPr>
            <p:cNvPr id="36" name="Line 13"/>
            <p:cNvSpPr>
              <a:spLocks noChangeShapeType="1"/>
            </p:cNvSpPr>
            <p:nvPr/>
          </p:nvSpPr>
          <p:spPr bwMode="auto">
            <a:xfrm flipH="1">
              <a:off x="2627313" y="1412875"/>
              <a:ext cx="2232025" cy="71438"/>
            </a:xfrm>
            <a:prstGeom prst="line">
              <a:avLst/>
            </a:prstGeom>
            <a:noFill/>
            <a:ln w="38100">
              <a:solidFill>
                <a:srgbClr val="FF3399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Line 14"/>
            <p:cNvSpPr>
              <a:spLocks noChangeShapeType="1"/>
            </p:cNvSpPr>
            <p:nvPr/>
          </p:nvSpPr>
          <p:spPr bwMode="auto">
            <a:xfrm flipH="1">
              <a:off x="2555875" y="1484313"/>
              <a:ext cx="2303463" cy="431800"/>
            </a:xfrm>
            <a:prstGeom prst="line">
              <a:avLst/>
            </a:prstGeom>
            <a:noFill/>
            <a:ln w="38100">
              <a:solidFill>
                <a:srgbClr val="FF3399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Line 15"/>
            <p:cNvSpPr>
              <a:spLocks noChangeShapeType="1"/>
            </p:cNvSpPr>
            <p:nvPr/>
          </p:nvSpPr>
          <p:spPr bwMode="auto">
            <a:xfrm flipH="1">
              <a:off x="5003800" y="2565400"/>
              <a:ext cx="360363" cy="2016125"/>
            </a:xfrm>
            <a:prstGeom prst="line">
              <a:avLst/>
            </a:prstGeom>
            <a:noFill/>
            <a:ln w="38100">
              <a:solidFill>
                <a:srgbClr val="FF3399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Line 16"/>
            <p:cNvSpPr>
              <a:spLocks noChangeShapeType="1"/>
            </p:cNvSpPr>
            <p:nvPr/>
          </p:nvSpPr>
          <p:spPr bwMode="auto">
            <a:xfrm flipH="1">
              <a:off x="6516688" y="1557338"/>
              <a:ext cx="71437" cy="3455987"/>
            </a:xfrm>
            <a:prstGeom prst="line">
              <a:avLst/>
            </a:prstGeom>
            <a:noFill/>
            <a:ln w="38100">
              <a:solidFill>
                <a:srgbClr val="FF3399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Line 18"/>
            <p:cNvSpPr>
              <a:spLocks noChangeShapeType="1"/>
            </p:cNvSpPr>
            <p:nvPr/>
          </p:nvSpPr>
          <p:spPr bwMode="auto">
            <a:xfrm>
              <a:off x="6877050" y="1484313"/>
              <a:ext cx="1295400" cy="3384550"/>
            </a:xfrm>
            <a:prstGeom prst="line">
              <a:avLst/>
            </a:prstGeom>
            <a:noFill/>
            <a:ln w="38100">
              <a:solidFill>
                <a:srgbClr val="FF3399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41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045" y="1322681"/>
            <a:ext cx="3622182" cy="2769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93747" y="4474300"/>
            <a:ext cx="194155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/>
              <a:t>Intermediate </a:t>
            </a:r>
            <a:r>
              <a:rPr lang="en-US" sz="1600" dirty="0" err="1" smtClean="0"/>
              <a:t>Pleksus</a:t>
            </a:r>
            <a:r>
              <a:rPr lang="en-US" sz="1600" dirty="0" smtClean="0"/>
              <a:t> </a:t>
            </a:r>
            <a:endParaRPr lang="en-US" sz="1600" dirty="0"/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1930400" y="3725333"/>
            <a:ext cx="1439333" cy="62653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1413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2594"/>
            <a:ext cx="8229600" cy="703544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>
                <a:solidFill>
                  <a:srgbClr val="FF0000"/>
                </a:solidFill>
              </a:rPr>
              <a:t>Alveolar </a:t>
            </a:r>
            <a:r>
              <a:rPr lang="en-US" sz="3200" dirty="0" err="1" smtClean="0">
                <a:solidFill>
                  <a:srgbClr val="FF0000"/>
                </a:solidFill>
              </a:rPr>
              <a:t>Kemik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Gelişimi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4" name="Content Placeholder 3" descr="41.jpg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0" t="6867" r="3634" b="9584"/>
          <a:stretch/>
        </p:blipFill>
        <p:spPr>
          <a:xfrm>
            <a:off x="152407" y="967736"/>
            <a:ext cx="8776690" cy="5433064"/>
          </a:xfrm>
        </p:spPr>
      </p:pic>
      <p:sp>
        <p:nvSpPr>
          <p:cNvPr id="5" name="TextBox 4"/>
          <p:cNvSpPr txBox="1"/>
          <p:nvPr/>
        </p:nvSpPr>
        <p:spPr>
          <a:xfrm>
            <a:off x="3234267" y="1710266"/>
            <a:ext cx="1998134" cy="584776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Alveolar </a:t>
            </a:r>
            <a:r>
              <a:rPr lang="en-US" sz="1600" dirty="0" err="1" smtClean="0"/>
              <a:t>marjin</a:t>
            </a:r>
            <a:r>
              <a:rPr lang="en-US" sz="1600" dirty="0" smtClean="0"/>
              <a:t> </a:t>
            </a:r>
          </a:p>
          <a:p>
            <a:pPr algn="ctr"/>
            <a:r>
              <a:rPr lang="en-US" sz="1600" dirty="0" smtClean="0"/>
              <a:t>(</a:t>
            </a:r>
            <a:r>
              <a:rPr lang="en-US" sz="1600" dirty="0" err="1" smtClean="0"/>
              <a:t>limbus</a:t>
            </a:r>
            <a:r>
              <a:rPr lang="en-US" sz="1600" dirty="0" smtClean="0"/>
              <a:t> </a:t>
            </a:r>
            <a:r>
              <a:rPr lang="en-US" sz="1600" dirty="0" err="1" smtClean="0"/>
              <a:t>alveolaris</a:t>
            </a:r>
            <a:r>
              <a:rPr lang="en-US" sz="1600" dirty="0" smtClean="0"/>
              <a:t>)</a:t>
            </a:r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2980272" y="2827863"/>
            <a:ext cx="2573866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Alveolar </a:t>
            </a:r>
            <a:r>
              <a:rPr lang="en-US" sz="1600" dirty="0" err="1" smtClean="0"/>
              <a:t>kompakt</a:t>
            </a:r>
            <a:r>
              <a:rPr lang="en-US" sz="1600" dirty="0" smtClean="0"/>
              <a:t> </a:t>
            </a:r>
            <a:r>
              <a:rPr lang="en-US" sz="1600" dirty="0" err="1" smtClean="0"/>
              <a:t>kemik</a:t>
            </a:r>
            <a:endParaRPr lang="en-US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2980264" y="3792725"/>
            <a:ext cx="2404534" cy="584776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/>
              <a:t>Eksternal</a:t>
            </a:r>
            <a:r>
              <a:rPr lang="en-US" sz="1600" dirty="0" smtClean="0"/>
              <a:t> </a:t>
            </a:r>
            <a:r>
              <a:rPr lang="en-US" sz="1600" dirty="0" err="1" smtClean="0"/>
              <a:t>kompakt</a:t>
            </a:r>
            <a:r>
              <a:rPr lang="en-US" sz="1600" dirty="0" smtClean="0"/>
              <a:t> </a:t>
            </a:r>
            <a:r>
              <a:rPr lang="en-US" sz="1600" dirty="0" err="1" smtClean="0"/>
              <a:t>kemik</a:t>
            </a:r>
            <a:r>
              <a:rPr lang="en-US" sz="1600" dirty="0" smtClean="0"/>
              <a:t> (</a:t>
            </a:r>
            <a:r>
              <a:rPr lang="en-US" sz="1600" dirty="0" err="1" smtClean="0"/>
              <a:t>kortikal</a:t>
            </a:r>
            <a:r>
              <a:rPr lang="en-US" sz="1600" dirty="0" smtClean="0"/>
              <a:t> </a:t>
            </a:r>
            <a:r>
              <a:rPr lang="en-US" sz="1600" dirty="0" err="1" smtClean="0"/>
              <a:t>kemik</a:t>
            </a:r>
            <a:r>
              <a:rPr lang="en-US" sz="1600" dirty="0" smtClean="0"/>
              <a:t>)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3369731" y="4572001"/>
            <a:ext cx="1727200" cy="584776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/>
              <a:t>Spongioz</a:t>
            </a:r>
            <a:r>
              <a:rPr lang="en-US" sz="1600" dirty="0" smtClean="0"/>
              <a:t> </a:t>
            </a:r>
            <a:r>
              <a:rPr lang="en-US" sz="1600" dirty="0" err="1" smtClean="0"/>
              <a:t>kemik</a:t>
            </a:r>
            <a:endParaRPr lang="en-US" sz="1600" dirty="0" smtClean="0"/>
          </a:p>
          <a:p>
            <a:pPr algn="ctr"/>
            <a:endParaRPr lang="en-US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3234267" y="3352573"/>
            <a:ext cx="1794933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Volkmann </a:t>
            </a:r>
            <a:r>
              <a:rPr lang="en-US" sz="1600" dirty="0" err="1" smtClean="0"/>
              <a:t>kanalları</a:t>
            </a: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3098795" y="5105978"/>
            <a:ext cx="2336800" cy="584776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/>
              <a:t>Sinirler</a:t>
            </a:r>
            <a:r>
              <a:rPr lang="en-US" sz="1600" dirty="0" smtClean="0"/>
              <a:t> </a:t>
            </a:r>
            <a:r>
              <a:rPr lang="en-US" sz="1600" dirty="0" err="1" smtClean="0"/>
              <a:t>ve</a:t>
            </a:r>
            <a:r>
              <a:rPr lang="en-US" sz="1600" dirty="0" smtClean="0"/>
              <a:t> </a:t>
            </a:r>
            <a:r>
              <a:rPr lang="en-US" sz="1600" dirty="0" err="1" smtClean="0"/>
              <a:t>damarlar</a:t>
            </a:r>
            <a:r>
              <a:rPr lang="en-US" sz="1600" dirty="0" smtClean="0"/>
              <a:t> </a:t>
            </a:r>
            <a:r>
              <a:rPr lang="en-US" sz="1600" dirty="0" err="1" smtClean="0"/>
              <a:t>için</a:t>
            </a:r>
            <a:r>
              <a:rPr lang="en-US" sz="1600" dirty="0" smtClean="0"/>
              <a:t> </a:t>
            </a:r>
            <a:r>
              <a:rPr lang="en-US" sz="1600" dirty="0" err="1" smtClean="0"/>
              <a:t>bağlantı</a:t>
            </a:r>
            <a:r>
              <a:rPr lang="en-US" sz="1600" dirty="0" smtClean="0"/>
              <a:t> </a:t>
            </a:r>
            <a:r>
              <a:rPr lang="en-US" sz="1600" dirty="0" err="1" smtClean="0"/>
              <a:t>kanalları</a:t>
            </a:r>
            <a:endParaRPr lang="en-US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3505196" y="6045313"/>
            <a:ext cx="1727205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Mandibular </a:t>
            </a:r>
            <a:r>
              <a:rPr lang="en-US" sz="1600" dirty="0" err="1" smtClean="0"/>
              <a:t>kanal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2826712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86755" y="1008393"/>
            <a:ext cx="8777496" cy="5490135"/>
            <a:chOff x="297643" y="1049338"/>
            <a:chExt cx="8580626" cy="5808662"/>
          </a:xfrm>
        </p:grpSpPr>
        <p:pic>
          <p:nvPicPr>
            <p:cNvPr id="7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643" y="1049338"/>
              <a:ext cx="7028806" cy="5808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 Box 6"/>
            <p:cNvSpPr txBox="1">
              <a:spLocks noChangeArrowheads="1"/>
            </p:cNvSpPr>
            <p:nvPr/>
          </p:nvSpPr>
          <p:spPr bwMode="auto">
            <a:xfrm>
              <a:off x="6669114" y="4020870"/>
              <a:ext cx="2209155" cy="2735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tr-TR" sz="1800" dirty="0">
                  <a:solidFill>
                    <a:srgbClr val="000000"/>
                  </a:solidFill>
                  <a:latin typeface="+mn-lt"/>
                </a:rPr>
                <a:t>RE: Azaltılmış </a:t>
              </a:r>
              <a:r>
                <a:rPr lang="tr-TR" sz="1800" dirty="0" err="1" smtClean="0">
                  <a:solidFill>
                    <a:srgbClr val="000000"/>
                  </a:solidFill>
                  <a:latin typeface="+mn-lt"/>
                </a:rPr>
                <a:t>epitel</a:t>
              </a:r>
              <a:r>
                <a:rPr lang="tr-TR" sz="1800" dirty="0">
                  <a:solidFill>
                    <a:srgbClr val="000000"/>
                  </a:solidFill>
                  <a:latin typeface="+mn-lt"/>
                </a:rPr>
                <a:t> </a:t>
              </a:r>
              <a:r>
                <a:rPr lang="tr-TR" sz="1800" dirty="0" smtClean="0">
                  <a:solidFill>
                    <a:srgbClr val="000000"/>
                  </a:solidFill>
                  <a:latin typeface="+mn-lt"/>
                </a:rPr>
                <a:t>(</a:t>
              </a:r>
              <a:r>
                <a:rPr lang="tr-TR" sz="1800" dirty="0" err="1">
                  <a:solidFill>
                    <a:srgbClr val="000000"/>
                  </a:solidFill>
                  <a:latin typeface="+mn-lt"/>
                </a:rPr>
                <a:t>reduced</a:t>
              </a:r>
              <a:r>
                <a:rPr lang="tr-TR" sz="1800" dirty="0">
                  <a:solidFill>
                    <a:srgbClr val="000000"/>
                  </a:solidFill>
                  <a:latin typeface="+mn-lt"/>
                </a:rPr>
                <a:t> </a:t>
              </a:r>
              <a:r>
                <a:rPr lang="tr-TR" sz="1800" dirty="0" err="1" smtClean="0">
                  <a:solidFill>
                    <a:srgbClr val="000000"/>
                  </a:solidFill>
                  <a:latin typeface="+mn-lt"/>
                </a:rPr>
                <a:t>enemel</a:t>
              </a:r>
              <a:r>
                <a:rPr lang="tr-TR" sz="1800" dirty="0" smtClean="0">
                  <a:solidFill>
                    <a:srgbClr val="000000"/>
                  </a:solidFill>
                  <a:latin typeface="+mn-lt"/>
                </a:rPr>
                <a:t> </a:t>
              </a:r>
              <a:r>
                <a:rPr lang="tr-TR" sz="1800" dirty="0">
                  <a:solidFill>
                    <a:srgbClr val="000000"/>
                  </a:solidFill>
                  <a:latin typeface="+mn-lt"/>
                </a:rPr>
                <a:t>epitelyum)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tr-TR" sz="1800" dirty="0">
                  <a:solidFill>
                    <a:srgbClr val="000000"/>
                  </a:solidFill>
                  <a:latin typeface="+mn-lt"/>
                </a:rPr>
                <a:t>EAL: Dış mine tabakası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tr-TR" sz="1800" dirty="0">
                  <a:solidFill>
                    <a:srgbClr val="000000"/>
                  </a:solidFill>
                  <a:latin typeface="+mn-lt"/>
                </a:rPr>
                <a:t>OE: Oral </a:t>
              </a:r>
              <a:r>
                <a:rPr lang="tr-TR" sz="1800" dirty="0" err="1">
                  <a:solidFill>
                    <a:srgbClr val="000000"/>
                  </a:solidFill>
                  <a:latin typeface="+mn-lt"/>
                </a:rPr>
                <a:t>epitel</a:t>
              </a:r>
              <a:endParaRPr lang="tr-TR" sz="1800" dirty="0">
                <a:solidFill>
                  <a:srgbClr val="000000"/>
                </a:solidFill>
                <a:latin typeface="+mn-lt"/>
              </a:endParaRPr>
            </a:p>
            <a:p>
              <a:pPr eaLnBrk="1" hangingPunct="1">
                <a:spcBef>
                  <a:spcPct val="50000"/>
                </a:spcBef>
              </a:pPr>
              <a:r>
                <a:rPr lang="tr-TR" sz="1800" dirty="0">
                  <a:solidFill>
                    <a:srgbClr val="000000"/>
                  </a:solidFill>
                  <a:latin typeface="+mn-lt"/>
                </a:rPr>
                <a:t>JE: Yapışık </a:t>
              </a:r>
              <a:r>
                <a:rPr lang="tr-TR" sz="1800" dirty="0" err="1" smtClean="0">
                  <a:solidFill>
                    <a:srgbClr val="000000"/>
                  </a:solidFill>
                  <a:latin typeface="+mn-lt"/>
                </a:rPr>
                <a:t>epitel</a:t>
              </a:r>
              <a:r>
                <a:rPr lang="tr-TR" sz="1800" dirty="0" smtClean="0">
                  <a:solidFill>
                    <a:srgbClr val="000000"/>
                  </a:solidFill>
                  <a:latin typeface="+mn-lt"/>
                </a:rPr>
                <a:t> 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tr-TR" sz="1800" dirty="0" smtClean="0">
                  <a:solidFill>
                    <a:srgbClr val="000000"/>
                  </a:solidFill>
                  <a:latin typeface="+mn-lt"/>
                </a:rPr>
                <a:t>(</a:t>
              </a:r>
              <a:r>
                <a:rPr lang="tr-TR" sz="1800" dirty="0" err="1" smtClean="0">
                  <a:solidFill>
                    <a:srgbClr val="000000"/>
                  </a:solidFill>
                  <a:latin typeface="+mn-lt"/>
                </a:rPr>
                <a:t>Junctional</a:t>
              </a:r>
              <a:r>
                <a:rPr lang="tr-TR" sz="1800" dirty="0" smtClean="0">
                  <a:solidFill>
                    <a:srgbClr val="000000"/>
                  </a:solidFill>
                  <a:latin typeface="+mn-lt"/>
                </a:rPr>
                <a:t> </a:t>
              </a:r>
              <a:r>
                <a:rPr lang="tr-TR" sz="1800" dirty="0" err="1" smtClean="0">
                  <a:solidFill>
                    <a:srgbClr val="000000"/>
                  </a:solidFill>
                  <a:latin typeface="+mn-lt"/>
                </a:rPr>
                <a:t>epitel</a:t>
              </a:r>
              <a:r>
                <a:rPr lang="tr-TR" sz="1800" dirty="0">
                  <a:solidFill>
                    <a:srgbClr val="000000"/>
                  </a:solidFill>
                  <a:latin typeface="+mn-lt"/>
                </a:rPr>
                <a:t>)</a:t>
              </a:r>
            </a:p>
          </p:txBody>
        </p:sp>
      </p:grp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59872" y="162385"/>
            <a:ext cx="894677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sz="2800" dirty="0" smtClean="0">
                <a:solidFill>
                  <a:srgbClr val="FF0000"/>
                </a:solidFill>
                <a:latin typeface="+mn-lt"/>
              </a:rPr>
              <a:t>Dişin Sürmesi ve Dişeti Oluğunun Oluşumu:  Oluk (</a:t>
            </a:r>
            <a:r>
              <a:rPr lang="tr-TR" sz="2800" dirty="0" err="1" smtClean="0">
                <a:solidFill>
                  <a:srgbClr val="FF0000"/>
                </a:solidFill>
                <a:latin typeface="+mn-lt"/>
              </a:rPr>
              <a:t>Sulkular</a:t>
            </a:r>
            <a:r>
              <a:rPr lang="tr-TR" sz="2800" dirty="0" smtClean="0">
                <a:solidFill>
                  <a:srgbClr val="FF0000"/>
                </a:solidFill>
                <a:latin typeface="+mn-lt"/>
              </a:rPr>
              <a:t>) Ve Birleşim (</a:t>
            </a:r>
            <a:r>
              <a:rPr lang="tr-TR" sz="2800" dirty="0" err="1" smtClean="0">
                <a:solidFill>
                  <a:srgbClr val="FF0000"/>
                </a:solidFill>
                <a:latin typeface="+mn-lt"/>
              </a:rPr>
              <a:t>Junctional</a:t>
            </a:r>
            <a:r>
              <a:rPr lang="tr-TR" sz="2800" dirty="0" smtClean="0">
                <a:solidFill>
                  <a:srgbClr val="FF0000"/>
                </a:solidFill>
                <a:latin typeface="+mn-lt"/>
              </a:rPr>
              <a:t>) </a:t>
            </a:r>
            <a:r>
              <a:rPr lang="tr-TR" sz="2800" dirty="0" err="1" smtClean="0">
                <a:solidFill>
                  <a:srgbClr val="FF0000"/>
                </a:solidFill>
                <a:latin typeface="+mn-lt"/>
              </a:rPr>
              <a:t>Epiteli</a:t>
            </a:r>
            <a:endParaRPr lang="tr-TR" sz="2800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268752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656666" y="5616932"/>
            <a:ext cx="4165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/>
              <a:t>TEŞEKKÜRLER…</a:t>
            </a:r>
            <a:endParaRPr lang="en-US" sz="4400" b="1" dirty="0"/>
          </a:p>
        </p:txBody>
      </p:sp>
      <p:pic>
        <p:nvPicPr>
          <p:cNvPr id="3" name="Picture 2" descr="IMG_4511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20" b="25926"/>
          <a:stretch/>
        </p:blipFill>
        <p:spPr>
          <a:xfrm>
            <a:off x="304799" y="558799"/>
            <a:ext cx="5740401" cy="4855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7650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23850" y="1018921"/>
            <a:ext cx="8610600" cy="5144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lnSpc>
                <a:spcPct val="150000"/>
              </a:lnSpc>
            </a:pPr>
            <a:r>
              <a:rPr lang="en-US" sz="2000" b="1" dirty="0" smtClean="0">
                <a:latin typeface="+mn-lt"/>
              </a:rPr>
              <a:t>E</a:t>
            </a:r>
            <a:r>
              <a:rPr lang="tr-TR" sz="2000" b="1" dirty="0" smtClean="0">
                <a:latin typeface="+mn-lt"/>
              </a:rPr>
              <a:t>k</a:t>
            </a:r>
            <a:r>
              <a:rPr lang="en-US" sz="2000" b="1" dirty="0" err="1" smtClean="0">
                <a:latin typeface="+mn-lt"/>
              </a:rPr>
              <a:t>toderm</a:t>
            </a:r>
            <a:r>
              <a:rPr lang="en-US" sz="2000" b="1" dirty="0">
                <a:latin typeface="+mn-lt"/>
              </a:rPr>
              <a:t>: </a:t>
            </a:r>
            <a:r>
              <a:rPr lang="tr-TR" sz="2000" dirty="0">
                <a:latin typeface="+mn-lt"/>
              </a:rPr>
              <a:t>Deri, oral </a:t>
            </a:r>
            <a:r>
              <a:rPr lang="tr-TR" sz="2000" dirty="0" err="1">
                <a:latin typeface="+mn-lt"/>
              </a:rPr>
              <a:t>epitel</a:t>
            </a:r>
            <a:r>
              <a:rPr lang="tr-TR" sz="2000" dirty="0">
                <a:latin typeface="+mn-lt"/>
              </a:rPr>
              <a:t> ve mine organını oluşturan gelişim tabakası. </a:t>
            </a:r>
            <a:endParaRPr lang="en-US" sz="2000" dirty="0">
              <a:latin typeface="+mn-lt"/>
            </a:endParaRPr>
          </a:p>
          <a:p>
            <a:pPr marL="0" indent="0" eaLnBrk="1" hangingPunct="1">
              <a:lnSpc>
                <a:spcPct val="150000"/>
              </a:lnSpc>
            </a:pPr>
            <a:r>
              <a:rPr lang="en-US" sz="2000" b="1" dirty="0">
                <a:latin typeface="+mn-lt"/>
              </a:rPr>
              <a:t>E</a:t>
            </a:r>
            <a:r>
              <a:rPr lang="tr-TR" sz="2000" b="1" dirty="0">
                <a:latin typeface="+mn-lt"/>
              </a:rPr>
              <a:t>p</a:t>
            </a:r>
            <a:r>
              <a:rPr lang="en-US" sz="2000" b="1" dirty="0" err="1">
                <a:latin typeface="+mn-lt"/>
              </a:rPr>
              <a:t>ite</a:t>
            </a:r>
            <a:r>
              <a:rPr lang="tr-TR" sz="2000" b="1" dirty="0" err="1">
                <a:latin typeface="+mn-lt"/>
              </a:rPr>
              <a:t>ly</a:t>
            </a:r>
            <a:r>
              <a:rPr lang="en-US" sz="2000" b="1" dirty="0">
                <a:latin typeface="+mn-lt"/>
              </a:rPr>
              <a:t>um:  </a:t>
            </a:r>
            <a:r>
              <a:rPr lang="tr-TR" sz="2000" dirty="0">
                <a:latin typeface="+mn-lt"/>
              </a:rPr>
              <a:t>Ağız mukozası gibi </a:t>
            </a:r>
            <a:r>
              <a:rPr lang="tr-TR" sz="2000" dirty="0" smtClean="0">
                <a:latin typeface="+mn-lt"/>
              </a:rPr>
              <a:t>döşeyici </a:t>
            </a:r>
            <a:r>
              <a:rPr lang="tr-TR" sz="2000" dirty="0">
                <a:latin typeface="+mn-lt"/>
              </a:rPr>
              <a:t>tabakaları oluşturan doku tipi.</a:t>
            </a:r>
            <a:r>
              <a:rPr lang="tr-TR" sz="2000" b="1" dirty="0">
                <a:latin typeface="+mn-lt"/>
              </a:rPr>
              <a:t> </a:t>
            </a:r>
            <a:endParaRPr lang="en-US" sz="2000" b="1" dirty="0">
              <a:latin typeface="+mn-lt"/>
            </a:endParaRPr>
          </a:p>
          <a:p>
            <a:pPr marL="0" indent="0" eaLnBrk="1" hangingPunct="1">
              <a:lnSpc>
                <a:spcPct val="150000"/>
              </a:lnSpc>
            </a:pPr>
            <a:r>
              <a:rPr lang="en-US" sz="2000" b="1" dirty="0">
                <a:latin typeface="+mn-lt"/>
              </a:rPr>
              <a:t>Me</a:t>
            </a:r>
            <a:r>
              <a:rPr lang="tr-TR" sz="2000" b="1" dirty="0" err="1">
                <a:latin typeface="+mn-lt"/>
              </a:rPr>
              <a:t>zenşim</a:t>
            </a:r>
            <a:r>
              <a:rPr lang="en-US" sz="2000" b="1" dirty="0">
                <a:latin typeface="+mn-lt"/>
              </a:rPr>
              <a:t>:  </a:t>
            </a:r>
            <a:r>
              <a:rPr lang="tr-TR" sz="2000" dirty="0">
                <a:latin typeface="+mn-lt"/>
              </a:rPr>
              <a:t>Pek çok dokunun oluşmasında önemli olan farklılaşmamış hücrelerin bulunduğu bağ dokusu.</a:t>
            </a:r>
            <a:r>
              <a:rPr lang="tr-TR" sz="2000" b="1" dirty="0">
                <a:latin typeface="+mn-lt"/>
              </a:rPr>
              <a:t> </a:t>
            </a:r>
          </a:p>
          <a:p>
            <a:pPr marL="0" indent="0" eaLnBrk="1" hangingPunct="1">
              <a:lnSpc>
                <a:spcPct val="150000"/>
              </a:lnSpc>
            </a:pPr>
            <a:r>
              <a:rPr lang="en-US" sz="2000" b="1" dirty="0">
                <a:latin typeface="+mn-lt"/>
              </a:rPr>
              <a:t>Dental lamina: </a:t>
            </a:r>
            <a:r>
              <a:rPr lang="tr-TR" sz="2000" dirty="0">
                <a:latin typeface="+mn-lt"/>
              </a:rPr>
              <a:t>Diş </a:t>
            </a:r>
            <a:r>
              <a:rPr lang="tr-TR" sz="2000" dirty="0" err="1">
                <a:latin typeface="+mn-lt"/>
              </a:rPr>
              <a:t>germlerinin</a:t>
            </a:r>
            <a:r>
              <a:rPr lang="tr-TR" sz="2000" dirty="0">
                <a:latin typeface="+mn-lt"/>
              </a:rPr>
              <a:t> oluşması için oral </a:t>
            </a:r>
            <a:r>
              <a:rPr lang="tr-TR" sz="2000" dirty="0" err="1">
                <a:latin typeface="+mn-lt"/>
              </a:rPr>
              <a:t>epitel</a:t>
            </a:r>
            <a:r>
              <a:rPr lang="tr-TR" sz="2000" dirty="0">
                <a:latin typeface="+mn-lt"/>
              </a:rPr>
              <a:t> içinde oluşan </a:t>
            </a:r>
            <a:r>
              <a:rPr lang="tr-TR" sz="2000" dirty="0" err="1">
                <a:latin typeface="+mn-lt"/>
              </a:rPr>
              <a:t>katlantı</a:t>
            </a:r>
            <a:r>
              <a:rPr lang="tr-TR" sz="2000" dirty="0">
                <a:latin typeface="+mn-lt"/>
              </a:rPr>
              <a:t>. </a:t>
            </a:r>
            <a:endParaRPr lang="en-US" sz="2000" b="1" dirty="0">
              <a:latin typeface="+mn-lt"/>
            </a:endParaRPr>
          </a:p>
          <a:p>
            <a:pPr marL="0" indent="0" eaLnBrk="1" hangingPunct="1">
              <a:lnSpc>
                <a:spcPct val="150000"/>
              </a:lnSpc>
            </a:pPr>
            <a:r>
              <a:rPr lang="en-US" sz="2000" b="1" dirty="0">
                <a:latin typeface="+mn-lt"/>
              </a:rPr>
              <a:t>Dental papilla:  </a:t>
            </a:r>
            <a:r>
              <a:rPr lang="tr-TR" sz="2000" dirty="0">
                <a:latin typeface="+mn-lt"/>
              </a:rPr>
              <a:t>Diş germinin </a:t>
            </a:r>
            <a:r>
              <a:rPr lang="tr-TR" sz="2000" dirty="0" err="1">
                <a:latin typeface="+mn-lt"/>
              </a:rPr>
              <a:t>mezenşimal</a:t>
            </a:r>
            <a:r>
              <a:rPr lang="tr-TR" sz="2000" dirty="0">
                <a:latin typeface="+mn-lt"/>
              </a:rPr>
              <a:t> kısmı.</a:t>
            </a:r>
            <a:r>
              <a:rPr lang="tr-TR" sz="2000" b="1" dirty="0">
                <a:latin typeface="+mn-lt"/>
              </a:rPr>
              <a:t> </a:t>
            </a:r>
          </a:p>
          <a:p>
            <a:pPr marL="0" indent="0" eaLnBrk="1" hangingPunct="1">
              <a:lnSpc>
                <a:spcPct val="150000"/>
              </a:lnSpc>
            </a:pPr>
            <a:r>
              <a:rPr lang="tr-TR" sz="2000" b="1" dirty="0">
                <a:latin typeface="+mn-lt"/>
              </a:rPr>
              <a:t>Mine</a:t>
            </a:r>
            <a:r>
              <a:rPr lang="en-US" sz="2000" b="1" dirty="0">
                <a:latin typeface="+mn-lt"/>
              </a:rPr>
              <a:t> organ</a:t>
            </a:r>
            <a:r>
              <a:rPr lang="tr-TR" sz="2000" b="1" dirty="0">
                <a:latin typeface="+mn-lt"/>
              </a:rPr>
              <a:t>ı</a:t>
            </a:r>
            <a:r>
              <a:rPr lang="en-US" sz="2000" b="1" dirty="0">
                <a:latin typeface="+mn-lt"/>
              </a:rPr>
              <a:t>: </a:t>
            </a:r>
            <a:r>
              <a:rPr lang="tr-TR" sz="2000" dirty="0" err="1">
                <a:latin typeface="+mn-lt"/>
              </a:rPr>
              <a:t>Dental</a:t>
            </a:r>
            <a:r>
              <a:rPr lang="tr-TR" sz="2000" dirty="0">
                <a:latin typeface="+mn-lt"/>
              </a:rPr>
              <a:t> </a:t>
            </a:r>
            <a:r>
              <a:rPr lang="tr-TR" sz="2000" dirty="0" err="1">
                <a:latin typeface="+mn-lt"/>
              </a:rPr>
              <a:t>laminanın</a:t>
            </a:r>
            <a:r>
              <a:rPr lang="tr-TR" sz="2000" dirty="0">
                <a:latin typeface="+mn-lt"/>
              </a:rPr>
              <a:t> gelişimsel değişimi.</a:t>
            </a:r>
            <a:endParaRPr lang="en-US" sz="2000" b="1" dirty="0">
              <a:latin typeface="+mn-lt"/>
            </a:endParaRPr>
          </a:p>
          <a:p>
            <a:pPr marL="0" indent="0" eaLnBrk="1" hangingPunct="1">
              <a:lnSpc>
                <a:spcPct val="150000"/>
              </a:lnSpc>
            </a:pPr>
            <a:r>
              <a:rPr lang="en-US" sz="2000" b="1" dirty="0">
                <a:latin typeface="+mn-lt"/>
              </a:rPr>
              <a:t>Stellate </a:t>
            </a:r>
            <a:r>
              <a:rPr lang="en-US" sz="2000" b="1" dirty="0" err="1" smtClean="0">
                <a:latin typeface="+mn-lt"/>
              </a:rPr>
              <a:t>reti</a:t>
            </a:r>
            <a:r>
              <a:rPr lang="tr-TR" sz="2000" b="1" dirty="0" smtClean="0">
                <a:latin typeface="+mn-lt"/>
              </a:rPr>
              <a:t>k</a:t>
            </a:r>
            <a:r>
              <a:rPr lang="en-US" sz="2000" b="1" dirty="0" err="1" smtClean="0">
                <a:latin typeface="+mn-lt"/>
              </a:rPr>
              <a:t>ulum</a:t>
            </a:r>
            <a:r>
              <a:rPr lang="tr-TR" sz="2000" b="1" dirty="0" smtClean="0">
                <a:latin typeface="+mn-lt"/>
              </a:rPr>
              <a:t>:</a:t>
            </a:r>
            <a:r>
              <a:rPr lang="en-US" sz="2000" b="1" dirty="0">
                <a:latin typeface="+mn-lt"/>
              </a:rPr>
              <a:t> </a:t>
            </a:r>
            <a:r>
              <a:rPr lang="tr-TR" sz="2000" dirty="0" smtClean="0">
                <a:latin typeface="+mn-lt"/>
              </a:rPr>
              <a:t>Mine </a:t>
            </a:r>
            <a:r>
              <a:rPr lang="tr-TR" sz="2000" dirty="0">
                <a:latin typeface="+mn-lt"/>
              </a:rPr>
              <a:t>organını dolduran hücreler</a:t>
            </a:r>
            <a:r>
              <a:rPr lang="en-US" sz="2000" dirty="0">
                <a:latin typeface="+mn-lt"/>
              </a:rPr>
              <a:t>.</a:t>
            </a:r>
            <a:endParaRPr lang="en-US" sz="2000" b="1" dirty="0">
              <a:latin typeface="+mn-lt"/>
            </a:endParaRPr>
          </a:p>
          <a:p>
            <a:pPr marL="0" indent="0" eaLnBrk="1" hangingPunct="1">
              <a:lnSpc>
                <a:spcPct val="150000"/>
              </a:lnSpc>
            </a:pPr>
            <a:r>
              <a:rPr lang="en-US" sz="2000" b="1" dirty="0" err="1">
                <a:latin typeface="+mn-lt"/>
              </a:rPr>
              <a:t>Ameloblast</a:t>
            </a:r>
            <a:r>
              <a:rPr lang="tr-TR" sz="2000" b="1" dirty="0" err="1">
                <a:latin typeface="+mn-lt"/>
              </a:rPr>
              <a:t>lar</a:t>
            </a:r>
            <a:r>
              <a:rPr lang="en-US" sz="2000" b="1" dirty="0">
                <a:latin typeface="+mn-lt"/>
              </a:rPr>
              <a:t>: </a:t>
            </a:r>
            <a:r>
              <a:rPr lang="tr-TR" sz="2000" dirty="0">
                <a:latin typeface="+mn-lt"/>
              </a:rPr>
              <a:t>Mine </a:t>
            </a:r>
            <a:r>
              <a:rPr lang="tr-TR" sz="2000" dirty="0" err="1">
                <a:latin typeface="+mn-lt"/>
              </a:rPr>
              <a:t>matriksini</a:t>
            </a:r>
            <a:r>
              <a:rPr lang="tr-TR" sz="2000" dirty="0">
                <a:latin typeface="+mn-lt"/>
              </a:rPr>
              <a:t> yapan hücreler</a:t>
            </a:r>
            <a:r>
              <a:rPr lang="en-US" sz="2000" dirty="0">
                <a:latin typeface="+mn-lt"/>
              </a:rPr>
              <a:t>.</a:t>
            </a:r>
            <a:endParaRPr lang="en-US" sz="2000" b="1" dirty="0">
              <a:latin typeface="+mn-lt"/>
            </a:endParaRPr>
          </a:p>
          <a:p>
            <a:pPr marL="0" indent="0" eaLnBrk="1" hangingPunct="1">
              <a:lnSpc>
                <a:spcPct val="150000"/>
              </a:lnSpc>
            </a:pPr>
            <a:r>
              <a:rPr lang="en-US" sz="2000" b="1" dirty="0" err="1">
                <a:latin typeface="+mn-lt"/>
              </a:rPr>
              <a:t>Odontoblast</a:t>
            </a:r>
            <a:r>
              <a:rPr lang="tr-TR" sz="2000" b="1" dirty="0" err="1">
                <a:latin typeface="+mn-lt"/>
              </a:rPr>
              <a:t>lar</a:t>
            </a:r>
            <a:r>
              <a:rPr lang="en-US" sz="2000" b="1" dirty="0">
                <a:latin typeface="+mn-lt"/>
              </a:rPr>
              <a:t>: </a:t>
            </a:r>
            <a:r>
              <a:rPr lang="tr-TR" sz="2000" dirty="0" err="1">
                <a:latin typeface="+mn-lt"/>
              </a:rPr>
              <a:t>Dentin</a:t>
            </a:r>
            <a:r>
              <a:rPr lang="tr-TR" sz="2000" dirty="0">
                <a:latin typeface="+mn-lt"/>
              </a:rPr>
              <a:t> </a:t>
            </a:r>
            <a:r>
              <a:rPr lang="tr-TR" sz="2000" dirty="0" err="1">
                <a:latin typeface="+mn-lt"/>
              </a:rPr>
              <a:t>matriksini</a:t>
            </a:r>
            <a:r>
              <a:rPr lang="tr-TR" sz="2000" dirty="0">
                <a:latin typeface="+mn-lt"/>
              </a:rPr>
              <a:t> yapan </a:t>
            </a:r>
            <a:r>
              <a:rPr lang="tr-TR" sz="2000" dirty="0" err="1" smtClean="0">
                <a:latin typeface="+mn-lt"/>
              </a:rPr>
              <a:t>ektomezenşimal</a:t>
            </a:r>
            <a:r>
              <a:rPr lang="tr-TR" sz="2000" dirty="0" smtClean="0">
                <a:latin typeface="+mn-lt"/>
              </a:rPr>
              <a:t> </a:t>
            </a:r>
            <a:r>
              <a:rPr lang="tr-TR" sz="2000" dirty="0">
                <a:latin typeface="+mn-lt"/>
              </a:rPr>
              <a:t>hücreler</a:t>
            </a:r>
            <a:r>
              <a:rPr lang="en-US" sz="2000" dirty="0">
                <a:latin typeface="+mn-lt"/>
              </a:rPr>
              <a:t>.</a:t>
            </a:r>
            <a:endParaRPr lang="en-US" sz="2000" b="1" dirty="0">
              <a:latin typeface="+mn-lt"/>
            </a:endParaRPr>
          </a:p>
          <a:p>
            <a:pPr marL="0" indent="0" eaLnBrk="1" hangingPunct="1">
              <a:lnSpc>
                <a:spcPct val="150000"/>
              </a:lnSpc>
            </a:pPr>
            <a:r>
              <a:rPr lang="tr-TR" sz="2000" b="1" dirty="0">
                <a:latin typeface="+mn-lt"/>
              </a:rPr>
              <a:t>S</a:t>
            </a:r>
            <a:r>
              <a:rPr lang="en-US" sz="2000" b="1" dirty="0" err="1">
                <a:latin typeface="+mn-lt"/>
              </a:rPr>
              <a:t>ementoblast</a:t>
            </a:r>
            <a:r>
              <a:rPr lang="en-US" sz="2000" b="1" dirty="0">
                <a:latin typeface="+mn-lt"/>
              </a:rPr>
              <a:t>: </a:t>
            </a:r>
            <a:r>
              <a:rPr lang="tr-TR" sz="2000" dirty="0" err="1">
                <a:latin typeface="+mn-lt"/>
              </a:rPr>
              <a:t>Sement</a:t>
            </a:r>
            <a:r>
              <a:rPr lang="tr-TR" sz="2000" dirty="0">
                <a:latin typeface="+mn-lt"/>
              </a:rPr>
              <a:t> </a:t>
            </a:r>
            <a:r>
              <a:rPr lang="tr-TR" sz="2000" dirty="0" err="1">
                <a:latin typeface="+mn-lt"/>
              </a:rPr>
              <a:t>matriksini</a:t>
            </a:r>
            <a:r>
              <a:rPr lang="tr-TR" sz="2000" dirty="0">
                <a:latin typeface="+mn-lt"/>
              </a:rPr>
              <a:t> yapan </a:t>
            </a:r>
            <a:r>
              <a:rPr lang="tr-TR" sz="2000" dirty="0" err="1" smtClean="0">
                <a:latin typeface="+mn-lt"/>
              </a:rPr>
              <a:t>mezenşimal</a:t>
            </a:r>
            <a:r>
              <a:rPr lang="tr-TR" sz="2000" dirty="0" smtClean="0">
                <a:latin typeface="+mn-lt"/>
              </a:rPr>
              <a:t> </a:t>
            </a:r>
            <a:r>
              <a:rPr lang="tr-TR" sz="2000" dirty="0">
                <a:latin typeface="+mn-lt"/>
              </a:rPr>
              <a:t>hücreler.</a:t>
            </a:r>
            <a:endParaRPr lang="en-US" sz="2000" dirty="0">
              <a:latin typeface="+mn-lt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23850" y="274638"/>
            <a:ext cx="8229600" cy="703544"/>
          </a:xfrm>
        </p:spPr>
        <p:txBody>
          <a:bodyPr>
            <a:normAutofit/>
          </a:bodyPr>
          <a:lstStyle/>
          <a:p>
            <a:pPr algn="l">
              <a:spcBef>
                <a:spcPts val="0"/>
              </a:spcBef>
              <a:defRPr/>
            </a:pPr>
            <a:r>
              <a:rPr lang="tr-TR" sz="3600" dirty="0">
                <a:solidFill>
                  <a:srgbClr val="FF0000"/>
                </a:solidFill>
              </a:rPr>
              <a:t>Gelişimle ilgili </a:t>
            </a:r>
            <a:r>
              <a:rPr lang="tr-TR" sz="3600" dirty="0" smtClean="0">
                <a:solidFill>
                  <a:srgbClr val="FF0000"/>
                </a:solidFill>
              </a:rPr>
              <a:t>terimler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0511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2"/>
          <p:cNvSpPr>
            <a:spLocks noChangeArrowheads="1"/>
          </p:cNvSpPr>
          <p:nvPr/>
        </p:nvSpPr>
        <p:spPr bwMode="auto">
          <a:xfrm>
            <a:off x="333336" y="159287"/>
            <a:ext cx="6840537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tr-TR" sz="3200" dirty="0">
                <a:solidFill>
                  <a:srgbClr val="800000"/>
                </a:solidFill>
              </a:rPr>
              <a:t>Diş dokularının embriyolojik orijinleri</a:t>
            </a:r>
            <a:endParaRPr lang="es-ES_tradnl" sz="4800" dirty="0">
              <a:solidFill>
                <a:srgbClr val="800000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15160" y="1125538"/>
            <a:ext cx="2087562" cy="3382962"/>
            <a:chOff x="215160" y="1125538"/>
            <a:chExt cx="2087562" cy="3382962"/>
          </a:xfrm>
        </p:grpSpPr>
        <p:grpSp>
          <p:nvGrpSpPr>
            <p:cNvPr id="20" name="Group 19"/>
            <p:cNvGrpSpPr/>
            <p:nvPr/>
          </p:nvGrpSpPr>
          <p:grpSpPr>
            <a:xfrm>
              <a:off x="215160" y="1125538"/>
              <a:ext cx="2087562" cy="3382962"/>
              <a:chOff x="179388" y="1125538"/>
              <a:chExt cx="2087562" cy="3382962"/>
            </a:xfrm>
          </p:grpSpPr>
          <p:sp>
            <p:nvSpPr>
              <p:cNvPr id="21" name="Rectangle 15"/>
              <p:cNvSpPr>
                <a:spLocks noChangeArrowheads="1"/>
              </p:cNvSpPr>
              <p:nvPr/>
            </p:nvSpPr>
            <p:spPr bwMode="auto">
              <a:xfrm>
                <a:off x="179388" y="3789363"/>
                <a:ext cx="2087562" cy="719137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2000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AutoShape 16"/>
              <p:cNvSpPr>
                <a:spLocks noChangeArrowheads="1"/>
              </p:cNvSpPr>
              <p:nvPr/>
            </p:nvSpPr>
            <p:spPr bwMode="auto">
              <a:xfrm>
                <a:off x="323850" y="1268413"/>
                <a:ext cx="1511300" cy="2374900"/>
              </a:xfrm>
              <a:prstGeom prst="downArrowCallout">
                <a:avLst>
                  <a:gd name="adj1" fmla="val 13028"/>
                  <a:gd name="adj2" fmla="val 25000"/>
                  <a:gd name="adj3" fmla="val 33371"/>
                  <a:gd name="adj4" fmla="val 73347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>
                  <a:solidFill>
                    <a:srgbClr val="000000"/>
                  </a:solidFill>
                </a:endParaRPr>
              </a:p>
            </p:txBody>
          </p:sp>
          <p:sp>
            <p:nvSpPr>
              <p:cNvPr id="23" name="17 Dikdörtgen"/>
              <p:cNvSpPr/>
              <p:nvPr/>
            </p:nvSpPr>
            <p:spPr>
              <a:xfrm>
                <a:off x="395288" y="1125538"/>
                <a:ext cx="1346200" cy="9144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tr-TR" sz="2000" dirty="0">
                    <a:solidFill>
                      <a:srgbClr val="000000"/>
                    </a:solidFill>
                  </a:rPr>
                  <a:t>Ektoderm</a:t>
                </a:r>
              </a:p>
            </p:txBody>
          </p:sp>
          <p:sp>
            <p:nvSpPr>
              <p:cNvPr id="24" name="18 Dikdörtgen"/>
              <p:cNvSpPr/>
              <p:nvPr/>
            </p:nvSpPr>
            <p:spPr>
              <a:xfrm>
                <a:off x="250825" y="2349500"/>
                <a:ext cx="1657350" cy="841375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tr-TR" sz="2000" dirty="0" err="1">
                    <a:solidFill>
                      <a:srgbClr val="000000"/>
                    </a:solidFill>
                    <a:latin typeface="Arial" charset="0"/>
                    <a:ea typeface="ＭＳ Ｐゴシック" charset="0"/>
                  </a:rPr>
                  <a:t>Mezenşim</a:t>
                </a:r>
                <a:endParaRPr lang="tr-TR" sz="2000" dirty="0">
                  <a:solidFill>
                    <a:srgbClr val="000000"/>
                  </a:solidFill>
                  <a:latin typeface="Arial" charset="0"/>
                  <a:ea typeface="ＭＳ Ｐゴシック" charset="0"/>
                </a:endParaRPr>
              </a:p>
            </p:txBody>
          </p:sp>
        </p:grpSp>
        <p:sp>
          <p:nvSpPr>
            <p:cNvPr id="3" name="TextBox 2"/>
            <p:cNvSpPr txBox="1"/>
            <p:nvPr/>
          </p:nvSpPr>
          <p:spPr>
            <a:xfrm>
              <a:off x="358141" y="3957081"/>
              <a:ext cx="1860099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000" dirty="0" err="1" smtClean="0"/>
                <a:t>Ekto-mezenşim</a:t>
              </a:r>
              <a:endParaRPr lang="en-US" sz="2000" dirty="0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562350" y="1316608"/>
            <a:ext cx="1889588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Mine </a:t>
            </a:r>
            <a:r>
              <a:rPr lang="en-US" sz="2400" dirty="0" err="1"/>
              <a:t>O</a:t>
            </a:r>
            <a:r>
              <a:rPr lang="en-US" sz="2400" dirty="0" err="1" smtClean="0"/>
              <a:t>rganı</a:t>
            </a:r>
            <a:endParaRPr lang="en-US" sz="2400" dirty="0"/>
          </a:p>
        </p:txBody>
      </p:sp>
      <p:sp>
        <p:nvSpPr>
          <p:cNvPr id="32" name="TextBox 31"/>
          <p:cNvSpPr txBox="1"/>
          <p:nvPr/>
        </p:nvSpPr>
        <p:spPr>
          <a:xfrm>
            <a:off x="6936350" y="1316608"/>
            <a:ext cx="947277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Mine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893858" y="3203337"/>
            <a:ext cx="1889588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Dental Papilla</a:t>
            </a:r>
            <a:endParaRPr lang="en-US" sz="2400" dirty="0"/>
          </a:p>
        </p:txBody>
      </p:sp>
      <p:sp>
        <p:nvSpPr>
          <p:cNvPr id="34" name="TextBox 33"/>
          <p:cNvSpPr txBox="1"/>
          <p:nvPr/>
        </p:nvSpPr>
        <p:spPr>
          <a:xfrm>
            <a:off x="2940322" y="4696356"/>
            <a:ext cx="1889588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Dental </a:t>
            </a:r>
            <a:r>
              <a:rPr lang="en-US" sz="2400" dirty="0" err="1" smtClean="0"/>
              <a:t>Folikül</a:t>
            </a:r>
            <a:endParaRPr lang="en-US" sz="2400" dirty="0"/>
          </a:p>
        </p:txBody>
      </p:sp>
      <p:sp>
        <p:nvSpPr>
          <p:cNvPr id="35" name="TextBox 34"/>
          <p:cNvSpPr txBox="1"/>
          <p:nvPr/>
        </p:nvSpPr>
        <p:spPr>
          <a:xfrm>
            <a:off x="6121961" y="3585856"/>
            <a:ext cx="947277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/>
              <a:t>Pulpa</a:t>
            </a:r>
            <a:endParaRPr lang="en-US" sz="2400" dirty="0" smtClean="0"/>
          </a:p>
        </p:txBody>
      </p:sp>
      <p:sp>
        <p:nvSpPr>
          <p:cNvPr id="36" name="TextBox 35"/>
          <p:cNvSpPr txBox="1"/>
          <p:nvPr/>
        </p:nvSpPr>
        <p:spPr>
          <a:xfrm>
            <a:off x="6121961" y="2643721"/>
            <a:ext cx="1235063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Dentin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5064732" y="2850080"/>
            <a:ext cx="898331" cy="418245"/>
          </a:xfrm>
          <a:prstGeom prst="straightConnector1">
            <a:avLst/>
          </a:prstGeom>
          <a:ln w="38100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64732" y="3585856"/>
            <a:ext cx="898331" cy="280957"/>
          </a:xfrm>
          <a:prstGeom prst="straightConnector1">
            <a:avLst/>
          </a:prstGeom>
          <a:ln w="38100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2218240" y="1502487"/>
            <a:ext cx="1096291" cy="15489"/>
          </a:xfrm>
          <a:prstGeom prst="straightConnector1">
            <a:avLst/>
          </a:prstGeom>
          <a:ln w="57150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5600773" y="1515481"/>
            <a:ext cx="1096291" cy="15489"/>
          </a:xfrm>
          <a:prstGeom prst="straightConnector1">
            <a:avLst/>
          </a:prstGeom>
          <a:ln w="57150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4947766" y="4956657"/>
            <a:ext cx="1057229" cy="402728"/>
          </a:xfrm>
          <a:prstGeom prst="straightConnector1">
            <a:avLst/>
          </a:prstGeom>
          <a:ln w="38100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035971" y="4755293"/>
            <a:ext cx="2931844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Sement</a:t>
            </a:r>
            <a:endParaRPr lang="en-US" sz="2000" dirty="0" smtClean="0"/>
          </a:p>
          <a:p>
            <a:r>
              <a:rPr lang="en-US" sz="2000" dirty="0" smtClean="0"/>
              <a:t>Periodontal Ligament</a:t>
            </a:r>
          </a:p>
          <a:p>
            <a:r>
              <a:rPr lang="en-US" sz="2000" dirty="0" smtClean="0"/>
              <a:t>Alveolar </a:t>
            </a:r>
            <a:r>
              <a:rPr lang="en-US" sz="2000" dirty="0" err="1" smtClean="0"/>
              <a:t>kemik</a:t>
            </a:r>
            <a:endParaRPr lang="en-US" sz="2000" dirty="0" smtClean="0"/>
          </a:p>
          <a:p>
            <a:r>
              <a:rPr lang="en-US" sz="2000" dirty="0" smtClean="0"/>
              <a:t>Supra-alveolar </a:t>
            </a:r>
            <a:r>
              <a:rPr lang="en-US" sz="2000" dirty="0" err="1" smtClean="0"/>
              <a:t>bağ</a:t>
            </a:r>
            <a:r>
              <a:rPr lang="en-US" sz="2000" dirty="0" smtClean="0"/>
              <a:t> </a:t>
            </a:r>
            <a:r>
              <a:rPr lang="en-US" sz="2000" dirty="0" err="1" smtClean="0"/>
              <a:t>dokusu</a:t>
            </a:r>
            <a:endParaRPr lang="en-US" sz="2000" dirty="0"/>
          </a:p>
        </p:txBody>
      </p:sp>
      <p:cxnSp>
        <p:nvCxnSpPr>
          <p:cNvPr id="28" name="Straight Arrow Connector 27"/>
          <p:cNvCxnSpPr/>
          <p:nvPr/>
        </p:nvCxnSpPr>
        <p:spPr>
          <a:xfrm flipV="1">
            <a:off x="2431688" y="3434171"/>
            <a:ext cx="384730" cy="522910"/>
          </a:xfrm>
          <a:prstGeom prst="straightConnector1">
            <a:avLst/>
          </a:prstGeom>
          <a:ln w="38100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2431688" y="4446540"/>
            <a:ext cx="384730" cy="448157"/>
          </a:xfrm>
          <a:prstGeom prst="straightConnector1">
            <a:avLst/>
          </a:prstGeom>
          <a:ln w="38100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82968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6782" y="1163245"/>
            <a:ext cx="2125811" cy="668558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dirty="0" err="1" smtClean="0"/>
              <a:t>Diş</a:t>
            </a:r>
            <a:r>
              <a:rPr lang="en-US" sz="2800" dirty="0" smtClean="0"/>
              <a:t> </a:t>
            </a:r>
            <a:r>
              <a:rPr lang="en-US" sz="2800" dirty="0" err="1" smtClean="0"/>
              <a:t>Gelişimi</a:t>
            </a:r>
            <a:endParaRPr lang="en-US" sz="2800" dirty="0" smtClean="0"/>
          </a:p>
          <a:p>
            <a:pPr algn="ctr"/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4852068" y="992018"/>
            <a:ext cx="3339362" cy="954107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/>
              <a:t>Diş</a:t>
            </a:r>
            <a:r>
              <a:rPr lang="en-US" sz="2800" dirty="0" smtClean="0"/>
              <a:t> </a:t>
            </a:r>
            <a:r>
              <a:rPr lang="en-US" sz="2800" dirty="0" err="1" smtClean="0"/>
              <a:t>kökü</a:t>
            </a:r>
            <a:r>
              <a:rPr lang="en-US" sz="2800" dirty="0" smtClean="0"/>
              <a:t> </a:t>
            </a:r>
            <a:r>
              <a:rPr lang="en-US" sz="2800" dirty="0" err="1" smtClean="0"/>
              <a:t>ve</a:t>
            </a:r>
            <a:r>
              <a:rPr lang="en-US" sz="2800" dirty="0" smtClean="0"/>
              <a:t> </a:t>
            </a:r>
            <a:r>
              <a:rPr lang="en-US" sz="2800" dirty="0" err="1" smtClean="0"/>
              <a:t>destek</a:t>
            </a:r>
            <a:r>
              <a:rPr lang="en-US" sz="2800" dirty="0" smtClean="0"/>
              <a:t> </a:t>
            </a:r>
            <a:r>
              <a:rPr lang="en-US" sz="2800" dirty="0" err="1" smtClean="0"/>
              <a:t>dokuların</a:t>
            </a:r>
            <a:r>
              <a:rPr lang="en-US" sz="2800" dirty="0" smtClean="0"/>
              <a:t> </a:t>
            </a:r>
            <a:r>
              <a:rPr lang="en-US" sz="2800" dirty="0" err="1" smtClean="0"/>
              <a:t>gelişimi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285949" y="2542832"/>
            <a:ext cx="14693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Amelogenezis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755300" y="2451263"/>
            <a:ext cx="18409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Dentinogenezis</a:t>
            </a:r>
            <a:endParaRPr lang="en-US" dirty="0"/>
          </a:p>
        </p:txBody>
      </p:sp>
      <p:sp>
        <p:nvSpPr>
          <p:cNvPr id="7" name="Right Arrow 6"/>
          <p:cNvSpPr/>
          <p:nvPr/>
        </p:nvSpPr>
        <p:spPr>
          <a:xfrm rot="7644860">
            <a:off x="785208" y="2122369"/>
            <a:ext cx="727274" cy="179100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2800613">
            <a:off x="1977456" y="2105122"/>
            <a:ext cx="727274" cy="179100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 rot="7644860">
            <a:off x="4306044" y="2426293"/>
            <a:ext cx="1129832" cy="189482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 rot="6210173">
            <a:off x="5063492" y="2577219"/>
            <a:ext cx="1375698" cy="212489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448503" y="3003678"/>
            <a:ext cx="18409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Sementogenezis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528453" y="3377108"/>
            <a:ext cx="2174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Periodontal Ligament </a:t>
            </a:r>
            <a:r>
              <a:rPr lang="en-US" dirty="0" err="1" smtClean="0"/>
              <a:t>Gelişimi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498256" y="3427795"/>
            <a:ext cx="2174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Alveolar </a:t>
            </a:r>
            <a:r>
              <a:rPr lang="en-US" dirty="0" err="1" smtClean="0"/>
              <a:t>Kemik</a:t>
            </a:r>
            <a:r>
              <a:rPr lang="en-US" dirty="0" smtClean="0"/>
              <a:t> </a:t>
            </a:r>
            <a:r>
              <a:rPr lang="en-US" dirty="0" err="1"/>
              <a:t>G</a:t>
            </a:r>
            <a:r>
              <a:rPr lang="en-US" dirty="0" err="1" smtClean="0"/>
              <a:t>elişimi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331645" y="2488719"/>
            <a:ext cx="1769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Birleşim </a:t>
            </a:r>
            <a:r>
              <a:rPr lang="en-US" dirty="0" err="1" smtClean="0"/>
              <a:t>Epiteli</a:t>
            </a:r>
            <a:r>
              <a:rPr lang="en-US" dirty="0" smtClean="0"/>
              <a:t> </a:t>
            </a:r>
            <a:r>
              <a:rPr lang="en-US" dirty="0" err="1"/>
              <a:t>G</a:t>
            </a:r>
            <a:r>
              <a:rPr lang="en-US" dirty="0" err="1" smtClean="0"/>
              <a:t>elişimi</a:t>
            </a:r>
            <a:endParaRPr lang="en-US" dirty="0"/>
          </a:p>
        </p:txBody>
      </p:sp>
      <p:sp>
        <p:nvSpPr>
          <p:cNvPr id="16" name="Right Arrow 15"/>
          <p:cNvSpPr/>
          <p:nvPr/>
        </p:nvSpPr>
        <p:spPr>
          <a:xfrm rot="3319261">
            <a:off x="6207112" y="2609791"/>
            <a:ext cx="1573239" cy="227802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 rot="2800613">
            <a:off x="7557329" y="2182560"/>
            <a:ext cx="727274" cy="179100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57199" y="210636"/>
            <a:ext cx="7995047" cy="698872"/>
          </a:xfrm>
        </p:spPr>
        <p:txBody>
          <a:bodyPr>
            <a:normAutofit/>
          </a:bodyPr>
          <a:lstStyle/>
          <a:p>
            <a:pPr algn="l"/>
            <a:r>
              <a:rPr lang="tr-TR" sz="3200" dirty="0" smtClean="0">
                <a:solidFill>
                  <a:srgbClr val="FF0000"/>
                </a:solidFill>
              </a:rPr>
              <a:t>Diş, Diş Kökü ve Destek Dokuların Gelişimi</a:t>
            </a:r>
            <a:endParaRPr lang="tr-TR" sz="3200" dirty="0">
              <a:solidFill>
                <a:srgbClr val="FF0000"/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711200" y="4124925"/>
            <a:ext cx="7687676" cy="2529873"/>
            <a:chOff x="179388" y="476250"/>
            <a:chExt cx="9092864" cy="3722688"/>
          </a:xfrm>
        </p:grpSpPr>
        <p:pic>
          <p:nvPicPr>
            <p:cNvPr id="20" name="Picture 3" descr="iVIB-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2138" y="476250"/>
              <a:ext cx="2166937" cy="3671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4" descr="kVIB-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9700" y="476250"/>
              <a:ext cx="1671638" cy="3671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5" descr="oVIC-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8264" y="476672"/>
              <a:ext cx="2323988" cy="3673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6" descr="bVD-1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476250"/>
              <a:ext cx="2951162" cy="3722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744460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29167"/>
            <a:ext cx="7480957" cy="1143000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FF0000"/>
                </a:solidFill>
              </a:rPr>
              <a:t>Diş Gelişiminin </a:t>
            </a:r>
            <a:r>
              <a:rPr lang="tr-TR" sz="3200" dirty="0" err="1" smtClean="0">
                <a:solidFill>
                  <a:srgbClr val="FF0000"/>
                </a:solidFill>
              </a:rPr>
              <a:t>Histofizyolojik</a:t>
            </a:r>
            <a:r>
              <a:rPr lang="tr-TR" sz="3200" dirty="0" smtClean="0">
                <a:solidFill>
                  <a:srgbClr val="FF0000"/>
                </a:solidFill>
              </a:rPr>
              <a:t> Evreleri </a:t>
            </a:r>
            <a:br>
              <a:rPr lang="tr-TR" sz="3200" dirty="0" smtClean="0">
                <a:solidFill>
                  <a:srgbClr val="FF0000"/>
                </a:solidFill>
              </a:rPr>
            </a:br>
            <a:r>
              <a:rPr lang="tr-TR" sz="3200" dirty="0" smtClean="0">
                <a:solidFill>
                  <a:srgbClr val="FF0000"/>
                </a:solidFill>
              </a:rPr>
              <a:t>(Kuron Formasyonu)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8085" y="2069983"/>
            <a:ext cx="4838492" cy="3811745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sz="2800" b="1" u="sng" dirty="0" smtClean="0"/>
              <a:t>Morfolojik evreler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tr-TR" sz="2400" dirty="0" smtClean="0"/>
              <a:t>Başlangıç Evresi (6.-7. haftalar) (</a:t>
            </a:r>
            <a:r>
              <a:rPr lang="tr-TR" sz="2400" dirty="0" err="1" smtClean="0"/>
              <a:t>dental</a:t>
            </a:r>
            <a:r>
              <a:rPr lang="tr-TR" sz="2400" dirty="0" smtClean="0"/>
              <a:t> </a:t>
            </a:r>
            <a:r>
              <a:rPr lang="tr-TR" sz="2400" dirty="0" err="1" smtClean="0"/>
              <a:t>lamina</a:t>
            </a:r>
            <a:r>
              <a:rPr lang="tr-TR" sz="2400" dirty="0" smtClean="0"/>
              <a:t> oluşumu)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tr-TR" sz="2400" dirty="0" smtClean="0"/>
              <a:t>Tomurcuk evresi (</a:t>
            </a:r>
            <a:r>
              <a:rPr lang="tr-TR" sz="2400" dirty="0" err="1" smtClean="0"/>
              <a:t>Bud</a:t>
            </a:r>
            <a:r>
              <a:rPr lang="tr-TR" sz="2400" dirty="0" smtClean="0"/>
              <a:t> </a:t>
            </a:r>
            <a:r>
              <a:rPr lang="tr-TR" sz="2400" dirty="0" err="1" smtClean="0"/>
              <a:t>stage</a:t>
            </a:r>
            <a:r>
              <a:rPr lang="tr-TR" sz="2400" dirty="0" smtClean="0"/>
              <a:t>) (8. hafta)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tr-TR" sz="2400" dirty="0" smtClean="0"/>
              <a:t>Taç evresi (</a:t>
            </a:r>
            <a:r>
              <a:rPr lang="tr-TR" sz="2400" dirty="0" err="1" smtClean="0"/>
              <a:t>Cap</a:t>
            </a:r>
            <a:r>
              <a:rPr lang="tr-TR" sz="2400" dirty="0" smtClean="0"/>
              <a:t> </a:t>
            </a:r>
            <a:r>
              <a:rPr lang="tr-TR" sz="2400" dirty="0" err="1" smtClean="0"/>
              <a:t>Stage</a:t>
            </a:r>
            <a:r>
              <a:rPr lang="tr-TR" sz="2400" dirty="0" smtClean="0"/>
              <a:t>) (9.-10. haftalar) 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tr-TR" sz="2400" dirty="0" smtClean="0"/>
              <a:t>Çan evresi (</a:t>
            </a:r>
            <a:r>
              <a:rPr lang="tr-TR" sz="2400" dirty="0" err="1" smtClean="0"/>
              <a:t>Bell</a:t>
            </a:r>
            <a:r>
              <a:rPr lang="tr-TR" sz="2400" dirty="0" smtClean="0"/>
              <a:t> </a:t>
            </a:r>
            <a:r>
              <a:rPr lang="tr-TR" sz="2400" dirty="0" err="1" smtClean="0"/>
              <a:t>stage</a:t>
            </a:r>
            <a:r>
              <a:rPr lang="tr-TR" sz="2400" dirty="0" smtClean="0"/>
              <a:t>)  (11.-12. haftalar) </a:t>
            </a:r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en-US" sz="2400" dirty="0"/>
              <a:t>e</a:t>
            </a:r>
            <a:r>
              <a:rPr lang="tr-TR" sz="2400" dirty="0" err="1" smtClean="0"/>
              <a:t>rken</a:t>
            </a:r>
            <a:endParaRPr lang="tr-TR" sz="2400" dirty="0"/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tr-TR" sz="2400" dirty="0" smtClean="0"/>
              <a:t>ileri</a:t>
            </a:r>
          </a:p>
          <a:p>
            <a:pPr marL="0" indent="0">
              <a:lnSpc>
                <a:spcPct val="150000"/>
              </a:lnSpc>
              <a:buNone/>
            </a:pPr>
            <a:endParaRPr lang="tr-TR" sz="24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endParaRPr lang="tr-TR" sz="24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endParaRPr lang="tr-TR" sz="24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02406" y="2054865"/>
            <a:ext cx="3901038" cy="34791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/>
              <a:buNone/>
            </a:pPr>
            <a:r>
              <a:rPr lang="tr-TR" sz="2400" b="1" u="sng" dirty="0" smtClean="0"/>
              <a:t>Fizyolojik evreler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tr-TR" sz="2000" dirty="0" smtClean="0"/>
              <a:t>Başlangıç 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smtClean="0"/>
              <a:t>P</a:t>
            </a:r>
            <a:r>
              <a:rPr lang="tr-TR" sz="2000" dirty="0" err="1" smtClean="0"/>
              <a:t>roliferasyon</a:t>
            </a:r>
            <a:endParaRPr lang="tr-TR" sz="2000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smtClean="0"/>
              <a:t>H</a:t>
            </a:r>
            <a:r>
              <a:rPr lang="tr-TR" sz="2000" dirty="0" err="1" smtClean="0"/>
              <a:t>istodiferansiyon</a:t>
            </a:r>
            <a:endParaRPr lang="tr-TR" sz="2000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smtClean="0"/>
              <a:t>M</a:t>
            </a:r>
            <a:r>
              <a:rPr lang="tr-TR" sz="2000" dirty="0" err="1" smtClean="0"/>
              <a:t>orfodiferansiyasyon</a:t>
            </a:r>
            <a:endParaRPr lang="tr-TR" sz="2000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smtClean="0"/>
              <a:t>A</a:t>
            </a:r>
            <a:r>
              <a:rPr lang="tr-TR" sz="2000" dirty="0" smtClean="0"/>
              <a:t>pozisyon</a:t>
            </a:r>
            <a:endParaRPr lang="tr-TR" sz="18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endParaRPr lang="tr-TR" sz="2000" dirty="0" smtClean="0"/>
          </a:p>
          <a:p>
            <a:pPr marL="0" indent="0">
              <a:lnSpc>
                <a:spcPct val="150000"/>
              </a:lnSpc>
              <a:buFont typeface="Arial"/>
              <a:buNone/>
            </a:pPr>
            <a:endParaRPr lang="tr-TR" sz="20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endParaRPr lang="tr-TR" sz="2000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2186147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2" descr="Untitled-1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60"/>
          <a:stretch/>
        </p:blipFill>
        <p:spPr bwMode="auto">
          <a:xfrm>
            <a:off x="1539756" y="836613"/>
            <a:ext cx="6262807" cy="5753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8" name="Text Box 4"/>
          <p:cNvSpPr txBox="1">
            <a:spLocks noChangeArrowheads="1"/>
          </p:cNvSpPr>
          <p:nvPr/>
        </p:nvSpPr>
        <p:spPr bwMode="auto">
          <a:xfrm>
            <a:off x="75600" y="4508500"/>
            <a:ext cx="176371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sz="2000" dirty="0">
                <a:solidFill>
                  <a:srgbClr val="000000"/>
                </a:solidFill>
                <a:latin typeface="+mn-lt"/>
              </a:rPr>
              <a:t>Tomurcuk (</a:t>
            </a:r>
            <a:r>
              <a:rPr lang="tr-TR" sz="2000" dirty="0" err="1">
                <a:solidFill>
                  <a:srgbClr val="000000"/>
                </a:solidFill>
                <a:latin typeface="+mn-lt"/>
              </a:rPr>
              <a:t>Bud</a:t>
            </a:r>
            <a:r>
              <a:rPr lang="tr-TR" sz="2000" dirty="0">
                <a:solidFill>
                  <a:srgbClr val="000000"/>
                </a:solidFill>
                <a:latin typeface="+mn-lt"/>
              </a:rPr>
              <a:t>) safhası</a:t>
            </a:r>
            <a:endParaRPr lang="en-GB" sz="20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34819" name="Text Box 5"/>
          <p:cNvSpPr txBox="1">
            <a:spLocks noChangeArrowheads="1"/>
          </p:cNvSpPr>
          <p:nvPr/>
        </p:nvSpPr>
        <p:spPr bwMode="auto">
          <a:xfrm>
            <a:off x="7740650" y="1341438"/>
            <a:ext cx="14573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sz="2000" dirty="0">
                <a:solidFill>
                  <a:srgbClr val="000000"/>
                </a:solidFill>
                <a:latin typeface="+mn-lt"/>
              </a:rPr>
              <a:t>Kap (</a:t>
            </a:r>
            <a:r>
              <a:rPr lang="tr-TR" sz="2000" dirty="0" err="1">
                <a:solidFill>
                  <a:srgbClr val="000000"/>
                </a:solidFill>
                <a:latin typeface="+mn-lt"/>
              </a:rPr>
              <a:t>Cap</a:t>
            </a:r>
            <a:r>
              <a:rPr lang="tr-TR" sz="2000" dirty="0">
                <a:solidFill>
                  <a:srgbClr val="000000"/>
                </a:solidFill>
                <a:latin typeface="+mn-lt"/>
              </a:rPr>
              <a:t>) safhası</a:t>
            </a:r>
            <a:endParaRPr lang="en-GB" sz="20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34820" name="Text Box 6"/>
          <p:cNvSpPr txBox="1">
            <a:spLocks noChangeArrowheads="1"/>
          </p:cNvSpPr>
          <p:nvPr/>
        </p:nvSpPr>
        <p:spPr bwMode="auto">
          <a:xfrm>
            <a:off x="7740650" y="3933825"/>
            <a:ext cx="13747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sz="2000">
                <a:solidFill>
                  <a:srgbClr val="000000"/>
                </a:solidFill>
                <a:latin typeface="+mn-lt"/>
              </a:rPr>
              <a:t>Çan (Bell) safhası</a:t>
            </a:r>
            <a:endParaRPr lang="en-GB" sz="200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34821" name="Text Box 7"/>
          <p:cNvSpPr txBox="1">
            <a:spLocks noChangeArrowheads="1"/>
          </p:cNvSpPr>
          <p:nvPr/>
        </p:nvSpPr>
        <p:spPr bwMode="auto">
          <a:xfrm>
            <a:off x="144463" y="909638"/>
            <a:ext cx="161925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sz="2000" dirty="0" err="1">
                <a:solidFill>
                  <a:srgbClr val="000000"/>
                </a:solidFill>
                <a:latin typeface="+mn-lt"/>
              </a:rPr>
              <a:t>Mezanşimal</a:t>
            </a:r>
            <a:r>
              <a:rPr lang="tr-TR" sz="2000" dirty="0">
                <a:solidFill>
                  <a:srgbClr val="000000"/>
                </a:solidFill>
                <a:latin typeface="+mn-lt"/>
              </a:rPr>
              <a:t>   hücrelerin     sıklaşması</a:t>
            </a:r>
            <a:endParaRPr lang="en-GB" sz="20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34822" name="Text Box 8"/>
          <p:cNvSpPr txBox="1">
            <a:spLocks noChangeArrowheads="1"/>
          </p:cNvSpPr>
          <p:nvPr/>
        </p:nvSpPr>
        <p:spPr bwMode="auto">
          <a:xfrm>
            <a:off x="60480" y="2610754"/>
            <a:ext cx="16729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>
                <a:solidFill>
                  <a:srgbClr val="000000"/>
                </a:solidFill>
                <a:latin typeface="+mn-lt"/>
              </a:rPr>
              <a:t>Dental lamina</a:t>
            </a:r>
          </a:p>
        </p:txBody>
      </p:sp>
      <p:sp>
        <p:nvSpPr>
          <p:cNvPr id="34824" name="Line 10"/>
          <p:cNvSpPr>
            <a:spLocks noChangeShapeType="1"/>
          </p:cNvSpPr>
          <p:nvPr/>
        </p:nvSpPr>
        <p:spPr bwMode="auto">
          <a:xfrm>
            <a:off x="4140200" y="836613"/>
            <a:ext cx="0" cy="1439862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000"/>
          </a:p>
        </p:txBody>
      </p:sp>
      <p:sp>
        <p:nvSpPr>
          <p:cNvPr id="34825" name="Line 11"/>
          <p:cNvSpPr>
            <a:spLocks noChangeShapeType="1"/>
          </p:cNvSpPr>
          <p:nvPr/>
        </p:nvSpPr>
        <p:spPr bwMode="auto">
          <a:xfrm flipH="1">
            <a:off x="1258888" y="2276475"/>
            <a:ext cx="2881312" cy="0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000"/>
          </a:p>
        </p:txBody>
      </p:sp>
      <p:sp>
        <p:nvSpPr>
          <p:cNvPr id="34826" name="Line 12"/>
          <p:cNvSpPr>
            <a:spLocks noChangeShapeType="1"/>
          </p:cNvSpPr>
          <p:nvPr/>
        </p:nvSpPr>
        <p:spPr bwMode="auto">
          <a:xfrm>
            <a:off x="4140200" y="2276475"/>
            <a:ext cx="0" cy="4032250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000"/>
          </a:p>
        </p:txBody>
      </p:sp>
      <p:sp>
        <p:nvSpPr>
          <p:cNvPr id="34827" name="Line 13"/>
          <p:cNvSpPr>
            <a:spLocks noChangeShapeType="1"/>
          </p:cNvSpPr>
          <p:nvPr/>
        </p:nvSpPr>
        <p:spPr bwMode="auto">
          <a:xfrm>
            <a:off x="1403350" y="3789363"/>
            <a:ext cx="2736850" cy="0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000"/>
          </a:p>
        </p:txBody>
      </p:sp>
      <p:sp>
        <p:nvSpPr>
          <p:cNvPr id="34828" name="Line 14"/>
          <p:cNvSpPr>
            <a:spLocks noChangeShapeType="1"/>
          </p:cNvSpPr>
          <p:nvPr/>
        </p:nvSpPr>
        <p:spPr bwMode="auto">
          <a:xfrm>
            <a:off x="4140200" y="3141663"/>
            <a:ext cx="3744913" cy="0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000"/>
          </a:p>
        </p:txBody>
      </p:sp>
      <p:sp>
        <p:nvSpPr>
          <p:cNvPr id="34829" name="Text Box 15"/>
          <p:cNvSpPr txBox="1">
            <a:spLocks noChangeArrowheads="1"/>
          </p:cNvSpPr>
          <p:nvPr/>
        </p:nvSpPr>
        <p:spPr bwMode="auto">
          <a:xfrm>
            <a:off x="183608" y="143559"/>
            <a:ext cx="8208962" cy="58477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sz="3200" dirty="0">
                <a:solidFill>
                  <a:srgbClr val="FF0000"/>
                </a:solidFill>
                <a:latin typeface="+mj-lt"/>
              </a:rPr>
              <a:t>Embriyolojik dönemde diş gelişim safhaları </a:t>
            </a:r>
            <a:endParaRPr lang="en-GB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4830" name="Text Box 16"/>
          <p:cNvSpPr txBox="1">
            <a:spLocks noChangeArrowheads="1"/>
          </p:cNvSpPr>
          <p:nvPr/>
        </p:nvSpPr>
        <p:spPr bwMode="auto">
          <a:xfrm>
            <a:off x="3276600" y="2492375"/>
            <a:ext cx="1944688" cy="70788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r-TR" sz="2000" dirty="0" err="1">
                <a:solidFill>
                  <a:srgbClr val="000000"/>
                </a:solidFill>
                <a:latin typeface="+mn-lt"/>
              </a:rPr>
              <a:t>Ektomezanşim</a:t>
            </a:r>
            <a:r>
              <a:rPr lang="tr-TR" sz="2000" dirty="0">
                <a:solidFill>
                  <a:srgbClr val="000000"/>
                </a:solidFill>
                <a:latin typeface="+mn-lt"/>
              </a:rPr>
              <a:t> bölüm</a:t>
            </a:r>
          </a:p>
        </p:txBody>
      </p:sp>
      <p:sp>
        <p:nvSpPr>
          <p:cNvPr id="34831" name="Line 17"/>
          <p:cNvSpPr>
            <a:spLocks noChangeShapeType="1"/>
          </p:cNvSpPr>
          <p:nvPr/>
        </p:nvSpPr>
        <p:spPr bwMode="auto">
          <a:xfrm>
            <a:off x="3059113" y="1700213"/>
            <a:ext cx="649287" cy="72072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000"/>
          </a:p>
        </p:txBody>
      </p:sp>
      <p:sp>
        <p:nvSpPr>
          <p:cNvPr id="34832" name="Line 18"/>
          <p:cNvSpPr>
            <a:spLocks noChangeShapeType="1"/>
          </p:cNvSpPr>
          <p:nvPr/>
        </p:nvSpPr>
        <p:spPr bwMode="auto">
          <a:xfrm flipV="1">
            <a:off x="2555875" y="2781300"/>
            <a:ext cx="863600" cy="14287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000"/>
          </a:p>
        </p:txBody>
      </p:sp>
      <p:sp>
        <p:nvSpPr>
          <p:cNvPr id="34833" name="Line 19"/>
          <p:cNvSpPr>
            <a:spLocks noChangeShapeType="1"/>
          </p:cNvSpPr>
          <p:nvPr/>
        </p:nvSpPr>
        <p:spPr bwMode="auto">
          <a:xfrm flipV="1">
            <a:off x="2700338" y="3068638"/>
            <a:ext cx="1079500" cy="1296987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000"/>
          </a:p>
        </p:txBody>
      </p:sp>
      <p:sp>
        <p:nvSpPr>
          <p:cNvPr id="34834" name="Line 20"/>
          <p:cNvSpPr>
            <a:spLocks noChangeShapeType="1"/>
          </p:cNvSpPr>
          <p:nvPr/>
        </p:nvSpPr>
        <p:spPr bwMode="auto">
          <a:xfrm flipH="1" flipV="1">
            <a:off x="4716463" y="2997200"/>
            <a:ext cx="935037" cy="503238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000"/>
          </a:p>
        </p:txBody>
      </p:sp>
      <p:sp>
        <p:nvSpPr>
          <p:cNvPr id="34835" name="Line 21"/>
          <p:cNvSpPr>
            <a:spLocks noChangeShapeType="1"/>
          </p:cNvSpPr>
          <p:nvPr/>
        </p:nvSpPr>
        <p:spPr bwMode="auto">
          <a:xfrm flipH="1">
            <a:off x="4643438" y="1628775"/>
            <a:ext cx="792162" cy="93662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4891787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320" y="50800"/>
            <a:ext cx="8529806" cy="635000"/>
          </a:xfrm>
        </p:spPr>
        <p:txBody>
          <a:bodyPr>
            <a:noAutofit/>
          </a:bodyPr>
          <a:lstStyle/>
          <a:p>
            <a:pPr algn="l"/>
            <a:r>
              <a:rPr lang="tr-TR" sz="2400" dirty="0">
                <a:solidFill>
                  <a:srgbClr val="FF0000"/>
                </a:solidFill>
              </a:rPr>
              <a:t>Başlangıç Evresi (6.-7. haftalar) </a:t>
            </a:r>
            <a:r>
              <a:rPr lang="tr-TR" sz="2400" dirty="0" smtClean="0">
                <a:solidFill>
                  <a:srgbClr val="FF0000"/>
                </a:solidFill>
              </a:rPr>
              <a:t>(</a:t>
            </a:r>
            <a:r>
              <a:rPr lang="tr-TR" sz="2400" dirty="0" err="1" smtClean="0">
                <a:solidFill>
                  <a:srgbClr val="FF0000"/>
                </a:solidFill>
              </a:rPr>
              <a:t>Dental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Lamina</a:t>
            </a:r>
            <a:r>
              <a:rPr lang="tr-TR" sz="2400" dirty="0" smtClean="0">
                <a:solidFill>
                  <a:srgbClr val="FF0000"/>
                </a:solidFill>
              </a:rPr>
              <a:t> Oluşumu)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16" name="Picture 15" descr="chapter77_1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6" b="7853"/>
          <a:stretch/>
        </p:blipFill>
        <p:spPr>
          <a:xfrm>
            <a:off x="914399" y="637729"/>
            <a:ext cx="7270701" cy="5309216"/>
          </a:xfrm>
          <a:prstGeom prst="rect">
            <a:avLst/>
          </a:prstGeom>
        </p:spPr>
      </p:pic>
      <p:grpSp>
        <p:nvGrpSpPr>
          <p:cNvPr id="33" name="Group 32"/>
          <p:cNvGrpSpPr/>
          <p:nvPr/>
        </p:nvGrpSpPr>
        <p:grpSpPr>
          <a:xfrm>
            <a:off x="252840" y="5985194"/>
            <a:ext cx="8827662" cy="700472"/>
            <a:chOff x="2274984" y="5673729"/>
            <a:chExt cx="6770461" cy="1216666"/>
          </a:xfrm>
        </p:grpSpPr>
        <p:sp>
          <p:nvSpPr>
            <p:cNvPr id="25" name="Content Placeholder 2"/>
            <p:cNvSpPr txBox="1">
              <a:spLocks/>
            </p:cNvSpPr>
            <p:nvPr/>
          </p:nvSpPr>
          <p:spPr>
            <a:xfrm>
              <a:off x="2476500" y="5780606"/>
              <a:ext cx="1260434" cy="247453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en-US" sz="1200" dirty="0" err="1" smtClean="0"/>
                <a:t>Vestibüler</a:t>
              </a:r>
              <a:r>
                <a:rPr lang="en-US" sz="1200" dirty="0" smtClean="0"/>
                <a:t> Lamina</a:t>
              </a:r>
              <a:endParaRPr lang="en-US" sz="1200" dirty="0"/>
            </a:p>
          </p:txBody>
        </p:sp>
        <p:sp>
          <p:nvSpPr>
            <p:cNvPr id="26" name="Content Placeholder 2"/>
            <p:cNvSpPr txBox="1">
              <a:spLocks/>
            </p:cNvSpPr>
            <p:nvPr/>
          </p:nvSpPr>
          <p:spPr>
            <a:xfrm>
              <a:off x="2514600" y="6332993"/>
              <a:ext cx="1076228" cy="267729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en-US" sz="1200" dirty="0" smtClean="0"/>
                <a:t>Dental Lamina</a:t>
              </a:r>
              <a:endParaRPr lang="en-US" sz="1200" dirty="0"/>
            </a:p>
          </p:txBody>
        </p:sp>
        <p:sp>
          <p:nvSpPr>
            <p:cNvPr id="28" name="TextBox 27"/>
            <p:cNvSpPr txBox="1"/>
            <p:nvPr/>
          </p:nvSpPr>
          <p:spPr>
            <a:xfrm rot="16200000">
              <a:off x="1821831" y="6129464"/>
              <a:ext cx="1214084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err="1" smtClean="0"/>
                <a:t>Epitel</a:t>
              </a:r>
              <a:endParaRPr lang="en-US" sz="1400" dirty="0"/>
            </a:p>
          </p:txBody>
        </p:sp>
        <p:sp>
          <p:nvSpPr>
            <p:cNvPr id="29" name="Right Arrow 28"/>
            <p:cNvSpPr/>
            <p:nvPr/>
          </p:nvSpPr>
          <p:spPr>
            <a:xfrm>
              <a:off x="3602883" y="5928745"/>
              <a:ext cx="264341" cy="153525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30" name="Right Arrow 29"/>
            <p:cNvSpPr/>
            <p:nvPr/>
          </p:nvSpPr>
          <p:spPr>
            <a:xfrm>
              <a:off x="3544734" y="6462039"/>
              <a:ext cx="273791" cy="153525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945142" y="5673729"/>
              <a:ext cx="4596735" cy="4533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err="1" smtClean="0"/>
                <a:t>Hızla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şişip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dejenere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olur</a:t>
              </a:r>
              <a:r>
                <a:rPr lang="en-US" sz="1200" dirty="0" smtClean="0"/>
                <a:t>. Oral </a:t>
              </a:r>
              <a:r>
                <a:rPr lang="en-US" sz="1200" dirty="0" err="1" smtClean="0"/>
                <a:t>kavitenin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vestibül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yüzeyi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olacak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şekilde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yarık</a:t>
              </a:r>
              <a:r>
                <a:rPr lang="en-US" sz="1200" dirty="0"/>
                <a:t> </a:t>
              </a:r>
              <a:r>
                <a:rPr lang="en-US" sz="1200" dirty="0" err="1" smtClean="0"/>
                <a:t>oluşturur</a:t>
              </a:r>
              <a:r>
                <a:rPr lang="en-US" sz="1200" dirty="0" smtClean="0"/>
                <a:t>.</a:t>
              </a:r>
              <a:endParaRPr lang="en-US" sz="1200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925661" y="6332992"/>
              <a:ext cx="5119784" cy="438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err="1" smtClean="0"/>
                <a:t>Gelecekte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süt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dişlerinin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gelişeceği</a:t>
              </a:r>
              <a:r>
                <a:rPr lang="en-US" sz="1200" dirty="0" smtClean="0"/>
                <a:t> dental </a:t>
              </a:r>
              <a:r>
                <a:rPr lang="en-US" sz="1200" dirty="0" err="1" smtClean="0"/>
                <a:t>arkları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oluşturmak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üzere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alttaki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mezenkimedoğru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girinti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yapar</a:t>
              </a:r>
              <a:r>
                <a:rPr lang="en-US" sz="1200" dirty="0" smtClean="0"/>
                <a:t>. </a:t>
              </a:r>
              <a:endParaRPr lang="en-US" sz="1200" dirty="0"/>
            </a:p>
          </p:txBody>
        </p:sp>
        <p:sp>
          <p:nvSpPr>
            <p:cNvPr id="9" name="Left Brace 8"/>
            <p:cNvSpPr/>
            <p:nvPr/>
          </p:nvSpPr>
          <p:spPr>
            <a:xfrm>
              <a:off x="2542941" y="5910766"/>
              <a:ext cx="120238" cy="745040"/>
            </a:xfrm>
            <a:prstGeom prst="leftBrac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</p:grpSp>
      <p:sp>
        <p:nvSpPr>
          <p:cNvPr id="13" name="Oval 12"/>
          <p:cNvSpPr/>
          <p:nvPr/>
        </p:nvSpPr>
        <p:spPr>
          <a:xfrm>
            <a:off x="1562100" y="609600"/>
            <a:ext cx="1943100" cy="1612900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157131" y="5474217"/>
            <a:ext cx="3771900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400" dirty="0" smtClean="0"/>
              <a:t>Ö</a:t>
            </a:r>
            <a:r>
              <a:rPr lang="en-US" sz="2400" dirty="0" smtClean="0"/>
              <a:t>n </a:t>
            </a:r>
            <a:r>
              <a:rPr lang="en-US" sz="2400" dirty="0" err="1" smtClean="0"/>
              <a:t>Diş</a:t>
            </a:r>
            <a:r>
              <a:rPr lang="en-US" sz="2400" dirty="0" smtClean="0"/>
              <a:t> </a:t>
            </a:r>
            <a:r>
              <a:rPr lang="en-US" sz="2400" dirty="0" err="1" smtClean="0"/>
              <a:t>Gelişimi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415291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9400" y="173038"/>
            <a:ext cx="8229600" cy="512762"/>
          </a:xfrm>
        </p:spPr>
        <p:txBody>
          <a:bodyPr>
            <a:noAutofit/>
          </a:bodyPr>
          <a:lstStyle/>
          <a:p>
            <a:pPr algn="l"/>
            <a:r>
              <a:rPr lang="tr-TR" sz="2400" dirty="0">
                <a:solidFill>
                  <a:srgbClr val="FF0000"/>
                </a:solidFill>
              </a:rPr>
              <a:t>Tomurcuk evresi (8. hafta</a:t>
            </a:r>
            <a:r>
              <a:rPr lang="tr-TR" sz="2400" dirty="0" smtClean="0">
                <a:solidFill>
                  <a:srgbClr val="FF0000"/>
                </a:solidFill>
              </a:rPr>
              <a:t>) (</a:t>
            </a:r>
            <a:r>
              <a:rPr lang="tr-TR" sz="2400" dirty="0" err="1" smtClean="0">
                <a:solidFill>
                  <a:srgbClr val="FF0000"/>
                </a:solidFill>
              </a:rPr>
              <a:t>Bud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Stage</a:t>
            </a:r>
            <a:r>
              <a:rPr lang="tr-TR" sz="2400" dirty="0" smtClean="0">
                <a:solidFill>
                  <a:srgbClr val="FF0000"/>
                </a:solidFill>
              </a:rPr>
              <a:t>)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4" name="Picture 3" descr="chapter77_1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6" b="7853"/>
          <a:stretch/>
        </p:blipFill>
        <p:spPr>
          <a:xfrm>
            <a:off x="647700" y="694187"/>
            <a:ext cx="7664401" cy="5998713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505200" y="609600"/>
            <a:ext cx="1943100" cy="1612900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886200" y="6260068"/>
            <a:ext cx="3771900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400" dirty="0" smtClean="0"/>
              <a:t>Ö</a:t>
            </a:r>
            <a:r>
              <a:rPr lang="en-US" sz="2400" dirty="0" smtClean="0"/>
              <a:t>n </a:t>
            </a:r>
            <a:r>
              <a:rPr lang="en-US" sz="2400" dirty="0" err="1" smtClean="0"/>
              <a:t>Diş</a:t>
            </a:r>
            <a:r>
              <a:rPr lang="en-US" sz="2400" dirty="0" smtClean="0"/>
              <a:t> </a:t>
            </a:r>
            <a:r>
              <a:rPr lang="en-US" sz="2400" dirty="0" err="1" smtClean="0"/>
              <a:t>Gelişimi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708997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00" y="101600"/>
            <a:ext cx="4800600" cy="469899"/>
          </a:xfrm>
        </p:spPr>
        <p:txBody>
          <a:bodyPr>
            <a:noAutofit/>
          </a:bodyPr>
          <a:lstStyle/>
          <a:p>
            <a:pPr algn="l"/>
            <a:r>
              <a:rPr lang="tr-TR" sz="2400" dirty="0" smtClean="0">
                <a:solidFill>
                  <a:srgbClr val="FF0000"/>
                </a:solidFill>
              </a:rPr>
              <a:t>Taç </a:t>
            </a:r>
            <a:r>
              <a:rPr lang="tr-TR" sz="2400" dirty="0">
                <a:solidFill>
                  <a:srgbClr val="FF0000"/>
                </a:solidFill>
              </a:rPr>
              <a:t>evresi </a:t>
            </a:r>
            <a:r>
              <a:rPr lang="tr-TR" sz="2400" dirty="0" smtClean="0">
                <a:solidFill>
                  <a:srgbClr val="FF0000"/>
                </a:solidFill>
              </a:rPr>
              <a:t>(</a:t>
            </a:r>
            <a:r>
              <a:rPr lang="tr-TR" sz="2400" dirty="0">
                <a:solidFill>
                  <a:srgbClr val="FF0000"/>
                </a:solidFill>
              </a:rPr>
              <a:t>9.-10. </a:t>
            </a:r>
            <a:r>
              <a:rPr lang="tr-TR" sz="2400" dirty="0" smtClean="0">
                <a:solidFill>
                  <a:srgbClr val="FF0000"/>
                </a:solidFill>
              </a:rPr>
              <a:t>hafta)(</a:t>
            </a:r>
            <a:r>
              <a:rPr lang="tr-TR" sz="2400" dirty="0" err="1" smtClean="0">
                <a:solidFill>
                  <a:srgbClr val="FF0000"/>
                </a:solidFill>
              </a:rPr>
              <a:t>Cap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Stage</a:t>
            </a:r>
            <a:r>
              <a:rPr lang="tr-TR" sz="2400" dirty="0" smtClean="0">
                <a:solidFill>
                  <a:srgbClr val="FF0000"/>
                </a:solidFill>
              </a:rPr>
              <a:t>)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4" name="Picture 3" descr="chapter77_1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6" b="7853"/>
          <a:stretch/>
        </p:blipFill>
        <p:spPr>
          <a:xfrm>
            <a:off x="647700" y="541787"/>
            <a:ext cx="7664401" cy="599871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9238" y="6341534"/>
            <a:ext cx="4457700" cy="482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dirty="0" smtClean="0">
                <a:solidFill>
                  <a:srgbClr val="FF0000"/>
                </a:solidFill>
              </a:rPr>
              <a:t>Dental Papilla + Mine </a:t>
            </a:r>
            <a:r>
              <a:rPr lang="en-US" sz="2000" dirty="0" err="1" smtClean="0">
                <a:solidFill>
                  <a:srgbClr val="FF0000"/>
                </a:solidFill>
              </a:rPr>
              <a:t>Organı</a:t>
            </a:r>
            <a:r>
              <a:rPr lang="en-US" sz="2000" dirty="0" smtClean="0">
                <a:solidFill>
                  <a:srgbClr val="FF0000"/>
                </a:solidFill>
              </a:rPr>
              <a:t> = </a:t>
            </a:r>
            <a:r>
              <a:rPr lang="en-US" sz="2000" dirty="0" err="1" smtClean="0">
                <a:solidFill>
                  <a:srgbClr val="FF0000"/>
                </a:solidFill>
              </a:rPr>
              <a:t>Diş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Germi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5207000" y="406400"/>
            <a:ext cx="2501900" cy="1748287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055530" y="5989140"/>
            <a:ext cx="3771900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400" dirty="0" smtClean="0"/>
              <a:t>Ö</a:t>
            </a:r>
            <a:r>
              <a:rPr lang="en-US" sz="2400" dirty="0" smtClean="0"/>
              <a:t>n </a:t>
            </a:r>
            <a:r>
              <a:rPr lang="en-US" sz="2400" dirty="0" err="1" smtClean="0"/>
              <a:t>Diş</a:t>
            </a:r>
            <a:r>
              <a:rPr lang="en-US" sz="2400" dirty="0" smtClean="0"/>
              <a:t> </a:t>
            </a:r>
            <a:r>
              <a:rPr lang="en-US" sz="2400" dirty="0" err="1" smtClean="0"/>
              <a:t>Gelişimi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815287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608</TotalTime>
  <Words>1832</Words>
  <Application>Microsoft Macintosh PowerPoint</Application>
  <PresentationFormat>On-screen Show (4:3)</PresentationFormat>
  <Paragraphs>195</Paragraphs>
  <Slides>17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Periodontal Dokuların Embriyolojisi</vt:lpstr>
      <vt:lpstr>Gelişimle ilgili terimler</vt:lpstr>
      <vt:lpstr>PowerPoint Presentation</vt:lpstr>
      <vt:lpstr>Diş, Diş Kökü ve Destek Dokuların Gelişimi</vt:lpstr>
      <vt:lpstr>Diş Gelişiminin Histofizyolojik Evreleri  (Kuron Formasyonu)</vt:lpstr>
      <vt:lpstr>PowerPoint Presentation</vt:lpstr>
      <vt:lpstr>Başlangıç Evresi (6.-7. haftalar) (Dental Lamina Oluşumu)</vt:lpstr>
      <vt:lpstr>Tomurcuk evresi (8. hafta) (Bud Stage)</vt:lpstr>
      <vt:lpstr>Taç evresi (9.-10. hafta)(Cap Stage)</vt:lpstr>
      <vt:lpstr>Çan evresi (11.-12. hafta) (Bell Stage)</vt:lpstr>
      <vt:lpstr>PowerPoint Presentation</vt:lpstr>
      <vt:lpstr>PowerPoint Presentation</vt:lpstr>
      <vt:lpstr>PowerPoint Presentation</vt:lpstr>
      <vt:lpstr>PowerPoint Presentation</vt:lpstr>
      <vt:lpstr>Alveolar Kemik Gelişimi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Periodontal Dokuların Embriyolojisi</dc:title>
  <dc:creator>sivge</dc:creator>
  <cp:lastModifiedBy>sivge</cp:lastModifiedBy>
  <cp:revision>68</cp:revision>
  <dcterms:created xsi:type="dcterms:W3CDTF">2017-09-12T08:04:28Z</dcterms:created>
  <dcterms:modified xsi:type="dcterms:W3CDTF">2017-09-20T05:34:24Z</dcterms:modified>
</cp:coreProperties>
</file>