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4660"/>
  </p:normalViewPr>
  <p:slideViewPr>
    <p:cSldViewPr snapToGrid="0">
      <p:cViewPr varScale="1">
        <p:scale>
          <a:sx n="69" d="100"/>
          <a:sy n="69" d="100"/>
        </p:scale>
        <p:origin x="4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59ADA00D-1052-4ED0-8FBB-4ABB2B33FEB9}"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CE35D1B-74ED-475F-9424-6C432822BBA2}" type="slidenum">
              <a:rPr lang="en-US" smtClean="0"/>
              <a:t>‹#›</a:t>
            </a:fld>
            <a:endParaRPr lang="en-US"/>
          </a:p>
        </p:txBody>
      </p:sp>
    </p:spTree>
    <p:extLst>
      <p:ext uri="{BB962C8B-B14F-4D97-AF65-F5344CB8AC3E}">
        <p14:creationId xmlns:p14="http://schemas.microsoft.com/office/powerpoint/2010/main" val="412199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59ADA00D-1052-4ED0-8FBB-4ABB2B33FEB9}"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CE35D1B-74ED-475F-9424-6C432822BBA2}" type="slidenum">
              <a:rPr lang="en-US" smtClean="0"/>
              <a:t>‹#›</a:t>
            </a:fld>
            <a:endParaRPr lang="en-US"/>
          </a:p>
        </p:txBody>
      </p:sp>
    </p:spTree>
    <p:extLst>
      <p:ext uri="{BB962C8B-B14F-4D97-AF65-F5344CB8AC3E}">
        <p14:creationId xmlns:p14="http://schemas.microsoft.com/office/powerpoint/2010/main" val="3489983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59ADA00D-1052-4ED0-8FBB-4ABB2B33FEB9}"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CE35D1B-74ED-475F-9424-6C432822BBA2}" type="slidenum">
              <a:rPr lang="en-US" smtClean="0"/>
              <a:t>‹#›</a:t>
            </a:fld>
            <a:endParaRPr lang="en-US"/>
          </a:p>
        </p:txBody>
      </p:sp>
    </p:spTree>
    <p:extLst>
      <p:ext uri="{BB962C8B-B14F-4D97-AF65-F5344CB8AC3E}">
        <p14:creationId xmlns:p14="http://schemas.microsoft.com/office/powerpoint/2010/main" val="1296431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59ADA00D-1052-4ED0-8FBB-4ABB2B33FEB9}"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CE35D1B-74ED-475F-9424-6C432822BBA2}" type="slidenum">
              <a:rPr lang="en-US" smtClean="0"/>
              <a:t>‹#›</a:t>
            </a:fld>
            <a:endParaRPr lang="en-US"/>
          </a:p>
        </p:txBody>
      </p:sp>
    </p:spTree>
    <p:extLst>
      <p:ext uri="{BB962C8B-B14F-4D97-AF65-F5344CB8AC3E}">
        <p14:creationId xmlns:p14="http://schemas.microsoft.com/office/powerpoint/2010/main" val="3234049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9ADA00D-1052-4ED0-8FBB-4ABB2B33FEB9}"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CE35D1B-74ED-475F-9424-6C432822BBA2}" type="slidenum">
              <a:rPr lang="en-US" smtClean="0"/>
              <a:t>‹#›</a:t>
            </a:fld>
            <a:endParaRPr lang="en-US"/>
          </a:p>
        </p:txBody>
      </p:sp>
    </p:spTree>
    <p:extLst>
      <p:ext uri="{BB962C8B-B14F-4D97-AF65-F5344CB8AC3E}">
        <p14:creationId xmlns:p14="http://schemas.microsoft.com/office/powerpoint/2010/main" val="2645261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59ADA00D-1052-4ED0-8FBB-4ABB2B33FEB9}"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CE35D1B-74ED-475F-9424-6C432822BBA2}" type="slidenum">
              <a:rPr lang="en-US" smtClean="0"/>
              <a:t>‹#›</a:t>
            </a:fld>
            <a:endParaRPr lang="en-US"/>
          </a:p>
        </p:txBody>
      </p:sp>
    </p:spTree>
    <p:extLst>
      <p:ext uri="{BB962C8B-B14F-4D97-AF65-F5344CB8AC3E}">
        <p14:creationId xmlns:p14="http://schemas.microsoft.com/office/powerpoint/2010/main" val="758503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59ADA00D-1052-4ED0-8FBB-4ABB2B33FEB9}" type="datetimeFigureOut">
              <a:rPr lang="en-US" smtClean="0"/>
              <a:t>11/15/2017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CCE35D1B-74ED-475F-9424-6C432822BBA2}" type="slidenum">
              <a:rPr lang="en-US" smtClean="0"/>
              <a:t>‹#›</a:t>
            </a:fld>
            <a:endParaRPr lang="en-US"/>
          </a:p>
        </p:txBody>
      </p:sp>
    </p:spTree>
    <p:extLst>
      <p:ext uri="{BB962C8B-B14F-4D97-AF65-F5344CB8AC3E}">
        <p14:creationId xmlns:p14="http://schemas.microsoft.com/office/powerpoint/2010/main" val="1467008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59ADA00D-1052-4ED0-8FBB-4ABB2B33FEB9}" type="datetimeFigureOut">
              <a:rPr lang="en-US" smtClean="0"/>
              <a:t>11/15/2017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CCE35D1B-74ED-475F-9424-6C432822BBA2}" type="slidenum">
              <a:rPr lang="en-US" smtClean="0"/>
              <a:t>‹#›</a:t>
            </a:fld>
            <a:endParaRPr lang="en-US"/>
          </a:p>
        </p:txBody>
      </p:sp>
    </p:spTree>
    <p:extLst>
      <p:ext uri="{BB962C8B-B14F-4D97-AF65-F5344CB8AC3E}">
        <p14:creationId xmlns:p14="http://schemas.microsoft.com/office/powerpoint/2010/main" val="281788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9ADA00D-1052-4ED0-8FBB-4ABB2B33FEB9}" type="datetimeFigureOut">
              <a:rPr lang="en-US" smtClean="0"/>
              <a:t>11/15/2017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CCE35D1B-74ED-475F-9424-6C432822BBA2}" type="slidenum">
              <a:rPr lang="en-US" smtClean="0"/>
              <a:t>‹#›</a:t>
            </a:fld>
            <a:endParaRPr lang="en-US"/>
          </a:p>
        </p:txBody>
      </p:sp>
    </p:spTree>
    <p:extLst>
      <p:ext uri="{BB962C8B-B14F-4D97-AF65-F5344CB8AC3E}">
        <p14:creationId xmlns:p14="http://schemas.microsoft.com/office/powerpoint/2010/main" val="975127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9ADA00D-1052-4ED0-8FBB-4ABB2B33FEB9}"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CE35D1B-74ED-475F-9424-6C432822BBA2}" type="slidenum">
              <a:rPr lang="en-US" smtClean="0"/>
              <a:t>‹#›</a:t>
            </a:fld>
            <a:endParaRPr lang="en-US"/>
          </a:p>
        </p:txBody>
      </p:sp>
    </p:spTree>
    <p:extLst>
      <p:ext uri="{BB962C8B-B14F-4D97-AF65-F5344CB8AC3E}">
        <p14:creationId xmlns:p14="http://schemas.microsoft.com/office/powerpoint/2010/main" val="1896962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9ADA00D-1052-4ED0-8FBB-4ABB2B33FEB9}"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CE35D1B-74ED-475F-9424-6C432822BBA2}" type="slidenum">
              <a:rPr lang="en-US" smtClean="0"/>
              <a:t>‹#›</a:t>
            </a:fld>
            <a:endParaRPr lang="en-US"/>
          </a:p>
        </p:txBody>
      </p:sp>
    </p:spTree>
    <p:extLst>
      <p:ext uri="{BB962C8B-B14F-4D97-AF65-F5344CB8AC3E}">
        <p14:creationId xmlns:p14="http://schemas.microsoft.com/office/powerpoint/2010/main" val="2761480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ADA00D-1052-4ED0-8FBB-4ABB2B33FEB9}" type="datetimeFigureOut">
              <a:rPr lang="en-US" smtClean="0"/>
              <a:t>11/15/2017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E35D1B-74ED-475F-9424-6C432822BBA2}" type="slidenum">
              <a:rPr lang="en-US" smtClean="0"/>
              <a:t>‹#›</a:t>
            </a:fld>
            <a:endParaRPr lang="en-US"/>
          </a:p>
        </p:txBody>
      </p:sp>
    </p:spTree>
    <p:extLst>
      <p:ext uri="{BB962C8B-B14F-4D97-AF65-F5344CB8AC3E}">
        <p14:creationId xmlns:p14="http://schemas.microsoft.com/office/powerpoint/2010/main" val="3949158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endParaRPr lang="en-US" altLang="en-US" smtClean="0"/>
          </a:p>
        </p:txBody>
      </p:sp>
      <p:sp>
        <p:nvSpPr>
          <p:cNvPr id="83971" name="Rectangle 3"/>
          <p:cNvSpPr>
            <a:spLocks noGrp="1" noChangeArrowheads="1"/>
          </p:cNvSpPr>
          <p:nvPr>
            <p:ph type="body" idx="1"/>
          </p:nvPr>
        </p:nvSpPr>
        <p:spPr/>
        <p:txBody>
          <a:bodyPr/>
          <a:lstStyle/>
          <a:p>
            <a:pPr eaLnBrk="1" hangingPunct="1"/>
            <a:r>
              <a:rPr lang="tr-TR" altLang="en-US" smtClean="0"/>
              <a:t>Denemede kullanılması planlanan hayvanların taşıması gereken özellikler önceden tespit ediliyorsa bu hayvanlar </a:t>
            </a:r>
            <a:r>
              <a:rPr lang="tr-TR" altLang="en-US" smtClean="0">
                <a:solidFill>
                  <a:schemeClr val="hlink"/>
                </a:solidFill>
              </a:rPr>
              <a:t>tanımlanmış hayvanlardır</a:t>
            </a:r>
            <a:r>
              <a:rPr lang="tr-TR" altLang="en-US" smtClean="0"/>
              <a:t>.</a:t>
            </a:r>
          </a:p>
          <a:p>
            <a:pPr eaLnBrk="1" hangingPunct="1"/>
            <a:r>
              <a:rPr lang="tr-TR" altLang="en-US" smtClean="0">
                <a:solidFill>
                  <a:schemeClr val="folHlink"/>
                </a:solidFill>
              </a:rPr>
              <a:t>Denemede kullanılması planlanan hayvanlar</a:t>
            </a:r>
            <a:r>
              <a:rPr lang="tr-TR" altLang="en-US" smtClean="0"/>
              <a:t> genelde ya </a:t>
            </a:r>
            <a:r>
              <a:rPr lang="tr-TR" altLang="en-US" smtClean="0">
                <a:solidFill>
                  <a:schemeClr val="hlink"/>
                </a:solidFill>
              </a:rPr>
              <a:t>genotipik </a:t>
            </a:r>
            <a:r>
              <a:rPr lang="tr-TR" altLang="en-US" smtClean="0"/>
              <a:t>yada </a:t>
            </a:r>
            <a:r>
              <a:rPr lang="tr-TR" altLang="en-US" smtClean="0">
                <a:solidFill>
                  <a:schemeClr val="hlink"/>
                </a:solidFill>
              </a:rPr>
              <a:t>mikrobiyolojik özellikleri</a:t>
            </a:r>
            <a:r>
              <a:rPr lang="tr-TR" altLang="en-US" smtClean="0"/>
              <a:t> yönünden tanımlanırlar.</a:t>
            </a:r>
          </a:p>
        </p:txBody>
      </p:sp>
    </p:spTree>
    <p:extLst>
      <p:ext uri="{BB962C8B-B14F-4D97-AF65-F5344CB8AC3E}">
        <p14:creationId xmlns:p14="http://schemas.microsoft.com/office/powerpoint/2010/main" val="2455762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tr-TR" altLang="en-US" smtClean="0"/>
              <a:t>8. Rekombinant Konjenik soylar</a:t>
            </a:r>
          </a:p>
        </p:txBody>
      </p:sp>
      <p:sp>
        <p:nvSpPr>
          <p:cNvPr id="93187" name="Rectangle 3"/>
          <p:cNvSpPr>
            <a:spLocks noGrp="1" noChangeArrowheads="1"/>
          </p:cNvSpPr>
          <p:nvPr>
            <p:ph type="body" idx="1"/>
          </p:nvPr>
        </p:nvSpPr>
        <p:spPr/>
        <p:txBody>
          <a:bodyPr/>
          <a:lstStyle/>
          <a:p>
            <a:endParaRPr lang="tr-TR" altLang="en-US"/>
          </a:p>
        </p:txBody>
      </p:sp>
    </p:spTree>
    <p:extLst>
      <p:ext uri="{BB962C8B-B14F-4D97-AF65-F5344CB8AC3E}">
        <p14:creationId xmlns:p14="http://schemas.microsoft.com/office/powerpoint/2010/main" val="1334966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eaLnBrk="1" hangingPunct="1"/>
            <a:r>
              <a:rPr lang="tr-TR" altLang="en-US" smtClean="0"/>
              <a:t>9. Transjenik hayvanlar </a:t>
            </a:r>
          </a:p>
        </p:txBody>
      </p:sp>
      <p:sp>
        <p:nvSpPr>
          <p:cNvPr id="94211" name="Rectangle 3"/>
          <p:cNvSpPr>
            <a:spLocks noGrp="1" noChangeArrowheads="1"/>
          </p:cNvSpPr>
          <p:nvPr>
            <p:ph type="body" idx="1"/>
          </p:nvPr>
        </p:nvSpPr>
        <p:spPr>
          <a:xfrm>
            <a:off x="1774825" y="1700213"/>
            <a:ext cx="8229600" cy="4525962"/>
          </a:xfrm>
        </p:spPr>
        <p:txBody>
          <a:bodyPr/>
          <a:lstStyle/>
          <a:p>
            <a:pPr eaLnBrk="1" hangingPunct="1">
              <a:lnSpc>
                <a:spcPct val="80000"/>
              </a:lnSpc>
            </a:pPr>
            <a:endParaRPr lang="tr-TR" altLang="en-US" sz="2400"/>
          </a:p>
        </p:txBody>
      </p:sp>
    </p:spTree>
    <p:extLst>
      <p:ext uri="{BB962C8B-B14F-4D97-AF65-F5344CB8AC3E}">
        <p14:creationId xmlns:p14="http://schemas.microsoft.com/office/powerpoint/2010/main" val="4102700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eaLnBrk="1" hangingPunct="1"/>
            <a:r>
              <a:rPr lang="tr-TR" altLang="en-US" sz="4000"/>
              <a:t>MİKROBİYOLOJİK YÖNDEN TANIMLANMIŞ HAYVANLAR</a:t>
            </a:r>
          </a:p>
        </p:txBody>
      </p:sp>
      <p:sp>
        <p:nvSpPr>
          <p:cNvPr id="95235" name="Rectangle 3"/>
          <p:cNvSpPr>
            <a:spLocks noGrp="1" noChangeArrowheads="1"/>
          </p:cNvSpPr>
          <p:nvPr>
            <p:ph type="body" idx="1"/>
          </p:nvPr>
        </p:nvSpPr>
        <p:spPr/>
        <p:txBody>
          <a:bodyPr/>
          <a:lstStyle/>
          <a:p>
            <a:pPr eaLnBrk="1" hangingPunct="1">
              <a:lnSpc>
                <a:spcPct val="80000"/>
              </a:lnSpc>
            </a:pPr>
            <a:r>
              <a:rPr lang="tr-TR" altLang="en-US" sz="2400"/>
              <a:t>Deney konusuna bağlı olarak değişmekle birlikte bir denemede kullanılacak hayvanlar sağlıklı olmalıdır. </a:t>
            </a:r>
          </a:p>
          <a:p>
            <a:pPr eaLnBrk="1" hangingPunct="1">
              <a:lnSpc>
                <a:spcPct val="80000"/>
              </a:lnSpc>
            </a:pPr>
            <a:r>
              <a:rPr lang="tr-TR" altLang="en-US" sz="2400"/>
              <a:t>En azından klinik olarak hiçbir hastalık belirtisi göstermemelidir. </a:t>
            </a:r>
          </a:p>
          <a:p>
            <a:pPr eaLnBrk="1" hangingPunct="1">
              <a:lnSpc>
                <a:spcPct val="80000"/>
              </a:lnSpc>
            </a:pPr>
            <a:r>
              <a:rPr lang="tr-TR" altLang="en-US" sz="2400"/>
              <a:t>Fakat laboratuvarda kullanılan hayvanlar bazen hiçbir hastalık belirtisi göstermedikleri halde, bir hastalık etkeni taşıyor olabilirler (latent enfeksiyon). Bu durumda yapılan çalışma sonuçları güvenilir değildir.</a:t>
            </a:r>
          </a:p>
          <a:p>
            <a:pPr eaLnBrk="1" hangingPunct="1">
              <a:lnSpc>
                <a:spcPct val="80000"/>
              </a:lnSpc>
            </a:pPr>
            <a:r>
              <a:rPr lang="tr-TR" altLang="en-US" sz="2400"/>
              <a:t>Bu nedenle her araştırıcı denemesinde kullanacağı hayvanların sağlıklı olduğundan emin olmalıdır. </a:t>
            </a:r>
          </a:p>
          <a:p>
            <a:pPr eaLnBrk="1" hangingPunct="1">
              <a:lnSpc>
                <a:spcPct val="80000"/>
              </a:lnSpc>
            </a:pPr>
            <a:r>
              <a:rPr lang="tr-TR" altLang="en-US" sz="2400"/>
              <a:t>Bazen de çalışmada özel bir mikrobiyolojik yapıya sahip hayvanlara gereksinim duyulabilir. Bu durumda araştırıcı kullanacağı hayvanların istediği özellikleri taşıdığından emin olmak ister.</a:t>
            </a:r>
          </a:p>
        </p:txBody>
      </p:sp>
    </p:spTree>
    <p:extLst>
      <p:ext uri="{BB962C8B-B14F-4D97-AF65-F5344CB8AC3E}">
        <p14:creationId xmlns:p14="http://schemas.microsoft.com/office/powerpoint/2010/main" val="11224670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endParaRPr lang="en-US" altLang="en-US" smtClean="0"/>
          </a:p>
        </p:txBody>
      </p:sp>
      <p:sp>
        <p:nvSpPr>
          <p:cNvPr id="96259" name="Rectangle 3"/>
          <p:cNvSpPr>
            <a:spLocks noGrp="1" noChangeArrowheads="1"/>
          </p:cNvSpPr>
          <p:nvPr>
            <p:ph type="body" idx="1"/>
          </p:nvPr>
        </p:nvSpPr>
        <p:spPr>
          <a:xfrm>
            <a:off x="1992313" y="1628776"/>
            <a:ext cx="8229600" cy="4525963"/>
          </a:xfrm>
        </p:spPr>
        <p:txBody>
          <a:bodyPr/>
          <a:lstStyle/>
          <a:p>
            <a:pPr eaLnBrk="1" hangingPunct="1"/>
            <a:r>
              <a:rPr lang="tr-TR" altLang="en-US" smtClean="0"/>
              <a:t>Hayvanların sağlık durumlarının bilinmesini gerektiren bir başka önemli neden ise </a:t>
            </a:r>
            <a:r>
              <a:rPr lang="tr-TR" altLang="en-US" smtClean="0">
                <a:solidFill>
                  <a:schemeClr val="accent2"/>
                </a:solidFill>
              </a:rPr>
              <a:t>hayvanlarda bulunan bazı hastalık etkenlerinin insanda da hastalık</a:t>
            </a:r>
            <a:r>
              <a:rPr lang="tr-TR" altLang="en-US" smtClean="0"/>
              <a:t> yapabilmesidir. </a:t>
            </a:r>
          </a:p>
        </p:txBody>
      </p:sp>
    </p:spTree>
    <p:extLst>
      <p:ext uri="{BB962C8B-B14F-4D97-AF65-F5344CB8AC3E}">
        <p14:creationId xmlns:p14="http://schemas.microsoft.com/office/powerpoint/2010/main" val="17912874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r>
              <a:rPr lang="tr-TR" altLang="en-US" smtClean="0"/>
              <a:t>1. Konvensiyonel hayvanlar</a:t>
            </a:r>
          </a:p>
        </p:txBody>
      </p:sp>
      <p:sp>
        <p:nvSpPr>
          <p:cNvPr id="97283" name="Rectangle 3"/>
          <p:cNvSpPr>
            <a:spLocks noGrp="1" noChangeArrowheads="1"/>
          </p:cNvSpPr>
          <p:nvPr>
            <p:ph type="body" idx="1"/>
          </p:nvPr>
        </p:nvSpPr>
        <p:spPr/>
        <p:txBody>
          <a:bodyPr/>
          <a:lstStyle/>
          <a:p>
            <a:pPr eaLnBrk="1" hangingPunct="1">
              <a:lnSpc>
                <a:spcPct val="80000"/>
              </a:lnSpc>
            </a:pPr>
            <a:endParaRPr lang="tr-TR" altLang="en-US" sz="2000"/>
          </a:p>
        </p:txBody>
      </p:sp>
    </p:spTree>
    <p:extLst>
      <p:ext uri="{BB962C8B-B14F-4D97-AF65-F5344CB8AC3E}">
        <p14:creationId xmlns:p14="http://schemas.microsoft.com/office/powerpoint/2010/main" val="37988637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eaLnBrk="1" hangingPunct="1"/>
            <a:r>
              <a:rPr lang="tr-TR" altLang="en-US" sz="4000"/>
              <a:t>2. Kendi türüne özgü patojen taşımayan (SPF) hayvanlar</a:t>
            </a:r>
          </a:p>
        </p:txBody>
      </p:sp>
      <p:sp>
        <p:nvSpPr>
          <p:cNvPr id="98307" name="Rectangle 3"/>
          <p:cNvSpPr>
            <a:spLocks noGrp="1" noChangeArrowheads="1"/>
          </p:cNvSpPr>
          <p:nvPr>
            <p:ph type="body" idx="1"/>
          </p:nvPr>
        </p:nvSpPr>
        <p:spPr/>
        <p:txBody>
          <a:bodyPr/>
          <a:lstStyle/>
          <a:p>
            <a:pPr eaLnBrk="1" hangingPunct="1">
              <a:lnSpc>
                <a:spcPct val="80000"/>
              </a:lnSpc>
            </a:pPr>
            <a:endParaRPr lang="tr-TR" altLang="en-US" sz="2400"/>
          </a:p>
        </p:txBody>
      </p:sp>
    </p:spTree>
    <p:extLst>
      <p:ext uri="{BB962C8B-B14F-4D97-AF65-F5344CB8AC3E}">
        <p14:creationId xmlns:p14="http://schemas.microsoft.com/office/powerpoint/2010/main" val="37913844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pPr eaLnBrk="1" hangingPunct="1"/>
            <a:r>
              <a:rPr lang="tr-TR" altLang="en-US" smtClean="0"/>
              <a:t>3. Germ Free (GF) Hayvanlar</a:t>
            </a:r>
          </a:p>
        </p:txBody>
      </p:sp>
      <p:sp>
        <p:nvSpPr>
          <p:cNvPr id="99331" name="Rectangle 3"/>
          <p:cNvSpPr>
            <a:spLocks noGrp="1" noChangeArrowheads="1"/>
          </p:cNvSpPr>
          <p:nvPr>
            <p:ph type="body" idx="1"/>
          </p:nvPr>
        </p:nvSpPr>
        <p:spPr/>
        <p:txBody>
          <a:bodyPr/>
          <a:lstStyle/>
          <a:p>
            <a:pPr eaLnBrk="1" hangingPunct="1">
              <a:lnSpc>
                <a:spcPct val="80000"/>
              </a:lnSpc>
            </a:pPr>
            <a:endParaRPr lang="tr-TR" altLang="en-US"/>
          </a:p>
          <a:p>
            <a:pPr eaLnBrk="1" hangingPunct="1">
              <a:lnSpc>
                <a:spcPct val="80000"/>
              </a:lnSpc>
            </a:pPr>
            <a:endParaRPr lang="tr-TR" altLang="en-US"/>
          </a:p>
        </p:txBody>
      </p:sp>
    </p:spTree>
    <p:extLst>
      <p:ext uri="{BB962C8B-B14F-4D97-AF65-F5344CB8AC3E}">
        <p14:creationId xmlns:p14="http://schemas.microsoft.com/office/powerpoint/2010/main" val="9580911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pPr eaLnBrk="1" hangingPunct="1"/>
            <a:r>
              <a:rPr lang="tr-TR" altLang="en-US" smtClean="0"/>
              <a:t>4. Gnotobiyot Hayvanlar</a:t>
            </a:r>
          </a:p>
        </p:txBody>
      </p:sp>
      <p:sp>
        <p:nvSpPr>
          <p:cNvPr id="100355" name="Rectangle 3"/>
          <p:cNvSpPr>
            <a:spLocks noGrp="1" noChangeArrowheads="1"/>
          </p:cNvSpPr>
          <p:nvPr>
            <p:ph type="body" idx="1"/>
          </p:nvPr>
        </p:nvSpPr>
        <p:spPr/>
        <p:txBody>
          <a:bodyPr/>
          <a:lstStyle/>
          <a:p>
            <a:pPr eaLnBrk="1" hangingPunct="1">
              <a:lnSpc>
                <a:spcPct val="80000"/>
              </a:lnSpc>
            </a:pPr>
            <a:endParaRPr lang="tr-TR" altLang="en-US" sz="2400"/>
          </a:p>
        </p:txBody>
      </p:sp>
    </p:spTree>
    <p:extLst>
      <p:ext uri="{BB962C8B-B14F-4D97-AF65-F5344CB8AC3E}">
        <p14:creationId xmlns:p14="http://schemas.microsoft.com/office/powerpoint/2010/main" val="17384523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pPr eaLnBrk="1" hangingPunct="1"/>
            <a:r>
              <a:rPr lang="tr-TR" altLang="en-US" sz="4000"/>
              <a:t>Konvensiyonel hayvan üretim barınakları</a:t>
            </a:r>
          </a:p>
        </p:txBody>
      </p:sp>
      <p:sp>
        <p:nvSpPr>
          <p:cNvPr id="101379" name="Rectangle 3"/>
          <p:cNvSpPr>
            <a:spLocks noGrp="1" noChangeArrowheads="1"/>
          </p:cNvSpPr>
          <p:nvPr>
            <p:ph type="body" idx="1"/>
          </p:nvPr>
        </p:nvSpPr>
        <p:spPr/>
        <p:txBody>
          <a:bodyPr/>
          <a:lstStyle/>
          <a:p>
            <a:pPr algn="just" eaLnBrk="1" hangingPunct="1"/>
            <a:r>
              <a:rPr lang="tr-TR" altLang="en-US" smtClean="0"/>
              <a:t>Herhangi bir özellik için tanımlanmış olmayan yani sadece klinik olarak sağlıklı hayvanların barındırıldığı barınaklardır. </a:t>
            </a:r>
          </a:p>
          <a:p>
            <a:pPr algn="just" eaLnBrk="1" hangingPunct="1"/>
            <a:r>
              <a:rPr lang="tr-TR" altLang="en-US" smtClean="0"/>
              <a:t>Temel üretim hijyeni kurallarına uyulmak koşuluyla barındırılan türe özel gereksinimlerin optimum karşılanması yeterlidir.</a:t>
            </a:r>
          </a:p>
        </p:txBody>
      </p:sp>
    </p:spTree>
    <p:extLst>
      <p:ext uri="{BB962C8B-B14F-4D97-AF65-F5344CB8AC3E}">
        <p14:creationId xmlns:p14="http://schemas.microsoft.com/office/powerpoint/2010/main" val="12347837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eaLnBrk="1" hangingPunct="1"/>
            <a:r>
              <a:rPr lang="tr-TR" altLang="en-US" sz="4000"/>
              <a:t>Tanımlanmış hayvan barınakları</a:t>
            </a:r>
            <a:br>
              <a:rPr lang="tr-TR" altLang="en-US" sz="4000"/>
            </a:br>
            <a:r>
              <a:rPr lang="tr-TR" altLang="en-US" sz="4000"/>
              <a:t>(Bariyer sistemleri)</a:t>
            </a:r>
          </a:p>
        </p:txBody>
      </p:sp>
      <p:sp>
        <p:nvSpPr>
          <p:cNvPr id="102403" name="Rectangle 3"/>
          <p:cNvSpPr>
            <a:spLocks noGrp="1" noChangeArrowheads="1"/>
          </p:cNvSpPr>
          <p:nvPr>
            <p:ph type="body" idx="1"/>
          </p:nvPr>
        </p:nvSpPr>
        <p:spPr/>
        <p:txBody>
          <a:bodyPr/>
          <a:lstStyle/>
          <a:p>
            <a:pPr algn="just" eaLnBrk="1" hangingPunct="1">
              <a:lnSpc>
                <a:spcPct val="90000"/>
              </a:lnSpc>
            </a:pPr>
            <a:r>
              <a:rPr lang="tr-TR" altLang="en-US" smtClean="0"/>
              <a:t>Mikrobiyolojik yönden tanımlanmış hayvanların üretilmesi gerekiyorsa bina içinde bariyer sistemleri kurmak gerekir. </a:t>
            </a:r>
          </a:p>
          <a:p>
            <a:pPr algn="just" eaLnBrk="1" hangingPunct="1">
              <a:lnSpc>
                <a:spcPct val="90000"/>
              </a:lnSpc>
            </a:pPr>
            <a:r>
              <a:rPr lang="tr-TR" altLang="en-US" smtClean="0"/>
              <a:t>İzolatör çalışma alanını çevreleyen, mikrobiyel geçirgenliği olmayan bir bariyerdir. </a:t>
            </a:r>
          </a:p>
          <a:p>
            <a:pPr algn="just" eaLnBrk="1" hangingPunct="1">
              <a:lnSpc>
                <a:spcPct val="90000"/>
              </a:lnSpc>
            </a:pPr>
            <a:r>
              <a:rPr lang="tr-TR" altLang="en-US" smtClean="0"/>
              <a:t>Gnotobiyot hayvan üretimi ve kullanımı için gereksinim duyulan steril çevreyi sürdürmek için en pratik sistemdir. </a:t>
            </a:r>
          </a:p>
        </p:txBody>
      </p:sp>
    </p:spTree>
    <p:extLst>
      <p:ext uri="{BB962C8B-B14F-4D97-AF65-F5344CB8AC3E}">
        <p14:creationId xmlns:p14="http://schemas.microsoft.com/office/powerpoint/2010/main" val="34709340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r>
              <a:rPr lang="tr-TR" altLang="en-US" sz="4000">
                <a:solidFill>
                  <a:schemeClr val="folHlink"/>
                </a:solidFill>
              </a:rPr>
              <a:t>Genetik yönden tanımlanmış hayvanlar</a:t>
            </a:r>
          </a:p>
        </p:txBody>
      </p:sp>
      <p:sp>
        <p:nvSpPr>
          <p:cNvPr id="84995" name="Rectangle 3"/>
          <p:cNvSpPr>
            <a:spLocks noGrp="1" noChangeArrowheads="1"/>
          </p:cNvSpPr>
          <p:nvPr>
            <p:ph type="body" idx="1"/>
          </p:nvPr>
        </p:nvSpPr>
        <p:spPr/>
        <p:txBody>
          <a:bodyPr/>
          <a:lstStyle/>
          <a:p>
            <a:pPr eaLnBrk="1" hangingPunct="1">
              <a:lnSpc>
                <a:spcPct val="80000"/>
              </a:lnSpc>
            </a:pPr>
            <a:endParaRPr lang="tr-TR" altLang="en-US"/>
          </a:p>
        </p:txBody>
      </p:sp>
    </p:spTree>
    <p:extLst>
      <p:ext uri="{BB962C8B-B14F-4D97-AF65-F5344CB8AC3E}">
        <p14:creationId xmlns:p14="http://schemas.microsoft.com/office/powerpoint/2010/main" val="2478709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hangingPunct="1"/>
            <a:r>
              <a:rPr lang="tr-TR" altLang="en-US" sz="4000"/>
              <a:t>Amaçlarına göre çeşitli izolatör tipleri geliştirilmiştir.</a:t>
            </a:r>
          </a:p>
        </p:txBody>
      </p:sp>
      <p:sp>
        <p:nvSpPr>
          <p:cNvPr id="103427" name="Rectangle 3"/>
          <p:cNvSpPr>
            <a:spLocks noGrp="1" noChangeArrowheads="1"/>
          </p:cNvSpPr>
          <p:nvPr>
            <p:ph type="body" idx="1"/>
          </p:nvPr>
        </p:nvSpPr>
        <p:spPr/>
        <p:txBody>
          <a:bodyPr/>
          <a:lstStyle/>
          <a:p>
            <a:pPr eaLnBrk="1" hangingPunct="1">
              <a:buFontTx/>
              <a:buNone/>
            </a:pPr>
            <a:r>
              <a:rPr lang="tr-TR" altLang="en-US" smtClean="0"/>
              <a:t>1. Mutlak bariyer, bunda hayvanlar çok sıkı koşullar altında ve çevreden tam olarak ayrılmış şekilde tutulurlar. Plastik ve çelik izolatörler en yaygın kullanılan tiplerdir. İçeride kullanılan kafes, yem ve yataklık gibi tüm materyal sterilize edilmiştir ve bir daldırma tankı içinde sterilize edilmiş bir kilitli sistemle içeri sokulur.</a:t>
            </a:r>
          </a:p>
        </p:txBody>
      </p:sp>
    </p:spTree>
    <p:extLst>
      <p:ext uri="{BB962C8B-B14F-4D97-AF65-F5344CB8AC3E}">
        <p14:creationId xmlns:p14="http://schemas.microsoft.com/office/powerpoint/2010/main" val="39283307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pPr eaLnBrk="1" hangingPunct="1"/>
            <a:endParaRPr lang="en-US" altLang="en-US" smtClean="0"/>
          </a:p>
        </p:txBody>
      </p:sp>
      <p:sp>
        <p:nvSpPr>
          <p:cNvPr id="104451" name="Rectangle 3"/>
          <p:cNvSpPr>
            <a:spLocks noGrp="1" noChangeArrowheads="1"/>
          </p:cNvSpPr>
          <p:nvPr>
            <p:ph type="body" idx="1"/>
          </p:nvPr>
        </p:nvSpPr>
        <p:spPr/>
        <p:txBody>
          <a:bodyPr/>
          <a:lstStyle/>
          <a:p>
            <a:pPr algn="just" eaLnBrk="1" hangingPunct="1">
              <a:buFontTx/>
              <a:buNone/>
            </a:pPr>
            <a:r>
              <a:rPr lang="tr-TR" altLang="en-US" smtClean="0"/>
              <a:t>2. Klasik SPF bariyer, mutlak bariyerlere göre biraz daha esnek kuralları olan bariyer tipidir. </a:t>
            </a:r>
          </a:p>
          <a:p>
            <a:pPr algn="just" eaLnBrk="1" hangingPunct="1">
              <a:buFontTx/>
              <a:buNone/>
            </a:pPr>
            <a:r>
              <a:rPr lang="tr-TR" altLang="en-US" smtClean="0"/>
              <a:t>Bu tipte sadece patojen mikroorganizmaların girişi önlenir. Materyalin sadece dezenfekte edilmesi yeterlidir. </a:t>
            </a:r>
          </a:p>
        </p:txBody>
      </p:sp>
    </p:spTree>
    <p:extLst>
      <p:ext uri="{BB962C8B-B14F-4D97-AF65-F5344CB8AC3E}">
        <p14:creationId xmlns:p14="http://schemas.microsoft.com/office/powerpoint/2010/main" val="37395518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eaLnBrk="1" hangingPunct="1"/>
            <a:endParaRPr lang="en-US" altLang="en-US" smtClean="0"/>
          </a:p>
        </p:txBody>
      </p:sp>
      <p:sp>
        <p:nvSpPr>
          <p:cNvPr id="105475" name="Rectangle 3"/>
          <p:cNvSpPr>
            <a:spLocks noGrp="1" noChangeArrowheads="1"/>
          </p:cNvSpPr>
          <p:nvPr>
            <p:ph type="body" idx="1"/>
          </p:nvPr>
        </p:nvSpPr>
        <p:spPr/>
        <p:txBody>
          <a:bodyPr/>
          <a:lstStyle/>
          <a:p>
            <a:pPr eaLnBrk="1" hangingPunct="1">
              <a:lnSpc>
                <a:spcPct val="90000"/>
              </a:lnSpc>
              <a:buFontTx/>
              <a:buNone/>
            </a:pPr>
            <a:r>
              <a:rPr lang="tr-TR" altLang="en-US" sz="2400"/>
              <a:t>3. Değiştirilmiş bariyer sistemleri, SPF hayvanların çalışma esnasında korunmasını hedefleyen koruyucu önlemler klasik bariyer sistemlerinden geliştirilmiştir. </a:t>
            </a:r>
          </a:p>
          <a:p>
            <a:pPr eaLnBrk="1" hangingPunct="1">
              <a:lnSpc>
                <a:spcPct val="90000"/>
              </a:lnSpc>
              <a:buFontTx/>
              <a:buNone/>
            </a:pPr>
            <a:r>
              <a:rPr lang="tr-TR" altLang="en-US" sz="2400"/>
              <a:t>4. Ters çevrilen klasik bariyer, bazen çevrenin hayvanların taşıdığı mikroorganizmalarla kontaminasyonuna karşı korunması gerekir. Bu yüzden hayvanlar çevreye karşı negatif basınçlı bir izolatörde tutulur. Dışarı çıkan hava steril olana kadar filtre edilir. Bu sistemin kullanıldığı yerlerde atık materyal dezenfekte edilmeli ve personel alanı terk ederken mutlaka duş almalıdır. </a:t>
            </a:r>
          </a:p>
        </p:txBody>
      </p:sp>
    </p:spTree>
    <p:extLst>
      <p:ext uri="{BB962C8B-B14F-4D97-AF65-F5344CB8AC3E}">
        <p14:creationId xmlns:p14="http://schemas.microsoft.com/office/powerpoint/2010/main" val="5122398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pPr eaLnBrk="1" hangingPunct="1"/>
            <a:endParaRPr lang="en-US" altLang="en-US" smtClean="0"/>
          </a:p>
        </p:txBody>
      </p:sp>
      <p:sp>
        <p:nvSpPr>
          <p:cNvPr id="106499" name="Rectangle 3"/>
          <p:cNvSpPr>
            <a:spLocks noGrp="1" noChangeArrowheads="1"/>
          </p:cNvSpPr>
          <p:nvPr>
            <p:ph type="body" idx="1"/>
          </p:nvPr>
        </p:nvSpPr>
        <p:spPr/>
        <p:txBody>
          <a:bodyPr/>
          <a:lstStyle/>
          <a:p>
            <a:pPr algn="just" eaLnBrk="1" hangingPunct="1">
              <a:buFontTx/>
              <a:buNone/>
            </a:pPr>
            <a:r>
              <a:rPr lang="tr-TR" altLang="en-US" smtClean="0"/>
              <a:t>Günümüzde en çok kullanılan izolatörler esnek plastikten yapılmıştır. Farklı esneklik, uzunluk ve gözlem kısımlarına sahip olarak çok değişik tipleri vardır. Bariyer sistemleri hayvanları zararlı patojenlerden korur, deneme üzerinde hayvanların mikrobiyal yapısının etkisini önler, personeli hayvanların maruz kalabileceği allerjen ve toksinlerden korur.</a:t>
            </a:r>
          </a:p>
        </p:txBody>
      </p:sp>
    </p:spTree>
    <p:extLst>
      <p:ext uri="{BB962C8B-B14F-4D97-AF65-F5344CB8AC3E}">
        <p14:creationId xmlns:p14="http://schemas.microsoft.com/office/powerpoint/2010/main" val="11376947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pPr eaLnBrk="1" hangingPunct="1"/>
            <a:endParaRPr lang="en-US" altLang="en-US" smtClean="0"/>
          </a:p>
        </p:txBody>
      </p:sp>
      <p:sp>
        <p:nvSpPr>
          <p:cNvPr id="107523" name="Rectangle 3"/>
          <p:cNvSpPr>
            <a:spLocks noGrp="1" noChangeArrowheads="1"/>
          </p:cNvSpPr>
          <p:nvPr>
            <p:ph type="body" idx="1"/>
          </p:nvPr>
        </p:nvSpPr>
        <p:spPr/>
        <p:txBody>
          <a:bodyPr/>
          <a:lstStyle/>
          <a:p>
            <a:pPr algn="just" eaLnBrk="1" hangingPunct="1"/>
            <a:r>
              <a:rPr lang="tr-TR" altLang="en-US" smtClean="0"/>
              <a:t>Hava kaynaklı kontaminasyonun önlenmesi için içerde daima yüksek basınç olmalıdır. Eğer izolatörün içinde tutulan zararlı ajanların kaçmasını önlemek önemli ise iç basınç negatif olmalıdır. Basıncı düşürmek için hava çıkış hızının değişken olduğu bazı sistemler kullanılarak izolatör daha kullanışlı hale getirilebilir. </a:t>
            </a:r>
          </a:p>
        </p:txBody>
      </p:sp>
    </p:spTree>
    <p:extLst>
      <p:ext uri="{BB962C8B-B14F-4D97-AF65-F5344CB8AC3E}">
        <p14:creationId xmlns:p14="http://schemas.microsoft.com/office/powerpoint/2010/main" val="4128458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marL="838200" indent="-838200">
              <a:buFontTx/>
              <a:buAutoNum type="arabicPeriod"/>
            </a:pPr>
            <a:r>
              <a:rPr lang="tr-TR" altLang="en-US" sz="3200">
                <a:solidFill>
                  <a:schemeClr val="accent2"/>
                </a:solidFill>
              </a:rPr>
              <a:t>Randombred (rastgele yetiştirilen) koloniler ve </a:t>
            </a:r>
            <a:br>
              <a:rPr lang="tr-TR" altLang="en-US" sz="3200">
                <a:solidFill>
                  <a:schemeClr val="accent2"/>
                </a:solidFill>
              </a:rPr>
            </a:br>
            <a:r>
              <a:rPr lang="tr-TR" altLang="en-US" sz="3200">
                <a:solidFill>
                  <a:schemeClr val="accent2"/>
                </a:solidFill>
              </a:rPr>
              <a:t>Outbred (akraba dışı yetiştirilmiş) soylar</a:t>
            </a:r>
          </a:p>
        </p:txBody>
      </p:sp>
      <p:sp>
        <p:nvSpPr>
          <p:cNvPr id="86019" name="Rectangle 3"/>
          <p:cNvSpPr>
            <a:spLocks noGrp="1" noChangeArrowheads="1"/>
          </p:cNvSpPr>
          <p:nvPr>
            <p:ph type="body" idx="1"/>
          </p:nvPr>
        </p:nvSpPr>
        <p:spPr>
          <a:xfrm>
            <a:off x="1992313" y="1628776"/>
            <a:ext cx="8229600" cy="4525963"/>
          </a:xfrm>
        </p:spPr>
        <p:txBody>
          <a:bodyPr/>
          <a:lstStyle/>
          <a:p>
            <a:pPr eaLnBrk="1" hangingPunct="1"/>
            <a:endParaRPr lang="tr-TR" altLang="en-US"/>
          </a:p>
        </p:txBody>
      </p:sp>
    </p:spTree>
    <p:extLst>
      <p:ext uri="{BB962C8B-B14F-4D97-AF65-F5344CB8AC3E}">
        <p14:creationId xmlns:p14="http://schemas.microsoft.com/office/powerpoint/2010/main" val="3853146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hangingPunct="1"/>
            <a:r>
              <a:rPr lang="tr-TR" altLang="en-US" smtClean="0"/>
              <a:t>2. Mutant sürüler</a:t>
            </a:r>
          </a:p>
        </p:txBody>
      </p:sp>
      <p:sp>
        <p:nvSpPr>
          <p:cNvPr id="87043" name="Rectangle 3"/>
          <p:cNvSpPr>
            <a:spLocks noGrp="1" noChangeArrowheads="1"/>
          </p:cNvSpPr>
          <p:nvPr>
            <p:ph type="body" idx="1"/>
          </p:nvPr>
        </p:nvSpPr>
        <p:spPr/>
        <p:txBody>
          <a:bodyPr/>
          <a:lstStyle/>
          <a:p>
            <a:pPr eaLnBrk="1" hangingPunct="1">
              <a:lnSpc>
                <a:spcPct val="80000"/>
              </a:lnSpc>
            </a:pPr>
            <a:endParaRPr lang="tr-TR" altLang="en-US"/>
          </a:p>
        </p:txBody>
      </p:sp>
    </p:spTree>
    <p:extLst>
      <p:ext uri="{BB962C8B-B14F-4D97-AF65-F5344CB8AC3E}">
        <p14:creationId xmlns:p14="http://schemas.microsoft.com/office/powerpoint/2010/main" val="2090636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r>
              <a:rPr lang="tr-TR" altLang="en-US" sz="4000"/>
              <a:t>3. Inbred soylar (Yakın akrabalı yetiştirilen soylar)</a:t>
            </a:r>
          </a:p>
        </p:txBody>
      </p:sp>
      <p:sp>
        <p:nvSpPr>
          <p:cNvPr id="88067" name="Rectangle 3"/>
          <p:cNvSpPr>
            <a:spLocks noGrp="1" noChangeArrowheads="1"/>
          </p:cNvSpPr>
          <p:nvPr>
            <p:ph type="body" idx="1"/>
          </p:nvPr>
        </p:nvSpPr>
        <p:spPr/>
        <p:txBody>
          <a:bodyPr/>
          <a:lstStyle/>
          <a:p>
            <a:pPr eaLnBrk="1" hangingPunct="1">
              <a:lnSpc>
                <a:spcPct val="80000"/>
              </a:lnSpc>
            </a:pPr>
            <a:endParaRPr lang="tr-TR" altLang="en-US" sz="2400"/>
          </a:p>
        </p:txBody>
      </p:sp>
    </p:spTree>
    <p:extLst>
      <p:ext uri="{BB962C8B-B14F-4D97-AF65-F5344CB8AC3E}">
        <p14:creationId xmlns:p14="http://schemas.microsoft.com/office/powerpoint/2010/main" val="960990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r>
              <a:rPr lang="tr-TR" altLang="en-US" smtClean="0"/>
              <a:t>4. F1 Hibritler</a:t>
            </a:r>
          </a:p>
        </p:txBody>
      </p:sp>
      <p:sp>
        <p:nvSpPr>
          <p:cNvPr id="89091" name="Rectangle 3"/>
          <p:cNvSpPr>
            <a:spLocks noGrp="1" noChangeArrowheads="1"/>
          </p:cNvSpPr>
          <p:nvPr>
            <p:ph type="body" idx="1"/>
          </p:nvPr>
        </p:nvSpPr>
        <p:spPr/>
        <p:txBody>
          <a:bodyPr/>
          <a:lstStyle/>
          <a:p>
            <a:pPr eaLnBrk="1" hangingPunct="1">
              <a:lnSpc>
                <a:spcPct val="90000"/>
              </a:lnSpc>
            </a:pPr>
            <a:endParaRPr lang="tr-TR" altLang="en-US" smtClean="0"/>
          </a:p>
        </p:txBody>
      </p:sp>
    </p:spTree>
    <p:extLst>
      <p:ext uri="{BB962C8B-B14F-4D97-AF65-F5344CB8AC3E}">
        <p14:creationId xmlns:p14="http://schemas.microsoft.com/office/powerpoint/2010/main" val="3921385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tr-TR" altLang="en-US" smtClean="0"/>
              <a:t>5. Ko-izojenik soylar</a:t>
            </a:r>
          </a:p>
        </p:txBody>
      </p:sp>
      <p:sp>
        <p:nvSpPr>
          <p:cNvPr id="90115" name="Rectangle 3"/>
          <p:cNvSpPr>
            <a:spLocks noGrp="1" noChangeArrowheads="1"/>
          </p:cNvSpPr>
          <p:nvPr>
            <p:ph type="body" idx="1"/>
          </p:nvPr>
        </p:nvSpPr>
        <p:spPr/>
        <p:txBody>
          <a:bodyPr/>
          <a:lstStyle/>
          <a:p>
            <a:endParaRPr lang="tr-TR" altLang="en-US"/>
          </a:p>
        </p:txBody>
      </p:sp>
    </p:spTree>
    <p:extLst>
      <p:ext uri="{BB962C8B-B14F-4D97-AF65-F5344CB8AC3E}">
        <p14:creationId xmlns:p14="http://schemas.microsoft.com/office/powerpoint/2010/main" val="1249062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tr-TR" altLang="en-US" smtClean="0"/>
              <a:t>6. Konjenik soylar</a:t>
            </a:r>
          </a:p>
        </p:txBody>
      </p:sp>
      <p:sp>
        <p:nvSpPr>
          <p:cNvPr id="91139" name="Rectangle 3"/>
          <p:cNvSpPr>
            <a:spLocks noGrp="1" noChangeArrowheads="1"/>
          </p:cNvSpPr>
          <p:nvPr>
            <p:ph type="body" idx="1"/>
          </p:nvPr>
        </p:nvSpPr>
        <p:spPr/>
        <p:txBody>
          <a:bodyPr/>
          <a:lstStyle/>
          <a:p>
            <a:endParaRPr lang="tr-TR" altLang="en-US" smtClean="0"/>
          </a:p>
        </p:txBody>
      </p:sp>
    </p:spTree>
    <p:extLst>
      <p:ext uri="{BB962C8B-B14F-4D97-AF65-F5344CB8AC3E}">
        <p14:creationId xmlns:p14="http://schemas.microsoft.com/office/powerpoint/2010/main" val="1356478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tr-TR" altLang="en-US" smtClean="0"/>
              <a:t>7. Rekombinant İnbred Soylar</a:t>
            </a:r>
          </a:p>
        </p:txBody>
      </p:sp>
      <p:sp>
        <p:nvSpPr>
          <p:cNvPr id="92163" name="Rectangle 3"/>
          <p:cNvSpPr>
            <a:spLocks noGrp="1" noChangeArrowheads="1"/>
          </p:cNvSpPr>
          <p:nvPr>
            <p:ph type="body" idx="1"/>
          </p:nvPr>
        </p:nvSpPr>
        <p:spPr/>
        <p:txBody>
          <a:bodyPr/>
          <a:lstStyle/>
          <a:p>
            <a:pPr>
              <a:lnSpc>
                <a:spcPct val="80000"/>
              </a:lnSpc>
            </a:pPr>
            <a:endParaRPr lang="tr-TR" altLang="en-US"/>
          </a:p>
        </p:txBody>
      </p:sp>
    </p:spTree>
    <p:extLst>
      <p:ext uri="{BB962C8B-B14F-4D97-AF65-F5344CB8AC3E}">
        <p14:creationId xmlns:p14="http://schemas.microsoft.com/office/powerpoint/2010/main" val="42352543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546</Words>
  <Application>Microsoft Office PowerPoint</Application>
  <PresentationFormat>Geniş ekran</PresentationFormat>
  <Paragraphs>38</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Calibri</vt:lpstr>
      <vt:lpstr>Calibri Light</vt:lpstr>
      <vt:lpstr>Office Teması</vt:lpstr>
      <vt:lpstr>PowerPoint Sunusu</vt:lpstr>
      <vt:lpstr>Genetik yönden tanımlanmış hayvanlar</vt:lpstr>
      <vt:lpstr>Randombred (rastgele yetiştirilen) koloniler ve  Outbred (akraba dışı yetiştirilmiş) soylar</vt:lpstr>
      <vt:lpstr>2. Mutant sürüler</vt:lpstr>
      <vt:lpstr>3. Inbred soylar (Yakın akrabalı yetiştirilen soylar)</vt:lpstr>
      <vt:lpstr>4. F1 Hibritler</vt:lpstr>
      <vt:lpstr>5. Ko-izojenik soylar</vt:lpstr>
      <vt:lpstr>6. Konjenik soylar</vt:lpstr>
      <vt:lpstr>7. Rekombinant İnbred Soylar</vt:lpstr>
      <vt:lpstr>8. Rekombinant Konjenik soylar</vt:lpstr>
      <vt:lpstr>9. Transjenik hayvanlar </vt:lpstr>
      <vt:lpstr>MİKROBİYOLOJİK YÖNDEN TANIMLANMIŞ HAYVANLAR</vt:lpstr>
      <vt:lpstr>PowerPoint Sunusu</vt:lpstr>
      <vt:lpstr>1. Konvensiyonel hayvanlar</vt:lpstr>
      <vt:lpstr>2. Kendi türüne özgü patojen taşımayan (SPF) hayvanlar</vt:lpstr>
      <vt:lpstr>3. Germ Free (GF) Hayvanlar</vt:lpstr>
      <vt:lpstr>4. Gnotobiyot Hayvanlar</vt:lpstr>
      <vt:lpstr>Konvensiyonel hayvan üretim barınakları</vt:lpstr>
      <vt:lpstr>Tanımlanmış hayvan barınakları (Bariyer sistemleri)</vt:lpstr>
      <vt:lpstr>Amaçlarına göre çeşitli izolatör tipleri geliştirilmiştir.</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cp:revision>
  <dcterms:created xsi:type="dcterms:W3CDTF">2017-11-15T09:27:33Z</dcterms:created>
  <dcterms:modified xsi:type="dcterms:W3CDTF">2017-11-15T09:27:49Z</dcterms:modified>
</cp:coreProperties>
</file>