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5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19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44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0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99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48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80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2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6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0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70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C9B49-8AB9-426A-8C6D-A1E18EF543C5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9419-8A98-4948-B060-ECF1FB9D09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2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Fare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/>
              <a:t>Biyomedikal çalışmalarda için uygun ve en çok kullanılan türdür. 400’ün üzerinde farklı soyu vardır.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/>
              <a:t>Başlıca kanser, antikor, ilaç ve aşı araştırmalarında kullanılmaktadır.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/>
              <a:t>Fizyolojik özellikleri farenin soyuna, yaşına, çevresel şartlara ve yaşadığı ortamın mikrobiyel konumuna göre değişmektedir. </a:t>
            </a:r>
          </a:p>
          <a:p>
            <a:pPr algn="just" eaLnBrk="1" hangingPunct="1">
              <a:lnSpc>
                <a:spcPct val="80000"/>
              </a:lnSpc>
            </a:pPr>
            <a:endParaRPr lang="tr-TR" altLang="en-US"/>
          </a:p>
        </p:txBody>
      </p:sp>
      <p:pic>
        <p:nvPicPr>
          <p:cNvPr id="113668" name="Picture 4" descr="SIZOMCAM3W2DKCAYOYWV5CASZVFH7CA2GQC7XCA0LK0ZFCAU8XWCDCAOKBDHJCAFKZLG0CA78A37FCAQD159BCADREDRACAWGT0UJCAYG3VJOCABB2SVZCA32HSK5CAFC3L87CASF00KFCAJEMTP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8214" y="188914"/>
            <a:ext cx="88582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1399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Fare için gerekli kafes koşulları</a:t>
            </a:r>
          </a:p>
        </p:txBody>
      </p:sp>
      <p:pic>
        <p:nvPicPr>
          <p:cNvPr id="122883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8213" y="1196976"/>
            <a:ext cx="7848600" cy="5287963"/>
          </a:xfrm>
          <a:noFill/>
        </p:spPr>
      </p:pic>
    </p:spTree>
    <p:extLst>
      <p:ext uri="{BB962C8B-B14F-4D97-AF65-F5344CB8AC3E}">
        <p14:creationId xmlns:p14="http://schemas.microsoft.com/office/powerpoint/2010/main" val="65146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/>
              <a:t>Beden kısa ve sert kıllarla kaplıdır. Uzun ince ve çıplak bir kuyruğu vardır. Vücudun ısı dengesini ayarlamada kuyruk önemli fonksiyona sahiptir.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/>
              <a:t>Burundan kuyruk dibine kadar boyu 12-15 cm’ dir ve kuyruk uzunluğu ile beden uzunluğu birbirine eşittir.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/>
              <a:t>Bacaklar kısadır ve ön ayaklarda 4, arka ayaklarda 5 parmak bulunur.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/>
              <a:t>Her yarım çenede 1 kesici ve 3 molar (öğütücü) diş vardır. Kesici dişler yaşamları boyunca uzar fakat kemirme işlemleri sayesinde kısa kalır. </a:t>
            </a:r>
          </a:p>
          <a:p>
            <a:pPr algn="just" eaLnBrk="1" hangingPunct="1">
              <a:lnSpc>
                <a:spcPct val="80000"/>
              </a:lnSpc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00027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Omnivordurlar (hem et hem de ot tüketebilirler).</a:t>
            </a:r>
          </a:p>
          <a:p>
            <a:pPr eaLnBrk="1" hangingPunct="1"/>
            <a:r>
              <a:rPr lang="tr-TR" altLang="en-US"/>
              <a:t>Diğer kemirgenlerde olduğu gibi kaprofajiktir (kendi dışkılarını yerler).</a:t>
            </a:r>
          </a:p>
          <a:p>
            <a:pPr eaLnBrk="1" hangingPunct="1"/>
            <a:r>
              <a:rPr lang="tr-TR" altLang="en-US"/>
              <a:t>5 çift meme bezi vardır.</a:t>
            </a:r>
          </a:p>
          <a:p>
            <a:pPr eaLnBrk="1" hangingPunct="1"/>
            <a:r>
              <a:rPr lang="tr-TR" altLang="en-US"/>
              <a:t>Yaşam süreleri çevresel ve genetik faktörlerle değişmekle birlikte 1.5 ile 3 yıl arasındadır.</a:t>
            </a:r>
          </a:p>
          <a:p>
            <a:pPr eaLnBrk="1" hangingPunct="1"/>
            <a:r>
              <a:rPr lang="tr-TR" altLang="en-US"/>
              <a:t>İşitme ve koku duyuları iyi, </a:t>
            </a:r>
          </a:p>
          <a:p>
            <a:pPr eaLnBrk="1" hangingPunct="1"/>
            <a:r>
              <a:rPr lang="tr-TR" altLang="en-US"/>
              <a:t>Görme duyuları az gelişmiştir. Renkleri ayırt edemezler. </a:t>
            </a:r>
          </a:p>
        </p:txBody>
      </p:sp>
    </p:spTree>
    <p:extLst>
      <p:ext uri="{BB962C8B-B14F-4D97-AF65-F5344CB8AC3E}">
        <p14:creationId xmlns:p14="http://schemas.microsoft.com/office/powerpoint/2010/main" val="3220853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Davranış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Fareler çok meraklı sosyal hayvanlardır.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Grup halinde yaşamaya alışıklardır.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Sütten kesimden sonra oluşturulan gruplarda sorun yaşanmaz. Fakat sonradan oluşturulan gruplarda erkekler dövüşmeye meyillidir.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Fareler kafes içerisinde belli yerlerde uyurlar, belirli yerlere idrar ve dışkılarını yaparlar.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Gece aktif hayvanlardır.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Yeni doğanlardan inaktif yada ölü olanlar ana tarafından yenir.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Rahatsız edici uyaranlar (yem azlığı, kalabalık, ani sıcaklık ve ışık değişimleri, ananın rahatsız edilmesi) kanibalizme yol açabilir. </a:t>
            </a:r>
          </a:p>
        </p:txBody>
      </p:sp>
    </p:spTree>
    <p:extLst>
      <p:ext uri="{BB962C8B-B14F-4D97-AF65-F5344CB8AC3E}">
        <p14:creationId xmlns:p14="http://schemas.microsoft.com/office/powerpoint/2010/main" val="372865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Yetiştirme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Cinsel olgunluk yaşı 5 haftadır. Erkek farede dişilere göre ergenlik 2 hafta daha geçtir.</a:t>
            </a:r>
          </a:p>
          <a:p>
            <a:pPr eaLnBrk="1" hangingPunct="1"/>
            <a:r>
              <a:rPr lang="tr-TR" altLang="en-US"/>
              <a:t>Cinsel olgunluk genotip, fotoperiyod, sıcaklık gibi faktörlerle etkilenir.</a:t>
            </a:r>
          </a:p>
          <a:p>
            <a:pPr eaLnBrk="1" hangingPunct="1"/>
            <a:r>
              <a:rPr lang="tr-TR" altLang="en-US"/>
              <a:t>Damızlıkta kullanma yaşı ise 7-9 haftadır.</a:t>
            </a:r>
          </a:p>
          <a:p>
            <a:pPr eaLnBrk="1" hangingPunct="1"/>
            <a:r>
              <a:rPr lang="tr-TR" altLang="en-US"/>
              <a:t>Günlük yem tüketimleri 100 g için 15 g (ort. 3-6 g), </a:t>
            </a:r>
          </a:p>
          <a:p>
            <a:pPr eaLnBrk="1" hangingPunct="1"/>
            <a:r>
              <a:rPr lang="tr-TR" altLang="en-US"/>
              <a:t>Günlük su tüketimi ise 100 g için 15 ml (ort.3-7 ml)’dir.</a:t>
            </a:r>
          </a:p>
          <a:p>
            <a:pPr eaLnBrk="1" hangingPunct="1">
              <a:buFontTx/>
              <a:buNone/>
            </a:pPr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1471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600201"/>
            <a:ext cx="8362950" cy="4924425"/>
          </a:xfrm>
        </p:spPr>
        <p:txBody>
          <a:bodyPr/>
          <a:lstStyle/>
          <a:p>
            <a:pPr lvl="1" algn="just" eaLnBrk="1" hangingPunct="1">
              <a:buFontTx/>
              <a:buNone/>
            </a:pPr>
            <a:r>
              <a:rPr lang="tr-TR" altLang="en-US" smtClean="0"/>
              <a:t>Yeni doğan fare ort 1 gr ağırlığındadır.</a:t>
            </a:r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Göz kapakları kapalı, </a:t>
            </a:r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dış kulak başa yapışık, </a:t>
            </a:r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tüysüz ve </a:t>
            </a:r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hareket yeteneğine sahip değildir. 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eaLnBrk="1" hangingPunct="1"/>
            <a:endParaRPr lang="tr-TR" altLang="en-US" smtClean="0"/>
          </a:p>
          <a:p>
            <a:pPr eaLnBrk="1" hangingPunct="1">
              <a:buFontTx/>
              <a:buNone/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451735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 eaLnBrk="1" hangingPunct="1">
              <a:buFontTx/>
              <a:buNone/>
            </a:pPr>
            <a:r>
              <a:rPr lang="tr-TR" altLang="en-US" smtClean="0">
                <a:solidFill>
                  <a:schemeClr val="hlink"/>
                </a:solidFill>
              </a:rPr>
              <a:t>Tüyler</a:t>
            </a:r>
            <a:r>
              <a:rPr lang="tr-TR" altLang="en-US" smtClean="0"/>
              <a:t> 3-4. günde gelişmeye başlar ve 7. günde tamamlanır. 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lvl="1" algn="just" eaLnBrk="1" hangingPunct="1">
              <a:buFontTx/>
              <a:buNone/>
            </a:pPr>
            <a:r>
              <a:rPr lang="tr-TR" altLang="en-US" smtClean="0">
                <a:solidFill>
                  <a:schemeClr val="hlink"/>
                </a:solidFill>
              </a:rPr>
              <a:t>Kulaklar</a:t>
            </a:r>
            <a:r>
              <a:rPr lang="tr-TR" altLang="en-US" smtClean="0"/>
              <a:t> 4-6. günde dikleşir 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7. günden itibaren </a:t>
            </a:r>
            <a:r>
              <a:rPr lang="tr-TR" altLang="en-US" smtClean="0">
                <a:solidFill>
                  <a:schemeClr val="hlink"/>
                </a:solidFill>
              </a:rPr>
              <a:t>hareket etmeye</a:t>
            </a:r>
            <a:r>
              <a:rPr lang="tr-TR" altLang="en-US" smtClean="0"/>
              <a:t> başlar ve 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lvl="1" algn="just" eaLnBrk="1" hangingPunct="1">
              <a:buFontTx/>
              <a:buNone/>
            </a:pPr>
            <a:r>
              <a:rPr lang="tr-TR" altLang="en-US" smtClean="0">
                <a:solidFill>
                  <a:schemeClr val="hlink"/>
                </a:solidFill>
              </a:rPr>
              <a:t>Göz kapakları</a:t>
            </a:r>
            <a:r>
              <a:rPr lang="tr-TR" altLang="en-US" smtClean="0"/>
              <a:t> 10. günde açılır ve dişlerde iyice belirginleşir. </a:t>
            </a:r>
          </a:p>
        </p:txBody>
      </p:sp>
    </p:spTree>
    <p:extLst>
      <p:ext uri="{BB962C8B-B14F-4D97-AF65-F5344CB8AC3E}">
        <p14:creationId xmlns:p14="http://schemas.microsoft.com/office/powerpoint/2010/main" val="4283436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 eaLnBrk="1" hangingPunct="1">
              <a:buFontTx/>
              <a:buNone/>
            </a:pPr>
            <a:r>
              <a:rPr lang="tr-TR" altLang="en-US" smtClean="0"/>
              <a:t>Yavrular 21 günlük yaşta sütten kesilirler. Sütten kesim ağırlığı 8-12 g dır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Ergin canlı ağırlık soylara göre değişmekle birlikte ortalama 30 g’dır. </a:t>
            </a:r>
          </a:p>
          <a:p>
            <a:pPr lvl="1" algn="just" eaLnBrk="1" hangingPunct="1">
              <a:buFontTx/>
              <a:buNone/>
            </a:pPr>
            <a:endParaRPr lang="tr-TR" altLang="en-US" smtClean="0"/>
          </a:p>
          <a:p>
            <a:pPr lvl="1" algn="just" eaLnBrk="1" hangingPunct="1">
              <a:buFontTx/>
              <a:buNone/>
            </a:pPr>
            <a:r>
              <a:rPr lang="tr-TR" altLang="en-US" smtClean="0"/>
              <a:t>Dişi fareler 7-9 ay erkekler biraz daha uzun süre damızlıkta kullanılabilir.</a:t>
            </a:r>
          </a:p>
          <a:p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318753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74826" y="1125539"/>
            <a:ext cx="8435975" cy="5000625"/>
          </a:xfrm>
        </p:spPr>
        <p:txBody>
          <a:bodyPr/>
          <a:lstStyle/>
          <a:p>
            <a:pPr eaLnBrk="1" hangingPunct="1"/>
            <a:endParaRPr lang="tr-TR" altLang="en-US" smtClean="0"/>
          </a:p>
          <a:p>
            <a:pPr eaLnBrk="1" hangingPunct="1"/>
            <a:r>
              <a:rPr lang="tr-TR" altLang="en-US" smtClean="0"/>
              <a:t>Ananın süt verimi doğumdan sonra 12. güne kadar artar ve 21. günde süt kesimine doğru azalır.</a:t>
            </a:r>
          </a:p>
          <a:p>
            <a:pPr eaLnBrk="1" hangingPunct="1"/>
            <a:r>
              <a:rPr lang="tr-TR" altLang="en-US" smtClean="0"/>
              <a:t>Canlı ağırlık ve büyüme eğrisi hayvana ve çevreye ait değişkenlerle oldukça etkilenir.</a:t>
            </a:r>
          </a:p>
        </p:txBody>
      </p:sp>
    </p:spTree>
    <p:extLst>
      <p:ext uri="{BB962C8B-B14F-4D97-AF65-F5344CB8AC3E}">
        <p14:creationId xmlns:p14="http://schemas.microsoft.com/office/powerpoint/2010/main" val="48876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Geniş ekran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Fare</vt:lpstr>
      <vt:lpstr>PowerPoint Sunusu</vt:lpstr>
      <vt:lpstr>PowerPoint Sunusu</vt:lpstr>
      <vt:lpstr>Davranış</vt:lpstr>
      <vt:lpstr>Yetiştirme</vt:lpstr>
      <vt:lpstr>PowerPoint Sunusu</vt:lpstr>
      <vt:lpstr>PowerPoint Sunusu</vt:lpstr>
      <vt:lpstr>PowerPoint Sunusu</vt:lpstr>
      <vt:lpstr>PowerPoint Sunusu</vt:lpstr>
      <vt:lpstr>Fare için gerekli kafes koşulları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Fare</dc:title>
  <dc:creator>user</dc:creator>
  <cp:lastModifiedBy>user</cp:lastModifiedBy>
  <cp:revision>1</cp:revision>
  <dcterms:created xsi:type="dcterms:W3CDTF">2017-11-15T09:29:10Z</dcterms:created>
  <dcterms:modified xsi:type="dcterms:W3CDTF">2017-11-15T09:29:25Z</dcterms:modified>
</cp:coreProperties>
</file>