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1" r:id="rId2"/>
    <p:sldId id="411" r:id="rId3"/>
    <p:sldId id="412" r:id="rId4"/>
    <p:sldId id="413" r:id="rId5"/>
    <p:sldId id="417" r:id="rId6"/>
    <p:sldId id="414" r:id="rId7"/>
    <p:sldId id="415" r:id="rId8"/>
    <p:sldId id="422" r:id="rId9"/>
    <p:sldId id="426" r:id="rId10"/>
    <p:sldId id="424" r:id="rId11"/>
    <p:sldId id="423" r:id="rId12"/>
    <p:sldId id="425" r:id="rId13"/>
    <p:sldId id="427" r:id="rId14"/>
    <p:sldId id="428" r:id="rId15"/>
    <p:sldId id="429" r:id="rId16"/>
    <p:sldId id="430" r:id="rId17"/>
    <p:sldId id="431" r:id="rId18"/>
    <p:sldId id="432" r:id="rId19"/>
    <p:sldId id="433" r:id="rId20"/>
    <p:sldId id="434" r:id="rId21"/>
    <p:sldId id="435" r:id="rId22"/>
    <p:sldId id="436" r:id="rId23"/>
    <p:sldId id="437" r:id="rId24"/>
    <p:sldId id="438" r:id="rId25"/>
    <p:sldId id="439" r:id="rId26"/>
    <p:sldId id="440" r:id="rId27"/>
    <p:sldId id="441" r:id="rId28"/>
  </p:sldIdLst>
  <p:sldSz cx="9144000" cy="6858000" type="screen4x3"/>
  <p:notesSz cx="6819900" cy="99187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88" autoAdjust="0"/>
    <p:restoredTop sz="61224" autoAdjust="0"/>
  </p:normalViewPr>
  <p:slideViewPr>
    <p:cSldViewPr>
      <p:cViewPr>
        <p:scale>
          <a:sx n="50" d="100"/>
          <a:sy n="50" d="100"/>
        </p:scale>
        <p:origin x="-20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00C74-5179-474B-A454-73087759D957}" type="datetimeFigureOut">
              <a:rPr lang="tr-TR" smtClean="0"/>
              <a:pPr/>
              <a:t>02.05.2020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2B41B-C726-4D83-8F6E-D7E2B4F01F0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Issues experienced with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SaaS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cloud application security are naturally centered around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and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most 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shared security responsibility models leave those two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the sole responsibility for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SaaS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customers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According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Shared</a:t>
            </a: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12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dirty="0" err="1" smtClean="0">
                <a:latin typeface="Times New Roman" pitchFamily="18" charset="0"/>
                <a:cs typeface="Times New Roman" pitchFamily="18" charset="0"/>
              </a:rPr>
              <a:t>Responsibility</a:t>
            </a:r>
            <a:r>
              <a:rPr lang="tr-TR" sz="1200" b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baseline="0" dirty="0" smtClean="0">
                <a:latin typeface="Times New Roman" pitchFamily="18" charset="0"/>
                <a:cs typeface="Times New Roman" pitchFamily="18" charset="0"/>
              </a:rPr>
              <a:t>model, </a:t>
            </a:r>
            <a:r>
              <a:rPr lang="tr-TR" sz="1200" b="0" baseline="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1200" b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200" b="0" baseline="0" dirty="0" err="1" smtClean="0">
                <a:latin typeface="Times New Roman" pitchFamily="18" charset="0"/>
                <a:cs typeface="Times New Roman" pitchFamily="18" charset="0"/>
              </a:rPr>
              <a:t>IaaS</a:t>
            </a:r>
            <a:r>
              <a:rPr lang="tr-TR" sz="1200" b="0" baseline="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 responsibility extends to applications, network traffic, and operating systems,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additional threats are introduced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private clouds, additional levels of control and supplemental protection can compensate for other limitations of private cloud deployments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contribute to a practical transition from monolithic server-based data centers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Traditional enterprise security solutions aren't built for cloud services, which are outside the organization's firewall. 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Virtual infrastructure services (like virtual machines, virtual storage, and virtual networks) require security solutions specifically designed for a cloud environment.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Four important solutions for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IaaS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security are: cloud access security brokers, cloud workload protection platforms, virtual network security platforms, and cloud security posture management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managers can evaluate providers based on:</a:t>
            </a:r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Physical access permissions</a:t>
            </a:r>
          </a:p>
          <a:p>
            <a:pPr>
              <a:buFontTx/>
              <a:buChar char="-"/>
            </a:pP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Compliance audits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Monitoring and logging tools</a:t>
            </a:r>
          </a:p>
          <a:p>
            <a:pPr>
              <a:buFontTx/>
              <a:buChar char="-"/>
            </a:pP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Hardware specifications and maintenance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Infrastructure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a Service (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IaaS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provides computing infrastructure, physical or virtual machines and other resources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like virtual-machine disk image library, block and file-based storage, firewalls, load balancers, IP addresses, virtual local area networks etc..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e.g.: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 Azure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Google Compute Engine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Platform as a Service (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PaaS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provides computing platforms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operating system, programming language execution environment,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database, web server etc.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e.g.: 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Azure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Google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Engine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 as a Service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SaaS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 to application software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called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"on-demand software".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don't have to worry about the installation, setup and running of the application.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 provider will do that for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 have to pay.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e.g.: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Google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Apps</a:t>
            </a:r>
            <a:r>
              <a:rPr lang="tr-T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Microsoft Office 365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few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subservice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their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service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models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Cloud infrastructure is available to the general public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owned by 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anization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sells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cloud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common uses are for application development and testing, non-mission-critical tasks such as file-sharing, and e-mail service.</a:t>
            </a:r>
            <a:endParaRPr lang="tr-TR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r-TR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Private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Cloud infrastructure for single organization only, may be managed by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organization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a 3rd party,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maybe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premise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not.</a:t>
            </a:r>
          </a:p>
          <a:p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more expensive than public clouds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acquiring and maintaining capital expenditure. </a:t>
            </a:r>
            <a:endParaRPr lang="tr-TR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better to address the security and privacy concerns.</a:t>
            </a:r>
            <a:endParaRPr lang="tr-TR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Hybrid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computing environment that connects a company’s on-premises private cloud services </a:t>
            </a:r>
            <a:endParaRPr lang="tr-TR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third-party public cloud into a single, flexible infrastructure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Community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it is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combinations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clouds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types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multiple organizations that are part of a community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computing resources</a:t>
            </a:r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unlike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technology systems in a traditional data center, in cloud computing,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responsibility for mitigating the risks is shared between the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the consumer. </a:t>
            </a:r>
            <a:endParaRPr lang="tr-T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b="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FD802-C834-41AA-B0CA-E59D3B1D97D4}" type="datetime1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C975-9942-4BD9-A3D5-E79312B6C033}" type="datetime1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B7E3-919D-4070-B231-4A038CC4B193}" type="datetime1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F6E99-E087-4724-990A-F03084EE1D1D}" type="datetime1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B841-630C-41AD-896C-280DD1BBCF2C}" type="datetime1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D7727-EAC7-48EA-BD47-0BA5A361F64F}" type="datetime1">
              <a:rPr lang="tr-TR" smtClean="0"/>
              <a:pPr/>
              <a:t>02.05.2020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8390-3031-43A0-B2B4-0B5236D71348}" type="datetime1">
              <a:rPr lang="tr-TR" smtClean="0"/>
              <a:pPr/>
              <a:t>02.05.2020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5400-6EE3-403C-AA3E-BE1C7A1CB8C0}" type="datetime1">
              <a:rPr lang="tr-TR" smtClean="0"/>
              <a:pPr/>
              <a:t>02.05.2020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0EF9-CE12-4683-9E30-D1789FA466A3}" type="datetime1">
              <a:rPr lang="tr-TR" smtClean="0"/>
              <a:pPr/>
              <a:t>02.05.2020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5256-BF2D-48B6-8E76-C7D9E47DB137}" type="datetime1">
              <a:rPr lang="tr-TR" smtClean="0"/>
              <a:pPr/>
              <a:t>02.05.2020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95C32-E703-421E-8DDF-6D680CD75505}" type="datetime1">
              <a:rPr lang="tr-TR" smtClean="0"/>
              <a:pPr/>
              <a:t>02.05.2020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538E-67D1-4FD9-9D01-175363B817D9}" type="datetime1">
              <a:rPr lang="tr-TR" smtClean="0"/>
              <a:pPr/>
              <a:t>02.05.2020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053C5F43-A354-497D-94C9-764B191F88EA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785794"/>
            <a:ext cx="78581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 412 </a:t>
            </a:r>
          </a:p>
          <a:p>
            <a:pPr algn="ctr"/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 Technology 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Security Governance 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7965822" y="6037012"/>
            <a:ext cx="1143008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/>
          <p:nvPr/>
        </p:nvSpPr>
        <p:spPr>
          <a:xfrm>
            <a:off x="714348" y="3357562"/>
            <a:ext cx="78581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Week</a:t>
            </a:r>
            <a:r>
              <a:rPr lang="tr-TR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13</a:t>
            </a:r>
          </a:p>
          <a:p>
            <a:pPr algn="ctr"/>
            <a:endParaRPr lang="tr-TR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 Computing Security</a:t>
            </a:r>
            <a:endParaRPr lang="tr-TR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sz="1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Industrial Control Systems</a:t>
            </a:r>
            <a:endParaRPr lang="tr-TR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57158" y="64291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Shared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Responsibility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Model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736"/>
            <a:ext cx="8646689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8596" y="697345"/>
            <a:ext cx="844836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Top 10 cloud application security issues experienced with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tabLst>
                <a:tab pos="358775" algn="l"/>
              </a:tabLst>
            </a:pPr>
            <a:endParaRPr lang="tr-TR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Lack of visibility into what data is within cloud applications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Theft of data from a cloud application by malicious actor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Incomplete control over who can access sensitive data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Inability to monitor data in transit to and from cloud applications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Cloud applications being provisioned outside of IT visibility (e.g., shadow IT)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Lack of staff with the skills to manage security for cloud applications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Inability to prevent malicious insider theft or misuse of data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Advanced threats and attacks against the cloud application provider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Inability to assess the security of the cloud application provider’s operations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Inability to maintain regulatory compliance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8596" y="697345"/>
            <a:ext cx="8448367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Top 10 cloud application security issues experienced with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tabLst>
                <a:tab pos="358775" algn="l"/>
              </a:tabLst>
            </a:pPr>
            <a:endParaRPr lang="tr-TR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Cloud workloads and accounts being created outside of IT visibility (e.g., shadow IT)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Incomplete control over who can access sensitive data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Theft of data hosted in cloud infrastructure by malicious actor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Lack of staff with the skills to secure cloud infrastructure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Lack of visibility into what data is in the cloud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Inability to prevent malicious insider theft or misuse of data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Lack of consistent security controls over cloud and on-premises environments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Advanced threats and attacks against cloud infrastructure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Inability to monitor cloud workload systems and applications for vulnerabilities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Lateral spread of an attack from one cloud workload to another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8596" y="697345"/>
            <a:ext cx="844836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Top 5 cloud security issues experienced with private cloud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tabLst>
                <a:tab pos="358775" algn="l"/>
              </a:tabLst>
            </a:pPr>
            <a:endParaRPr lang="tr-TR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Lack of consistent security controls spanning over traditional server and virtualized private cloud infrastructures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Increasing complexity of infrastructure resulting in more time/effort for implementation and maintenance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Lack of staff with skills to manage security for a software-defined data center (e.g., virtual compute, network, storage)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Incomplete visibility over security for a software-defined data center (e.g., virtual compute, network, storage)</a:t>
            </a:r>
          </a:p>
          <a:p>
            <a:pPr>
              <a:tabLst>
                <a:tab pos="358775" algn="l"/>
              </a:tabLst>
            </a:pPr>
            <a:r>
              <a:rPr lang="tr-TR" sz="23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Advanced threats and attacks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8596" y="697345"/>
            <a:ext cx="84483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Recommendations for mitigating the top security issues in cloud computing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DevSecOps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processes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Automated application deployment and management tools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Unified security with centralized management across all services and providers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8596" y="697345"/>
            <a:ext cx="844836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Step-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-step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guide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Understand cloud usage and risk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Identify sensitive or regulated data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Understand how sensitive data is being accessed and shared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Discover shadow IT (unknown cloud use)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Uncover malicious user behavior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8596" y="697345"/>
            <a:ext cx="8448367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Step-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-step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guide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Protect your cloud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Apply data protection policies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Encrypt sensitive data with your own keys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Set limitations on how data is shared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Stop data from moving to unmanaged devices you don’t know about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Apply advanced malware protection to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IaaS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8596" y="697345"/>
            <a:ext cx="844836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Step-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-step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guide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Respond to cloud security issues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phase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Require additional verification for high-risk access scenarios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Adjust cloud access policies as new services come up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Remove malware from a cloud service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8596" y="697345"/>
            <a:ext cx="84483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detail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Mistakes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Unencrypted data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Configuration mistakes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Improperly configured inbound or outbound ports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Multi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factor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authentication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activated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Data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encryption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turned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off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Storage access open to the internet</a:t>
            </a: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Shadow services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Excessive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permissions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8596" y="697345"/>
            <a:ext cx="8448367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Solutions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access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broker  (CASB)</a:t>
            </a: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workload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protection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platforms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Virtual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network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platforms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posture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9497" y="1002145"/>
            <a:ext cx="441962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66700" algn="l"/>
                <a:tab pos="533400" algn="l"/>
                <a:tab pos="99060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Computing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6700" algn="l"/>
                <a:tab pos="533400" algn="l"/>
                <a:tab pos="990600" algn="l"/>
              </a:tabLst>
            </a:pPr>
            <a:endParaRPr lang="tr-TR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6700" algn="l"/>
                <a:tab pos="533400" algn="l"/>
                <a:tab pos="99060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provides the ability to scale to tens of thousands of systems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6700" algn="l"/>
                <a:tab pos="533400" algn="l"/>
                <a:tab pos="99060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largely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eliminates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operational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responsibilities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266700" algn="l"/>
                <a:tab pos="533400" algn="l"/>
                <a:tab pos="99060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five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essential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characteristics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6700" algn="l"/>
                <a:tab pos="533400" algn="l"/>
                <a:tab pos="99060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service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models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6700" algn="l"/>
                <a:tab pos="533400" algn="l"/>
                <a:tab pos="99060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deployment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models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6275" y="857232"/>
            <a:ext cx="4657725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8596" y="697345"/>
            <a:ext cx="8448367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provider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considerations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access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permissions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Compliance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audits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logging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tools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Hardware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specifications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maintenance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8596" y="697345"/>
            <a:ext cx="844836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detail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Best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practices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Research the provider's security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Use threat modeling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Check for inherited software vulnerabilities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Implement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role-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access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controls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Manage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inactive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accounts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Take advantage of provider resources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8596" y="697345"/>
            <a:ext cx="844836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detail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1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Best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practices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Detect rogue services and compromised accounts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Apply identity and access management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Encrypt cloud data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Enforce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loss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prevention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Monitor collaborative sharing of data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	--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Check provider's security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Industrial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(ICS)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543038"/>
            <a:ext cx="52768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Metin kutusu"/>
          <p:cNvSpPr txBox="1"/>
          <p:nvPr/>
        </p:nvSpPr>
        <p:spPr>
          <a:xfrm>
            <a:off x="38100" y="871524"/>
            <a:ext cx="43910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Industrial processes</a:t>
            </a: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Manufacturing</a:t>
            </a:r>
          </a:p>
          <a:p>
            <a:pPr>
              <a:tabLst>
                <a:tab pos="358775" algn="l"/>
              </a:tabLst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Smart Grid</a:t>
            </a:r>
          </a:p>
          <a:p>
            <a:pPr>
              <a:tabLst>
                <a:tab pos="358775" algn="l"/>
              </a:tabLst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Utilities</a:t>
            </a:r>
          </a:p>
          <a:p>
            <a:pPr>
              <a:tabLst>
                <a:tab pos="358775" algn="l"/>
              </a:tabLst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Oil &amp; Gas</a:t>
            </a:r>
          </a:p>
          <a:p>
            <a:pPr>
              <a:tabLst>
                <a:tab pos="358775" algn="l"/>
              </a:tabLst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Transport</a:t>
            </a:r>
          </a:p>
          <a:p>
            <a:pPr>
              <a:tabLst>
                <a:tab pos="358775" algn="l"/>
              </a:tabLst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Telecomm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unication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Chemicals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Industrial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(ICS)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247650" y="585774"/>
            <a:ext cx="8534428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ICS components</a:t>
            </a:r>
          </a:p>
          <a:p>
            <a:pPr>
              <a:spcAft>
                <a:spcPts val="5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•IED –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Intelligent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Electronic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Device</a:t>
            </a:r>
          </a:p>
          <a:p>
            <a:pPr>
              <a:spcAft>
                <a:spcPts val="5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•RTU –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Remote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Terminal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Units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5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•PLC –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Programmable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Logic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Controllers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5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•DCS –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Distributed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Systems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5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•HMI –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Machine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Interfaces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5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•SCADA–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Supervisory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Acquisition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0774" y="3981454"/>
            <a:ext cx="4324563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Industrial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(ICS)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247650" y="661974"/>
            <a:ext cx="85344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Secur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Concerns</a:t>
            </a:r>
          </a:p>
          <a:p>
            <a:pPr>
              <a:spcAft>
                <a:spcPts val="12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•Weak communication protocols</a:t>
            </a:r>
          </a:p>
          <a:p>
            <a:pPr>
              <a:spcAft>
                <a:spcPts val="12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•Weak passwords</a:t>
            </a:r>
          </a:p>
          <a:p>
            <a:pPr>
              <a:spcAft>
                <a:spcPts val="12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Poor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QoS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•Internet connected web servers without protection</a:t>
            </a:r>
          </a:p>
          <a:p>
            <a:pPr>
              <a:spcAft>
                <a:spcPts val="12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•Difficult or nonexistent patching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Industrial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(ICS)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00108"/>
            <a:ext cx="858279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Industrial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(ICS)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247650" y="661974"/>
            <a:ext cx="853442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countermeasures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Assess existing systems</a:t>
            </a:r>
          </a:p>
          <a:p>
            <a:pPr>
              <a:spcAft>
                <a:spcPts val="12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Document policies and procedures</a:t>
            </a:r>
          </a:p>
          <a:p>
            <a:pPr>
              <a:spcAft>
                <a:spcPts val="12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Train personnel and contractors</a:t>
            </a:r>
          </a:p>
          <a:p>
            <a:pPr>
              <a:spcAft>
                <a:spcPts val="12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Segment the control system network</a:t>
            </a:r>
          </a:p>
          <a:p>
            <a:pPr>
              <a:spcAft>
                <a:spcPts val="12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Control access to the system</a:t>
            </a:r>
          </a:p>
          <a:p>
            <a:pPr>
              <a:spcAft>
                <a:spcPts val="12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Harden the components of the system</a:t>
            </a:r>
          </a:p>
          <a:p>
            <a:pPr>
              <a:spcAft>
                <a:spcPts val="1200"/>
              </a:spcAft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Monitor and maintain the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8596" y="1002145"/>
            <a:ext cx="844836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five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essential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characteristics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tabLst>
                <a:tab pos="358775" algn="l"/>
              </a:tabLst>
            </a:pPr>
            <a:endParaRPr lang="tr-TR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On-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demand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self-service</a:t>
            </a: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Broad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network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access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Resource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pooling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Rapid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elasticity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Measured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service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8596" y="697345"/>
            <a:ext cx="8448367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service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models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8775" algn="l"/>
              </a:tabLst>
            </a:pPr>
            <a:r>
              <a:rPr lang="tr-TR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Infrastructure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as a Service (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tabLst>
                <a:tab pos="358775" algn="l"/>
              </a:tabLst>
            </a:pPr>
            <a:endParaRPr lang="tr-TR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Platform as a Service (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tabLst>
                <a:tab pos="358775" algn="l"/>
              </a:tabLst>
            </a:pPr>
            <a:endParaRPr lang="tr-TR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Software as a Service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SaaS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8596" y="697345"/>
            <a:ext cx="84483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sub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services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endParaRPr lang="tr-TR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DBaaS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database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-as-a-service) </a:t>
            </a: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CCaaS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compute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capacity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-as-a-service)</a:t>
            </a: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STaaS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storage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-as-a-service)</a:t>
            </a: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DTaaS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desktop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-as-a-service)</a:t>
            </a: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SaaS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CaaS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(communications-as-a-service)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SECaaS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-as-a-service)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MaaS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-as-a-service)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428596" y="697345"/>
            <a:ext cx="844836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deployment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models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tabLst>
                <a:tab pos="358775" algn="l"/>
              </a:tabLst>
            </a:pPr>
            <a:r>
              <a:rPr lang="tr-TR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1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Public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Private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Hybrid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58775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Community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571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857364"/>
            <a:ext cx="540833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14422"/>
            <a:ext cx="8230315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Metin kutusu"/>
          <p:cNvSpPr txBox="1"/>
          <p:nvPr/>
        </p:nvSpPr>
        <p:spPr>
          <a:xfrm>
            <a:off x="357158" y="64291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CIOs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Concerns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57158" y="738168"/>
            <a:ext cx="84483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What is Cloud computing Security?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 Some Ways, "Cloud Computing Security" Is No Different Than "Regular Security"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338474" y="59158"/>
            <a:ext cx="8448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Cloud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57158" y="738168"/>
            <a:ext cx="84483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Cloud-Unique Threats and Risks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3400" algn="l"/>
              </a:tabLst>
            </a:pPr>
            <a:endParaRPr lang="tr-TR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340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Consumers Have Reduced Visibility and Control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340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On-Demand Self Service Simplifies Unauthorized Use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340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Internet-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Accessible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APIs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Compromised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340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Separation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Among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Multiple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Tenants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Fails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3400" algn="l"/>
              </a:tabLst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-	Data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Deletion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Incomplete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6890</TotalTime>
  <Words>701</Words>
  <Application>Microsoft Office PowerPoint</Application>
  <PresentationFormat>Ekran Gösterisi (4:3)</PresentationFormat>
  <Paragraphs>276</Paragraphs>
  <Slides>27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Metropol</dc:creator>
  <cp:lastModifiedBy>Metropol</cp:lastModifiedBy>
  <cp:revision>1485</cp:revision>
  <cp:lastPrinted>2020-03-19T15:11:18Z</cp:lastPrinted>
  <dcterms:created xsi:type="dcterms:W3CDTF">2019-09-07T19:50:14Z</dcterms:created>
  <dcterms:modified xsi:type="dcterms:W3CDTF">2020-05-02T09:31:54Z</dcterms:modified>
</cp:coreProperties>
</file>