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snapToGrid="0">
      <p:cViewPr>
        <p:scale>
          <a:sx n="76" d="100"/>
          <a:sy n="76" d="100"/>
        </p:scale>
        <p:origin x="-498"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348151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1948796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76F3FB9-7FEE-48D1-8DC7-927B81EFA1E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8063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AB3FD1-CA4B-4E8F-A1C4-952D7FE1682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259358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AB3FD1-CA4B-4E8F-A1C4-952D7FE1682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6F3FB9-7FEE-48D1-8DC7-927B81EFA1E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53417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AB3FD1-CA4B-4E8F-A1C4-952D7FE1682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3420930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3757213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44078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3374417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AB3FD1-CA4B-4E8F-A1C4-952D7FE16825}"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213229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0AB3FD1-CA4B-4E8F-A1C4-952D7FE1682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3511388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0AB3FD1-CA4B-4E8F-A1C4-952D7FE16825}" type="datetimeFigureOut">
              <a:rPr lang="tr-TR" smtClean="0"/>
              <a:t>11.5.2020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3201013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0AB3FD1-CA4B-4E8F-A1C4-952D7FE16825}" type="datetimeFigureOut">
              <a:rPr lang="tr-TR" smtClean="0"/>
              <a:t>11.5.2020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2659795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B3FD1-CA4B-4E8F-A1C4-952D7FE16825}" type="datetimeFigureOut">
              <a:rPr lang="tr-TR" smtClean="0"/>
              <a:t>11.5.2020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2860020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0AB3FD1-CA4B-4E8F-A1C4-952D7FE1682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156747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0AB3FD1-CA4B-4E8F-A1C4-952D7FE16825}"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6F3FB9-7FEE-48D1-8DC7-927B81EFA1E1}" type="slidenum">
              <a:rPr lang="tr-TR" smtClean="0"/>
              <a:t>‹#›</a:t>
            </a:fld>
            <a:endParaRPr lang="tr-TR"/>
          </a:p>
        </p:txBody>
      </p:sp>
    </p:spTree>
    <p:extLst>
      <p:ext uri="{BB962C8B-B14F-4D97-AF65-F5344CB8AC3E}">
        <p14:creationId xmlns:p14="http://schemas.microsoft.com/office/powerpoint/2010/main" val="4228520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0AB3FD1-CA4B-4E8F-A1C4-952D7FE16825}" type="datetimeFigureOut">
              <a:rPr lang="tr-TR" smtClean="0"/>
              <a:t>11.5.2020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76F3FB9-7FEE-48D1-8DC7-927B81EFA1E1}" type="slidenum">
              <a:rPr lang="tr-TR" smtClean="0"/>
              <a:t>‹#›</a:t>
            </a:fld>
            <a:endParaRPr lang="tr-TR"/>
          </a:p>
        </p:txBody>
      </p:sp>
    </p:spTree>
    <p:extLst>
      <p:ext uri="{BB962C8B-B14F-4D97-AF65-F5344CB8AC3E}">
        <p14:creationId xmlns:p14="http://schemas.microsoft.com/office/powerpoint/2010/main" val="1775260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021540" y="1995820"/>
            <a:ext cx="6500883" cy="733733"/>
          </a:xfrm>
        </p:spPr>
        <p:txBody>
          <a:bodyPr>
            <a:normAutofit fontScale="90000"/>
          </a:bodyPr>
          <a:lstStyle/>
          <a:p>
            <a:r>
              <a:rPr lang="tr-TR" sz="4400" b="1" dirty="0" smtClean="0">
                <a:solidFill>
                  <a:schemeClr val="tx1"/>
                </a:solidFill>
              </a:rPr>
              <a:t>Turizm Ve Rekreasyon</a:t>
            </a:r>
            <a:endParaRPr lang="tr-TR" sz="4400" b="1" dirty="0">
              <a:solidFill>
                <a:schemeClr val="tx1"/>
              </a:solidFill>
            </a:endParaRPr>
          </a:p>
        </p:txBody>
      </p:sp>
      <p:sp>
        <p:nvSpPr>
          <p:cNvPr id="3" name="Alt Başlık 2"/>
          <p:cNvSpPr>
            <a:spLocks noGrp="1"/>
          </p:cNvSpPr>
          <p:nvPr>
            <p:ph type="subTitle" idx="1"/>
          </p:nvPr>
        </p:nvSpPr>
        <p:spPr>
          <a:xfrm>
            <a:off x="4745559" y="3344364"/>
            <a:ext cx="3565927" cy="599839"/>
          </a:xfrm>
        </p:spPr>
        <p:txBody>
          <a:bodyPr>
            <a:normAutofit/>
          </a:bodyPr>
          <a:lstStyle/>
          <a:p>
            <a:r>
              <a:rPr lang="tr-TR" sz="2800" b="1" dirty="0" smtClean="0">
                <a:solidFill>
                  <a:schemeClr val="tx1"/>
                </a:solidFill>
              </a:rPr>
              <a:t>KAVRAM MAKALESİ </a:t>
            </a:r>
            <a:endParaRPr lang="tr-TR" sz="2800" b="1" dirty="0">
              <a:solidFill>
                <a:schemeClr val="tx1"/>
              </a:solidFill>
            </a:endParaRPr>
          </a:p>
        </p:txBody>
      </p:sp>
    </p:spTree>
    <p:extLst>
      <p:ext uri="{BB962C8B-B14F-4D97-AF65-F5344CB8AC3E}">
        <p14:creationId xmlns:p14="http://schemas.microsoft.com/office/powerpoint/2010/main" val="3408739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243397" cy="617836"/>
          </a:xfrm>
        </p:spPr>
        <p:txBody>
          <a:bodyPr>
            <a:noAutofit/>
          </a:bodyPr>
          <a:lstStyle/>
          <a:p>
            <a:r>
              <a:rPr lang="tr-TR" sz="2800" b="1" dirty="0">
                <a:solidFill>
                  <a:schemeClr val="tx1"/>
                </a:solidFill>
              </a:rPr>
              <a:t>REKREASYON VE TURİZM ARASINDAKİ İLİŞKİ </a:t>
            </a:r>
          </a:p>
        </p:txBody>
      </p:sp>
      <p:sp>
        <p:nvSpPr>
          <p:cNvPr id="3" name="İçerik Yer Tutucusu 2"/>
          <p:cNvSpPr>
            <a:spLocks noGrp="1"/>
          </p:cNvSpPr>
          <p:nvPr>
            <p:ph idx="1"/>
          </p:nvPr>
        </p:nvSpPr>
        <p:spPr>
          <a:xfrm>
            <a:off x="2592925" y="2379258"/>
            <a:ext cx="9448113" cy="3994245"/>
          </a:xfrm>
        </p:spPr>
        <p:txBody>
          <a:bodyPr>
            <a:normAutofit/>
          </a:bodyPr>
          <a:lstStyle/>
          <a:p>
            <a:r>
              <a:rPr lang="tr-TR" b="1" dirty="0"/>
              <a:t>Rekreasyon ve turizm arasındaki ilişki özellikle her iki alanında tanımlarında boş zaman kavramının kullanılması ile fark edilmektedir. Ayrıca gerçekleştirilen etkinlikler açısından turizm ve rekreasyon arasında yine yakın bir ilişkiden bahsetmek mümkündür. </a:t>
            </a:r>
            <a:endParaRPr lang="tr-TR" b="1" dirty="0" smtClean="0"/>
          </a:p>
          <a:p>
            <a:r>
              <a:rPr lang="tr-TR" b="1" dirty="0"/>
              <a:t>Rekreasyon ve turizm arasında bir ortak yaşam ilişkisinden söz edilmektedir. Turizm dinlenme, eğlenme amacı taşıyan, boş zamanları değerlendirme ihtiyacından kaynaklanmaktadır. Rekreasyon imkânlarındaki gelişme o bölgeyi daha çekici kılarak, bölgeye daha çok turistin gelmesi ve bölgenin gelirinin artmasına neden olabilmektedir (</a:t>
            </a:r>
            <a:r>
              <a:rPr lang="tr-TR" b="1" dirty="0" err="1"/>
              <a:t>Karaküçük</a:t>
            </a:r>
            <a:r>
              <a:rPr lang="tr-TR" b="1" dirty="0"/>
              <a:t>, 2008: 210). Turizm ve rekreasyon ilişkilerini içeren çalışmalar incelendiğinde, rekreasyon alanlarının planlanması ve kararların alınması, inşa edilen mekânsal yapılar ve </a:t>
            </a:r>
            <a:r>
              <a:rPr lang="tr-TR" b="1" dirty="0" err="1"/>
              <a:t>rekreasyonel</a:t>
            </a:r>
            <a:r>
              <a:rPr lang="tr-TR" b="1" dirty="0"/>
              <a:t> yapılara erişim gibi unsurların yer aldığı görülmektedir (Metin, Kesici ve </a:t>
            </a:r>
            <a:r>
              <a:rPr lang="tr-TR" b="1" dirty="0" err="1"/>
              <a:t>Kodaş</a:t>
            </a:r>
            <a:r>
              <a:rPr lang="tr-TR" b="1" dirty="0"/>
              <a:t>, 2013).</a:t>
            </a:r>
          </a:p>
        </p:txBody>
      </p:sp>
    </p:spTree>
    <p:extLst>
      <p:ext uri="{BB962C8B-B14F-4D97-AF65-F5344CB8AC3E}">
        <p14:creationId xmlns:p14="http://schemas.microsoft.com/office/powerpoint/2010/main" val="1567925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42448" y="705997"/>
            <a:ext cx="10003809" cy="767962"/>
          </a:xfrm>
        </p:spPr>
        <p:txBody>
          <a:bodyPr/>
          <a:lstStyle/>
          <a:p>
            <a:r>
              <a:rPr lang="tr-TR" sz="2800" b="1" dirty="0"/>
              <a:t>Rekreasyon ve Turizm Kavramları Arasındaki Benzerlikler </a:t>
            </a:r>
            <a:endParaRPr lang="tr-TR" b="1" dirty="0"/>
          </a:p>
        </p:txBody>
      </p:sp>
      <p:sp>
        <p:nvSpPr>
          <p:cNvPr id="3" name="İçerik Yer Tutucusu 2"/>
          <p:cNvSpPr>
            <a:spLocks noGrp="1"/>
          </p:cNvSpPr>
          <p:nvPr>
            <p:ph idx="1"/>
          </p:nvPr>
        </p:nvSpPr>
        <p:spPr>
          <a:xfrm>
            <a:off x="2415655" y="1665026"/>
            <a:ext cx="9776346" cy="5090615"/>
          </a:xfrm>
        </p:spPr>
        <p:txBody>
          <a:bodyPr/>
          <a:lstStyle/>
          <a:p>
            <a:r>
              <a:rPr lang="tr-TR" b="1" dirty="0" smtClean="0">
                <a:solidFill>
                  <a:schemeClr val="tx1"/>
                </a:solidFill>
              </a:rPr>
              <a:t>Rekreasyon </a:t>
            </a:r>
            <a:r>
              <a:rPr lang="tr-TR" b="1" dirty="0">
                <a:solidFill>
                  <a:schemeClr val="tx1"/>
                </a:solidFill>
              </a:rPr>
              <a:t>ve turizm insanların boş zamanlarında gerçekleştirdikleri faaliyetleri kapsamaktadır. Dolayısıyla turizm ve rekreasyon aynı türden birçok ekinliği paylaştıkları için birbirleriyle örtüşmektedirler. Turizm ve rekreasyon arasındaki benzer noktalar şu şekilde özetlenebilir (Hazar, 2003: 30; </a:t>
            </a:r>
            <a:r>
              <a:rPr lang="tr-TR" b="1" dirty="0" err="1">
                <a:solidFill>
                  <a:schemeClr val="tx1"/>
                </a:solidFill>
              </a:rPr>
              <a:t>Karaküçük</a:t>
            </a:r>
            <a:r>
              <a:rPr lang="tr-TR" b="1" dirty="0">
                <a:solidFill>
                  <a:schemeClr val="tx1"/>
                </a:solidFill>
              </a:rPr>
              <a:t>, 2008: 211; Koyuncu, 2012: 30</a:t>
            </a:r>
            <a:r>
              <a:rPr lang="tr-TR" b="1" dirty="0" smtClean="0">
                <a:solidFill>
                  <a:schemeClr val="tx1"/>
                </a:solidFill>
              </a:rPr>
              <a:t>):</a:t>
            </a:r>
          </a:p>
          <a:p>
            <a:r>
              <a:rPr lang="tr-TR" b="1" dirty="0" smtClean="0">
                <a:solidFill>
                  <a:schemeClr val="tx1"/>
                </a:solidFill>
              </a:rPr>
              <a:t>Her </a:t>
            </a:r>
            <a:r>
              <a:rPr lang="tr-TR" b="1" dirty="0">
                <a:solidFill>
                  <a:schemeClr val="tx1"/>
                </a:solidFill>
              </a:rPr>
              <a:t>iki olguda, yani gerek turizm gerekse rekreasyon katılımcıların kişisel istekleri sonucu ortaya </a:t>
            </a:r>
            <a:r>
              <a:rPr lang="tr-TR" b="1" dirty="0" smtClean="0">
                <a:solidFill>
                  <a:schemeClr val="tx1"/>
                </a:solidFill>
              </a:rPr>
              <a:t>çıkar.</a:t>
            </a:r>
          </a:p>
          <a:p>
            <a:r>
              <a:rPr lang="tr-TR" b="1" dirty="0" smtClean="0">
                <a:solidFill>
                  <a:schemeClr val="tx1"/>
                </a:solidFill>
              </a:rPr>
              <a:t>Her </a:t>
            </a:r>
            <a:r>
              <a:rPr lang="tr-TR" b="1" dirty="0">
                <a:solidFill>
                  <a:schemeClr val="tx1"/>
                </a:solidFill>
              </a:rPr>
              <a:t>iki etkinlikte de katılım gönüllülük esasına dayalıdır ve zorlama </a:t>
            </a:r>
            <a:r>
              <a:rPr lang="tr-TR" b="1" dirty="0" smtClean="0">
                <a:solidFill>
                  <a:schemeClr val="tx1"/>
                </a:solidFill>
              </a:rPr>
              <a:t>yoktur.</a:t>
            </a:r>
          </a:p>
          <a:p>
            <a:r>
              <a:rPr lang="tr-TR" b="1" dirty="0" smtClean="0">
                <a:solidFill>
                  <a:schemeClr val="tx1"/>
                </a:solidFill>
              </a:rPr>
              <a:t>Her </a:t>
            </a:r>
            <a:r>
              <a:rPr lang="tr-TR" b="1" dirty="0">
                <a:solidFill>
                  <a:schemeClr val="tx1"/>
                </a:solidFill>
              </a:rPr>
              <a:t>iki kavramda fiziksel veya düşünsel bir hareketlilik içerir. </a:t>
            </a:r>
          </a:p>
          <a:p>
            <a:r>
              <a:rPr lang="tr-TR" b="1" dirty="0" smtClean="0">
                <a:solidFill>
                  <a:schemeClr val="tx1"/>
                </a:solidFill>
              </a:rPr>
              <a:t>Her </a:t>
            </a:r>
            <a:r>
              <a:rPr lang="tr-TR" b="1" dirty="0">
                <a:solidFill>
                  <a:schemeClr val="tx1"/>
                </a:solidFill>
              </a:rPr>
              <a:t>iki etkinlikte boş zamanlarda yapılır. </a:t>
            </a:r>
          </a:p>
          <a:p>
            <a:r>
              <a:rPr lang="tr-TR" b="1" dirty="0" smtClean="0">
                <a:solidFill>
                  <a:schemeClr val="tx1"/>
                </a:solidFill>
              </a:rPr>
              <a:t>Her </a:t>
            </a:r>
            <a:r>
              <a:rPr lang="tr-TR" b="1" dirty="0">
                <a:solidFill>
                  <a:schemeClr val="tx1"/>
                </a:solidFill>
              </a:rPr>
              <a:t>yaştaki ve sosyal yapıdaki bireylerin katılımı söz </a:t>
            </a:r>
            <a:r>
              <a:rPr lang="tr-TR" b="1" dirty="0" smtClean="0">
                <a:solidFill>
                  <a:schemeClr val="tx1"/>
                </a:solidFill>
              </a:rPr>
              <a:t>konusudur.</a:t>
            </a:r>
          </a:p>
          <a:p>
            <a:r>
              <a:rPr lang="tr-TR" b="1" dirty="0" smtClean="0">
                <a:solidFill>
                  <a:schemeClr val="tx1"/>
                </a:solidFill>
              </a:rPr>
              <a:t>Her </a:t>
            </a:r>
            <a:r>
              <a:rPr lang="tr-TR" b="1" dirty="0">
                <a:solidFill>
                  <a:schemeClr val="tx1"/>
                </a:solidFill>
              </a:rPr>
              <a:t>iki etkinlikte bireysel veya toplu olarak yapılabilir. </a:t>
            </a:r>
          </a:p>
        </p:txBody>
      </p:sp>
    </p:spTree>
    <p:extLst>
      <p:ext uri="{BB962C8B-B14F-4D97-AF65-F5344CB8AC3E}">
        <p14:creationId xmlns:p14="http://schemas.microsoft.com/office/powerpoint/2010/main" val="408457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70244" y="1733266"/>
            <a:ext cx="9721755" cy="4954137"/>
          </a:xfrm>
        </p:spPr>
        <p:txBody>
          <a:bodyPr>
            <a:normAutofit/>
          </a:bodyPr>
          <a:lstStyle/>
          <a:p>
            <a:r>
              <a:rPr lang="tr-TR" b="1" dirty="0">
                <a:solidFill>
                  <a:schemeClr val="tx1"/>
                </a:solidFill>
              </a:rPr>
              <a:t>Turistlerin ve </a:t>
            </a:r>
            <a:r>
              <a:rPr lang="tr-TR" b="1" dirty="0" err="1">
                <a:solidFill>
                  <a:schemeClr val="tx1"/>
                </a:solidFill>
              </a:rPr>
              <a:t>rekreasyonistlerin</a:t>
            </a:r>
            <a:r>
              <a:rPr lang="tr-TR" b="1" dirty="0">
                <a:solidFill>
                  <a:schemeClr val="tx1"/>
                </a:solidFill>
              </a:rPr>
              <a:t> katıldığı aktiviteler dikkate alındığında her iki grubunda çoğu zaman aynı aktiviteye katıldığı görülür</a:t>
            </a:r>
            <a:r>
              <a:rPr lang="tr-TR" b="1" dirty="0" smtClean="0">
                <a:solidFill>
                  <a:schemeClr val="tx1"/>
                </a:solidFill>
              </a:rPr>
              <a:t>.</a:t>
            </a:r>
          </a:p>
          <a:p>
            <a:r>
              <a:rPr lang="tr-TR" b="1" dirty="0" smtClean="0">
                <a:solidFill>
                  <a:schemeClr val="tx1"/>
                </a:solidFill>
              </a:rPr>
              <a:t>Hem </a:t>
            </a:r>
            <a:r>
              <a:rPr lang="tr-TR" b="1" dirty="0">
                <a:solidFill>
                  <a:schemeClr val="tx1"/>
                </a:solidFill>
              </a:rPr>
              <a:t>rekreasyon hem de turizm sürekli bir aktivite değildir, her ikisi de büyük oranda değişen ekonomik durumlara, modalara, gelenekler, </a:t>
            </a:r>
            <a:r>
              <a:rPr lang="tr-TR" b="1" dirty="0" err="1">
                <a:solidFill>
                  <a:schemeClr val="tx1"/>
                </a:solidFill>
              </a:rPr>
              <a:t>sosyo</a:t>
            </a:r>
            <a:r>
              <a:rPr lang="tr-TR" b="1" dirty="0">
                <a:solidFill>
                  <a:schemeClr val="tx1"/>
                </a:solidFill>
              </a:rPr>
              <a:t>-politik hususlara, eğitim ve hükümet politikalarına, tanıtım faaliyetlerine bağlı olarak gelişir ve değişir. </a:t>
            </a:r>
          </a:p>
          <a:p>
            <a:r>
              <a:rPr lang="tr-TR" b="1" dirty="0" smtClean="0">
                <a:solidFill>
                  <a:schemeClr val="tx1"/>
                </a:solidFill>
              </a:rPr>
              <a:t>Çevreyi </a:t>
            </a:r>
            <a:r>
              <a:rPr lang="tr-TR" b="1" dirty="0">
                <a:solidFill>
                  <a:schemeClr val="tx1"/>
                </a:solidFill>
              </a:rPr>
              <a:t>geliştirmek, ulusal mirası korumak ve restore etmek için harcanan çabalar, turizm ve rekreasyona katkı sağlar. </a:t>
            </a:r>
          </a:p>
          <a:p>
            <a:r>
              <a:rPr lang="tr-TR" b="1" dirty="0" smtClean="0">
                <a:solidFill>
                  <a:schemeClr val="tx1"/>
                </a:solidFill>
              </a:rPr>
              <a:t>Yerel </a:t>
            </a:r>
            <a:r>
              <a:rPr lang="tr-TR" b="1" dirty="0">
                <a:solidFill>
                  <a:schemeClr val="tx1"/>
                </a:solidFill>
              </a:rPr>
              <a:t>rekreasyon için yüksek kaliteli kullanımlar, genelde turizme ilgiyi artırır ve konaklama ve diğer hizmetler için talep oluşturur. </a:t>
            </a:r>
          </a:p>
          <a:p>
            <a:r>
              <a:rPr lang="tr-TR" b="1" dirty="0" smtClean="0">
                <a:solidFill>
                  <a:schemeClr val="tx1"/>
                </a:solidFill>
              </a:rPr>
              <a:t>Bir </a:t>
            </a:r>
            <a:r>
              <a:rPr lang="tr-TR" b="1" dirty="0">
                <a:solidFill>
                  <a:schemeClr val="tx1"/>
                </a:solidFill>
              </a:rPr>
              <a:t>yöre veya ülkedeki insanların rekreasyona yönlendirilmesi, turistik rekreasyonun dolayısıyla iç turizmin gelişmesini sağlar. </a:t>
            </a:r>
          </a:p>
        </p:txBody>
      </p:sp>
    </p:spTree>
    <p:extLst>
      <p:ext uri="{BB962C8B-B14F-4D97-AF65-F5344CB8AC3E}">
        <p14:creationId xmlns:p14="http://schemas.microsoft.com/office/powerpoint/2010/main" val="3683306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28800" y="774235"/>
            <a:ext cx="9675812" cy="699723"/>
          </a:xfrm>
        </p:spPr>
        <p:txBody>
          <a:bodyPr>
            <a:normAutofit/>
          </a:bodyPr>
          <a:lstStyle/>
          <a:p>
            <a:r>
              <a:rPr lang="tr-TR" sz="2400" b="1" dirty="0"/>
              <a:t>REKREASYON VE TURİZM KAVRAMLARI ARASINDAKİ FARKLILIKLAR</a:t>
            </a:r>
          </a:p>
        </p:txBody>
      </p:sp>
      <p:sp>
        <p:nvSpPr>
          <p:cNvPr id="3" name="İçerik Yer Tutucusu 2"/>
          <p:cNvSpPr>
            <a:spLocks noGrp="1"/>
          </p:cNvSpPr>
          <p:nvPr>
            <p:ph idx="1"/>
          </p:nvPr>
        </p:nvSpPr>
        <p:spPr>
          <a:xfrm>
            <a:off x="2552131" y="1746913"/>
            <a:ext cx="9639869" cy="5111087"/>
          </a:xfrm>
        </p:spPr>
        <p:txBody>
          <a:bodyPr>
            <a:normAutofit/>
          </a:bodyPr>
          <a:lstStyle/>
          <a:p>
            <a:r>
              <a:rPr lang="tr-TR" b="1" dirty="0" err="1">
                <a:solidFill>
                  <a:schemeClr val="tx1"/>
                </a:solidFill>
              </a:rPr>
              <a:t>Mieczkowski</a:t>
            </a:r>
            <a:r>
              <a:rPr lang="tr-TR" b="1" dirty="0">
                <a:solidFill>
                  <a:schemeClr val="tx1"/>
                </a:solidFill>
              </a:rPr>
              <a:t>, (1990: 35); turizm ve rekreasyon arasındaki farklılıkları şu şekilde açıklamaktadır: </a:t>
            </a:r>
          </a:p>
          <a:p>
            <a:r>
              <a:rPr lang="tr-TR" b="1" dirty="0" smtClean="0">
                <a:solidFill>
                  <a:schemeClr val="tx1"/>
                </a:solidFill>
              </a:rPr>
              <a:t>Turizm</a:t>
            </a:r>
            <a:r>
              <a:rPr lang="tr-TR" b="1" dirty="0">
                <a:solidFill>
                  <a:schemeClr val="tx1"/>
                </a:solidFill>
              </a:rPr>
              <a:t>, sadece boş zamanla ilgili değil aynı zamanda çalışma zamanı ile de ilgilidir. Fakat rekreasyon, tamamen boş zaman süresince ortaya çıkar. </a:t>
            </a:r>
          </a:p>
          <a:p>
            <a:r>
              <a:rPr lang="tr-TR" b="1" dirty="0" smtClean="0">
                <a:solidFill>
                  <a:schemeClr val="tx1"/>
                </a:solidFill>
              </a:rPr>
              <a:t>Turizmde </a:t>
            </a:r>
            <a:r>
              <a:rPr lang="tr-TR" b="1" dirty="0">
                <a:solidFill>
                  <a:schemeClr val="tx1"/>
                </a:solidFill>
              </a:rPr>
              <a:t>rekreasyondan farklı olarak, katılımcıların yaşadıkları mekânın dışına çıkmaları, geçici yer değiştirmeleri gerekmektedir. </a:t>
            </a:r>
          </a:p>
          <a:p>
            <a:r>
              <a:rPr lang="tr-TR" b="1" dirty="0" smtClean="0">
                <a:solidFill>
                  <a:schemeClr val="tx1"/>
                </a:solidFill>
              </a:rPr>
              <a:t>Turizm </a:t>
            </a:r>
            <a:r>
              <a:rPr lang="tr-TR" b="1" dirty="0">
                <a:solidFill>
                  <a:schemeClr val="tx1"/>
                </a:solidFill>
              </a:rPr>
              <a:t>ve rekreasyon sadece anlamları bakımından değil aynı zamanda uygulamada da farklılıklar göstermektedirler. </a:t>
            </a:r>
            <a:r>
              <a:rPr lang="tr-TR" b="1" dirty="0" err="1">
                <a:solidFill>
                  <a:schemeClr val="tx1"/>
                </a:solidFill>
              </a:rPr>
              <a:t>Rekreasyonel</a:t>
            </a:r>
            <a:r>
              <a:rPr lang="tr-TR" b="1" dirty="0">
                <a:solidFill>
                  <a:schemeClr val="tx1"/>
                </a:solidFill>
              </a:rPr>
              <a:t> ekipmanların satın alımı, turizm için ayrılmış fonla birlikte aile bütçesinde uyuşmazlık yaratabilir. </a:t>
            </a:r>
          </a:p>
          <a:p>
            <a:r>
              <a:rPr lang="tr-TR" b="1" dirty="0" smtClean="0">
                <a:solidFill>
                  <a:schemeClr val="tx1"/>
                </a:solidFill>
              </a:rPr>
              <a:t>Turizm </a:t>
            </a:r>
            <a:r>
              <a:rPr lang="tr-TR" b="1" dirty="0">
                <a:solidFill>
                  <a:schemeClr val="tx1"/>
                </a:solidFill>
              </a:rPr>
              <a:t>(ve turizm endüstrisi) çok kesin olarak ticari anlamda ekonomi ile aynı anlamı ifade etmektedir. Rekreasyonun da ekonomik etkileri vardır, ancak rekreasyon özellikle devlet, sosyal organizasyonlar, işverenler vb. tarafından ücretsiz olarak sağlandığında rekreasyonun da ticari yönleri daha zayıftır. </a:t>
            </a:r>
          </a:p>
          <a:p>
            <a:r>
              <a:rPr lang="tr-TR" b="1" dirty="0" smtClean="0">
                <a:solidFill>
                  <a:schemeClr val="tx1"/>
                </a:solidFill>
              </a:rPr>
              <a:t>Rekreasyonun </a:t>
            </a:r>
            <a:r>
              <a:rPr lang="tr-TR" b="1" dirty="0">
                <a:solidFill>
                  <a:schemeClr val="tx1"/>
                </a:solidFill>
              </a:rPr>
              <a:t>turizmden farklı diğer bir yanı, zamanla özel ustalık elde edilmesini gerektiren aktivitelerin merkezinde yer almasıdır. </a:t>
            </a:r>
          </a:p>
        </p:txBody>
      </p:sp>
    </p:spTree>
    <p:extLst>
      <p:ext uri="{BB962C8B-B14F-4D97-AF65-F5344CB8AC3E}">
        <p14:creationId xmlns:p14="http://schemas.microsoft.com/office/powerpoint/2010/main" val="10799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74310" y="705997"/>
            <a:ext cx="2797941" cy="672427"/>
          </a:xfrm>
        </p:spPr>
        <p:txBody>
          <a:bodyPr>
            <a:normAutofit/>
          </a:bodyPr>
          <a:lstStyle/>
          <a:p>
            <a:r>
              <a:rPr lang="tr-TR" sz="3200" b="1" dirty="0" smtClean="0"/>
              <a:t>Kaynakça</a:t>
            </a:r>
            <a:endParaRPr lang="tr-TR" sz="3200" b="1" dirty="0"/>
          </a:p>
        </p:txBody>
      </p:sp>
      <p:sp>
        <p:nvSpPr>
          <p:cNvPr id="3" name="İçerik Yer Tutucusu 2"/>
          <p:cNvSpPr>
            <a:spLocks noGrp="1"/>
          </p:cNvSpPr>
          <p:nvPr>
            <p:ph idx="1"/>
          </p:nvPr>
        </p:nvSpPr>
        <p:spPr>
          <a:xfrm>
            <a:off x="2589212" y="1378424"/>
            <a:ext cx="9602788" cy="5479576"/>
          </a:xfrm>
        </p:spPr>
        <p:txBody>
          <a:bodyPr>
            <a:normAutofit fontScale="92500" lnSpcReduction="10000"/>
          </a:bodyPr>
          <a:lstStyle/>
          <a:p>
            <a:r>
              <a:rPr lang="tr-TR" b="1" dirty="0" err="1">
                <a:solidFill>
                  <a:schemeClr val="tx1"/>
                </a:solidFill>
              </a:rPr>
              <a:t>Brey</a:t>
            </a:r>
            <a:r>
              <a:rPr lang="tr-TR" b="1" dirty="0">
                <a:solidFill>
                  <a:schemeClr val="tx1"/>
                </a:solidFill>
              </a:rPr>
              <a:t>, E. T. </a:t>
            </a:r>
            <a:r>
              <a:rPr lang="tr-TR" b="1" dirty="0" err="1">
                <a:solidFill>
                  <a:schemeClr val="tx1"/>
                </a:solidFill>
              </a:rPr>
              <a:t>and</a:t>
            </a:r>
            <a:r>
              <a:rPr lang="tr-TR" b="1" dirty="0">
                <a:solidFill>
                  <a:schemeClr val="tx1"/>
                </a:solidFill>
              </a:rPr>
              <a:t> </a:t>
            </a:r>
            <a:r>
              <a:rPr lang="tr-TR" b="1" dirty="0" err="1">
                <a:solidFill>
                  <a:schemeClr val="tx1"/>
                </a:solidFill>
              </a:rPr>
              <a:t>Lehto</a:t>
            </a:r>
            <a:r>
              <a:rPr lang="tr-TR" b="1" dirty="0">
                <a:solidFill>
                  <a:schemeClr val="tx1"/>
                </a:solidFill>
              </a:rPr>
              <a:t>, X. Y. (2007). </a:t>
            </a:r>
            <a:r>
              <a:rPr lang="tr-TR" b="1" dirty="0" err="1">
                <a:solidFill>
                  <a:schemeClr val="tx1"/>
                </a:solidFill>
              </a:rPr>
              <a:t>The</a:t>
            </a:r>
            <a:r>
              <a:rPr lang="tr-TR" b="1" dirty="0">
                <a:solidFill>
                  <a:schemeClr val="tx1"/>
                </a:solidFill>
              </a:rPr>
              <a:t> </a:t>
            </a:r>
            <a:r>
              <a:rPr lang="tr-TR" b="1" dirty="0" err="1">
                <a:solidFill>
                  <a:schemeClr val="tx1"/>
                </a:solidFill>
              </a:rPr>
              <a:t>relationship</a:t>
            </a:r>
            <a:r>
              <a:rPr lang="tr-TR" b="1" dirty="0">
                <a:solidFill>
                  <a:schemeClr val="tx1"/>
                </a:solidFill>
              </a:rPr>
              <a:t> </a:t>
            </a:r>
            <a:r>
              <a:rPr lang="tr-TR" b="1" dirty="0" err="1">
                <a:solidFill>
                  <a:schemeClr val="tx1"/>
                </a:solidFill>
              </a:rPr>
              <a:t>between</a:t>
            </a:r>
            <a:r>
              <a:rPr lang="tr-TR" b="1" dirty="0">
                <a:solidFill>
                  <a:schemeClr val="tx1"/>
                </a:solidFill>
              </a:rPr>
              <a:t> Daily </a:t>
            </a:r>
            <a:r>
              <a:rPr lang="tr-TR" b="1" dirty="0" err="1">
                <a:solidFill>
                  <a:schemeClr val="tx1"/>
                </a:solidFill>
              </a:rPr>
              <a:t>and</a:t>
            </a:r>
            <a:r>
              <a:rPr lang="tr-TR" b="1" dirty="0">
                <a:solidFill>
                  <a:schemeClr val="tx1"/>
                </a:solidFill>
              </a:rPr>
              <a:t> </a:t>
            </a:r>
            <a:r>
              <a:rPr lang="tr-TR" b="1" dirty="0" err="1">
                <a:solidFill>
                  <a:schemeClr val="tx1"/>
                </a:solidFill>
              </a:rPr>
              <a:t>Vacation</a:t>
            </a:r>
            <a:r>
              <a:rPr lang="tr-TR" b="1" dirty="0">
                <a:solidFill>
                  <a:schemeClr val="tx1"/>
                </a:solidFill>
              </a:rPr>
              <a:t> </a:t>
            </a:r>
            <a:r>
              <a:rPr lang="tr-TR" b="1" dirty="0" err="1">
                <a:solidFill>
                  <a:schemeClr val="tx1"/>
                </a:solidFill>
              </a:rPr>
              <a:t>Activities</a:t>
            </a:r>
            <a:r>
              <a:rPr lang="tr-TR" b="1" dirty="0">
                <a:solidFill>
                  <a:schemeClr val="tx1"/>
                </a:solidFill>
              </a:rPr>
              <a:t>. </a:t>
            </a:r>
            <a:r>
              <a:rPr lang="tr-TR" b="1" dirty="0" err="1">
                <a:solidFill>
                  <a:schemeClr val="tx1"/>
                </a:solidFill>
              </a:rPr>
              <a:t>Annals</a:t>
            </a:r>
            <a:r>
              <a:rPr lang="tr-TR" b="1" dirty="0">
                <a:solidFill>
                  <a:schemeClr val="tx1"/>
                </a:solidFill>
              </a:rPr>
              <a:t> of </a:t>
            </a:r>
            <a:r>
              <a:rPr lang="tr-TR" b="1" dirty="0" err="1">
                <a:solidFill>
                  <a:schemeClr val="tx1"/>
                </a:solidFill>
              </a:rPr>
              <a:t>tourism</a:t>
            </a:r>
            <a:r>
              <a:rPr lang="tr-TR" b="1" dirty="0">
                <a:solidFill>
                  <a:schemeClr val="tx1"/>
                </a:solidFill>
              </a:rPr>
              <a:t> </a:t>
            </a:r>
            <a:r>
              <a:rPr lang="tr-TR" b="1" dirty="0" err="1">
                <a:solidFill>
                  <a:schemeClr val="tx1"/>
                </a:solidFill>
              </a:rPr>
              <a:t>Research</a:t>
            </a:r>
            <a:r>
              <a:rPr lang="tr-TR" b="1" dirty="0">
                <a:solidFill>
                  <a:schemeClr val="tx1"/>
                </a:solidFill>
              </a:rPr>
              <a:t>, 34(1), 160-180. </a:t>
            </a:r>
            <a:endParaRPr lang="tr-TR" b="1" dirty="0" smtClean="0">
              <a:solidFill>
                <a:schemeClr val="tx1"/>
              </a:solidFill>
            </a:endParaRPr>
          </a:p>
          <a:p>
            <a:r>
              <a:rPr lang="tr-TR" b="1" dirty="0" smtClean="0">
                <a:solidFill>
                  <a:schemeClr val="tx1"/>
                </a:solidFill>
              </a:rPr>
              <a:t>Çetinkaya</a:t>
            </a:r>
            <a:r>
              <a:rPr lang="tr-TR" b="1" dirty="0">
                <a:solidFill>
                  <a:schemeClr val="tx1"/>
                </a:solidFill>
              </a:rPr>
              <a:t>, G. (2014). Doğa Yürüyüşü Parkurlarının Turizm Amaçlı Değerlendirilmesi: Antalya Beydağları Örneği. Akdeniz Üniversitesi Sosyal Bilimler Enstitüsü, Antalya</a:t>
            </a:r>
            <a:r>
              <a:rPr lang="tr-TR" b="1" dirty="0" smtClean="0">
                <a:solidFill>
                  <a:schemeClr val="tx1"/>
                </a:solidFill>
              </a:rPr>
              <a:t>.</a:t>
            </a:r>
          </a:p>
          <a:p>
            <a:r>
              <a:rPr lang="tr-TR" b="1" dirty="0">
                <a:solidFill>
                  <a:schemeClr val="tx1"/>
                </a:solidFill>
              </a:rPr>
              <a:t>Hazar, A. (2003). Rekreasyon ve Animasyon (2. Baskı). Ankara: Detay Yayıncılık</a:t>
            </a:r>
            <a:r>
              <a:rPr lang="tr-TR" b="1" dirty="0" smtClean="0">
                <a:solidFill>
                  <a:schemeClr val="tx1"/>
                </a:solidFill>
              </a:rPr>
              <a:t>.</a:t>
            </a:r>
          </a:p>
          <a:p>
            <a:r>
              <a:rPr lang="tr-TR" b="1" dirty="0" err="1">
                <a:solidFill>
                  <a:schemeClr val="tx1"/>
                </a:solidFill>
              </a:rPr>
              <a:t>Karaküçük</a:t>
            </a:r>
            <a:r>
              <a:rPr lang="tr-TR" b="1" dirty="0">
                <a:solidFill>
                  <a:schemeClr val="tx1"/>
                </a:solidFill>
              </a:rPr>
              <a:t>, S.(2008). Rekreasyon: Boş Zamanları Değerlendirme. Ankara: Gazi Kitabevi. </a:t>
            </a:r>
            <a:endParaRPr lang="tr-TR" b="1" dirty="0" smtClean="0">
              <a:solidFill>
                <a:schemeClr val="tx1"/>
              </a:solidFill>
            </a:endParaRPr>
          </a:p>
          <a:p>
            <a:r>
              <a:rPr lang="tr-TR" b="1" dirty="0" err="1" smtClean="0">
                <a:solidFill>
                  <a:schemeClr val="tx1"/>
                </a:solidFill>
              </a:rPr>
              <a:t>Karaküçük</a:t>
            </a:r>
            <a:r>
              <a:rPr lang="tr-TR" b="1" dirty="0">
                <a:solidFill>
                  <a:schemeClr val="tx1"/>
                </a:solidFill>
              </a:rPr>
              <a:t>, S. ve Akgül, B. M. (2016). </a:t>
            </a:r>
            <a:r>
              <a:rPr lang="tr-TR" b="1" dirty="0" err="1">
                <a:solidFill>
                  <a:schemeClr val="tx1"/>
                </a:solidFill>
              </a:rPr>
              <a:t>Ekorekreasyon</a:t>
            </a:r>
            <a:r>
              <a:rPr lang="tr-TR" b="1" dirty="0">
                <a:solidFill>
                  <a:schemeClr val="tx1"/>
                </a:solidFill>
              </a:rPr>
              <a:t> Rekreasyon ve Çevre, Ankara: Gazi Kitabevi</a:t>
            </a:r>
            <a:r>
              <a:rPr lang="tr-TR" b="1" dirty="0" smtClean="0">
                <a:solidFill>
                  <a:schemeClr val="tx1"/>
                </a:solidFill>
              </a:rPr>
              <a:t>.,</a:t>
            </a:r>
          </a:p>
          <a:p>
            <a:r>
              <a:rPr lang="tr-TR" b="1" dirty="0">
                <a:solidFill>
                  <a:schemeClr val="tx1"/>
                </a:solidFill>
              </a:rPr>
              <a:t>Koyuncu, İ. (2012). Rekreasyon Potansiyelinin Belirlenmesi Üzerine Bir Araştırma; Aksaray Güzelyurt İlçesi. Ankara: Ankara Üniversitesi Fen Bilimleri Enstitüsü.</a:t>
            </a:r>
            <a:endParaRPr lang="tr-TR" b="1" dirty="0" smtClean="0">
              <a:solidFill>
                <a:schemeClr val="tx1"/>
              </a:solidFill>
            </a:endParaRPr>
          </a:p>
          <a:p>
            <a:r>
              <a:rPr lang="tr-TR" b="1" dirty="0">
                <a:solidFill>
                  <a:schemeClr val="tx1"/>
                </a:solidFill>
              </a:rPr>
              <a:t>Metin, T. C., Kesici, M. ve </a:t>
            </a:r>
            <a:r>
              <a:rPr lang="tr-TR" b="1" dirty="0" err="1">
                <a:solidFill>
                  <a:schemeClr val="tx1"/>
                </a:solidFill>
              </a:rPr>
              <a:t>Kodaş</a:t>
            </a:r>
            <a:r>
              <a:rPr lang="tr-TR" b="1" dirty="0">
                <a:solidFill>
                  <a:schemeClr val="tx1"/>
                </a:solidFill>
              </a:rPr>
              <a:t>, D. (2013, Nisan). Rekreasyon Olgusuna Akademisyenlerin Yaklaşımı. </a:t>
            </a:r>
            <a:r>
              <a:rPr lang="tr-TR" b="1" dirty="0" err="1">
                <a:solidFill>
                  <a:schemeClr val="tx1"/>
                </a:solidFill>
              </a:rPr>
              <a:t>Journal</a:t>
            </a:r>
            <a:r>
              <a:rPr lang="tr-TR" b="1" dirty="0">
                <a:solidFill>
                  <a:schemeClr val="tx1"/>
                </a:solidFill>
              </a:rPr>
              <a:t> of Yaşar </a:t>
            </a:r>
            <a:r>
              <a:rPr lang="tr-TR" b="1" dirty="0" err="1">
                <a:solidFill>
                  <a:schemeClr val="tx1"/>
                </a:solidFill>
              </a:rPr>
              <a:t>University</a:t>
            </a:r>
            <a:r>
              <a:rPr lang="tr-TR" b="1" dirty="0">
                <a:solidFill>
                  <a:schemeClr val="tx1"/>
                </a:solidFill>
              </a:rPr>
              <a:t>, 30(8), 5021-5048</a:t>
            </a:r>
            <a:r>
              <a:rPr lang="tr-TR" b="1" dirty="0" smtClean="0">
                <a:solidFill>
                  <a:schemeClr val="tx1"/>
                </a:solidFill>
              </a:rPr>
              <a:t>.</a:t>
            </a:r>
          </a:p>
          <a:p>
            <a:r>
              <a:rPr lang="en-US" b="1" dirty="0" err="1">
                <a:solidFill>
                  <a:schemeClr val="tx1"/>
                </a:solidFill>
              </a:rPr>
              <a:t>Mieczkowski</a:t>
            </a:r>
            <a:r>
              <a:rPr lang="en-US" b="1" dirty="0">
                <a:solidFill>
                  <a:schemeClr val="tx1"/>
                </a:solidFill>
              </a:rPr>
              <a:t>, Z. (1990). World Trends in Tourism and Recreation. New York: Peter Lang Publishing.</a:t>
            </a:r>
            <a:endParaRPr lang="tr-TR" b="1" dirty="0" smtClean="0">
              <a:solidFill>
                <a:schemeClr val="tx1"/>
              </a:solidFill>
            </a:endParaRPr>
          </a:p>
          <a:p>
            <a:r>
              <a:rPr lang="tr-TR" b="1" dirty="0" err="1">
                <a:solidFill>
                  <a:schemeClr val="tx1"/>
                </a:solidFill>
              </a:rPr>
              <a:t>Swarbrooke</a:t>
            </a:r>
            <a:r>
              <a:rPr lang="tr-TR" b="1" dirty="0">
                <a:solidFill>
                  <a:schemeClr val="tx1"/>
                </a:solidFill>
              </a:rPr>
              <a:t>, J., Sakal, C., </a:t>
            </a:r>
            <a:r>
              <a:rPr lang="tr-TR" b="1" dirty="0" err="1">
                <a:solidFill>
                  <a:schemeClr val="tx1"/>
                </a:solidFill>
              </a:rPr>
              <a:t>Leckie</a:t>
            </a:r>
            <a:r>
              <a:rPr lang="tr-TR" b="1" dirty="0">
                <a:solidFill>
                  <a:schemeClr val="tx1"/>
                </a:solidFill>
              </a:rPr>
              <a:t> , S. </a:t>
            </a:r>
            <a:r>
              <a:rPr lang="tr-TR" b="1" dirty="0" err="1">
                <a:solidFill>
                  <a:schemeClr val="tx1"/>
                </a:solidFill>
              </a:rPr>
              <a:t>and</a:t>
            </a:r>
            <a:r>
              <a:rPr lang="tr-TR" b="1" dirty="0">
                <a:solidFill>
                  <a:schemeClr val="tx1"/>
                </a:solidFill>
              </a:rPr>
              <a:t> </a:t>
            </a:r>
            <a:r>
              <a:rPr lang="tr-TR" b="1" dirty="0" err="1">
                <a:solidFill>
                  <a:schemeClr val="tx1"/>
                </a:solidFill>
              </a:rPr>
              <a:t>Pomfret</a:t>
            </a:r>
            <a:r>
              <a:rPr lang="tr-TR" b="1" dirty="0">
                <a:solidFill>
                  <a:schemeClr val="tx1"/>
                </a:solidFill>
              </a:rPr>
              <a:t> , G. (2003). Adventure </a:t>
            </a:r>
            <a:r>
              <a:rPr lang="tr-TR" b="1" dirty="0" err="1">
                <a:solidFill>
                  <a:schemeClr val="tx1"/>
                </a:solidFill>
              </a:rPr>
              <a:t>Tourism</a:t>
            </a:r>
            <a:r>
              <a:rPr lang="tr-TR" b="1" dirty="0">
                <a:solidFill>
                  <a:schemeClr val="tx1"/>
                </a:solidFill>
              </a:rPr>
              <a:t>. Oxford: </a:t>
            </a:r>
            <a:r>
              <a:rPr lang="tr-TR" b="1" dirty="0" err="1">
                <a:solidFill>
                  <a:schemeClr val="tx1"/>
                </a:solidFill>
              </a:rPr>
              <a:t>Butterworth-Heinemann</a:t>
            </a:r>
            <a:r>
              <a:rPr lang="tr-TR" b="1" dirty="0" smtClean="0">
                <a:solidFill>
                  <a:schemeClr val="tx1"/>
                </a:solidFill>
              </a:rPr>
              <a:t>.</a:t>
            </a:r>
          </a:p>
          <a:p>
            <a:endParaRPr lang="tr-TR" dirty="0"/>
          </a:p>
        </p:txBody>
      </p:sp>
    </p:spTree>
    <p:extLst>
      <p:ext uri="{BB962C8B-B14F-4D97-AF65-F5344CB8AC3E}">
        <p14:creationId xmlns:p14="http://schemas.microsoft.com/office/powerpoint/2010/main" val="37248226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748</Words>
  <Application>Microsoft Office PowerPoint</Application>
  <PresentationFormat>Özel</PresentationFormat>
  <Paragraphs>35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Turizm Ve Rekreasyon</vt:lpstr>
      <vt:lpstr>REKREASYON VE TURİZM ARASINDAKİ İLİŞKİ </vt:lpstr>
      <vt:lpstr>Rekreasyon ve Turizm Kavramları Arasındaki Benzerlikler </vt:lpstr>
      <vt:lpstr>PowerPoint Sunusu</vt:lpstr>
      <vt:lpstr>REKREASYON VE TURİZM KAVRAMLARI ARASINDAKİ FARKLILIKLAR</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Rekreasyon</dc:title>
  <dc:creator>Microsoft hesabı</dc:creator>
  <cp:lastModifiedBy>kumsaal</cp:lastModifiedBy>
  <cp:revision>3</cp:revision>
  <dcterms:created xsi:type="dcterms:W3CDTF">2020-05-10T22:31:37Z</dcterms:created>
  <dcterms:modified xsi:type="dcterms:W3CDTF">2020-05-10T22:53:29Z</dcterms:modified>
</cp:coreProperties>
</file>