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5" r:id="rId3"/>
    <p:sldId id="286" r:id="rId4"/>
    <p:sldId id="287" r:id="rId5"/>
    <p:sldId id="288" r:id="rId6"/>
    <p:sldId id="289" r:id="rId7"/>
    <p:sldId id="29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335" autoAdjust="0"/>
    <p:restoredTop sz="94660"/>
  </p:normalViewPr>
  <p:slideViewPr>
    <p:cSldViewPr snapToGrid="0">
      <p:cViewPr varScale="1">
        <p:scale>
          <a:sx n="40" d="100"/>
          <a:sy n="40" d="100"/>
        </p:scale>
        <p:origin x="6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2C4BFA1-2075-4901-9E24-E41D1FDD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5481" y="498348"/>
            <a:ext cx="9902663" cy="5861304"/>
            <a:chOff x="1155481" y="498348"/>
            <a:chExt cx="9902663" cy="5861304"/>
          </a:xfrm>
        </p:grpSpPr>
        <p:sp>
          <p:nvSpPr>
            <p:cNvPr id="10" name="Oval 5">
              <a:extLst>
                <a:ext uri="{FF2B5EF4-FFF2-40B4-BE49-F238E27FC236}">
                  <a16:creationId xmlns:a16="http://schemas.microsoft.com/office/drawing/2014/main" id="{985A7375-E3AF-4F5C-85AE-17E883295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5481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F0307F65-8304-4FA8-A841-D4D762541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196840" y="498348"/>
              <a:ext cx="5861304" cy="5861304"/>
            </a:xfrm>
            <a:prstGeom prst="ellipse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</p:sp>
        <p:sp>
          <p:nvSpPr>
            <p:cNvPr id="12" name="Oval 5">
              <a:extLst>
                <a:ext uri="{FF2B5EF4-FFF2-40B4-BE49-F238E27FC236}">
                  <a16:creationId xmlns:a16="http://schemas.microsoft.com/office/drawing/2014/main" id="{C8B8394C-136F-4E05-A002-D93A5E79CD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65348" y="498348"/>
              <a:ext cx="5861304" cy="5861304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053FB2EE-284F-4C87-AB3D-BBF87A9FA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514600"/>
            <a:ext cx="12192000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CA6ACD9F-A30D-4FBA-A6B2-73093129C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776538"/>
            <a:ext cx="9144000" cy="13811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tr-TR" sz="4000" b="1" kern="1200" dirty="0" err="1">
                <a:solidFill>
                  <a:schemeClr val="bg2"/>
                </a:solidFill>
                <a:latin typeface="+mn-lt"/>
                <a:ea typeface="+mj-ea"/>
                <a:cs typeface="+mj-cs"/>
              </a:rPr>
              <a:t>Collision</a:t>
            </a:r>
            <a:r>
              <a:rPr lang="tr-TR" sz="4000" b="1" kern="1200" dirty="0">
                <a:solidFill>
                  <a:schemeClr val="bg2"/>
                </a:solidFill>
                <a:latin typeface="+mn-lt"/>
                <a:ea typeface="+mj-ea"/>
                <a:cs typeface="+mj-cs"/>
              </a:rPr>
              <a:t> Domain &amp; Broadcast Domain</a:t>
            </a:r>
            <a:br>
              <a:rPr lang="tr-TR" sz="4000" b="1" kern="1200" dirty="0">
                <a:solidFill>
                  <a:schemeClr val="bg2"/>
                </a:solidFill>
                <a:latin typeface="+mn-lt"/>
                <a:ea typeface="+mj-ea"/>
                <a:cs typeface="+mj-cs"/>
              </a:rPr>
            </a:br>
            <a:r>
              <a:rPr lang="tr-TR" sz="4000" b="1" kern="1200" dirty="0" err="1">
                <a:solidFill>
                  <a:schemeClr val="bg2"/>
                </a:solidFill>
                <a:latin typeface="+mn-lt"/>
                <a:ea typeface="+mj-ea"/>
                <a:cs typeface="+mj-cs"/>
              </a:rPr>
              <a:t>Switching</a:t>
            </a:r>
            <a:r>
              <a:rPr lang="tr-TR" sz="4000" b="1" dirty="0">
                <a:solidFill>
                  <a:schemeClr val="bg2"/>
                </a:solidFill>
                <a:latin typeface="+mn-lt"/>
              </a:rPr>
              <a:t> &amp; Routing</a:t>
            </a:r>
            <a:endParaRPr lang="en-US" sz="4000" b="1" kern="1200" dirty="0">
              <a:solidFill>
                <a:schemeClr val="bg2"/>
              </a:solidFill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40879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C3DEBB2-D54E-470C-86B3-631BDDF6C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45820"/>
            <a:ext cx="6087194" cy="5166360"/>
          </a:xfrm>
          <a:custGeom>
            <a:avLst/>
            <a:gdLst>
              <a:gd name="connsiteX0" fmla="*/ 0 w 6087194"/>
              <a:gd name="connsiteY0" fmla="*/ 0 h 5166360"/>
              <a:gd name="connsiteX1" fmla="*/ 155740 w 6087194"/>
              <a:gd name="connsiteY1" fmla="*/ 0 h 5166360"/>
              <a:gd name="connsiteX2" fmla="*/ 5867656 w 6087194"/>
              <a:gd name="connsiteY2" fmla="*/ 0 h 5166360"/>
              <a:gd name="connsiteX3" fmla="*/ 6087194 w 6087194"/>
              <a:gd name="connsiteY3" fmla="*/ 0 h 5166360"/>
              <a:gd name="connsiteX4" fmla="*/ 3693315 w 6087194"/>
              <a:gd name="connsiteY4" fmla="*/ 5166360 h 5166360"/>
              <a:gd name="connsiteX5" fmla="*/ 3473777 w 6087194"/>
              <a:gd name="connsiteY5" fmla="*/ 5166360 h 5166360"/>
              <a:gd name="connsiteX6" fmla="*/ 155740 w 6087194"/>
              <a:gd name="connsiteY6" fmla="*/ 5166360 h 5166360"/>
              <a:gd name="connsiteX7" fmla="*/ 0 w 6087194"/>
              <a:gd name="connsiteY7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7194" h="5166360">
                <a:moveTo>
                  <a:pt x="0" y="0"/>
                </a:moveTo>
                <a:lnTo>
                  <a:pt x="155740" y="0"/>
                </a:lnTo>
                <a:lnTo>
                  <a:pt x="5867656" y="0"/>
                </a:lnTo>
                <a:lnTo>
                  <a:pt x="6087194" y="0"/>
                </a:lnTo>
                <a:lnTo>
                  <a:pt x="3693315" y="5166360"/>
                </a:lnTo>
                <a:lnTo>
                  <a:pt x="3473777" y="5166360"/>
                </a:lnTo>
                <a:lnTo>
                  <a:pt x="155740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68033CC-D08D-4609-83FF-2537764F4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26915" y="844868"/>
            <a:ext cx="8465085" cy="5167312"/>
          </a:xfrm>
          <a:custGeom>
            <a:avLst/>
            <a:gdLst>
              <a:gd name="connsiteX0" fmla="*/ 2612652 w 8465085"/>
              <a:gd name="connsiteY0" fmla="*/ 0 h 5167312"/>
              <a:gd name="connsiteX1" fmla="*/ 7243482 w 8465085"/>
              <a:gd name="connsiteY1" fmla="*/ 0 h 5167312"/>
              <a:gd name="connsiteX2" fmla="*/ 8465085 w 8465085"/>
              <a:gd name="connsiteY2" fmla="*/ 0 h 5167312"/>
              <a:gd name="connsiteX3" fmla="*/ 8465085 w 8465085"/>
              <a:gd name="connsiteY3" fmla="*/ 5167312 h 5167312"/>
              <a:gd name="connsiteX4" fmla="*/ 7243482 w 8465085"/>
              <a:gd name="connsiteY4" fmla="*/ 5167312 h 5167312"/>
              <a:gd name="connsiteX5" fmla="*/ 221324 w 8465085"/>
              <a:gd name="connsiteY5" fmla="*/ 5167312 h 5167312"/>
              <a:gd name="connsiteX6" fmla="*/ 2615203 w 8465085"/>
              <a:gd name="connsiteY6" fmla="*/ 952 h 5167312"/>
              <a:gd name="connsiteX7" fmla="*/ 2612652 w 8465085"/>
              <a:gd name="connsiteY7" fmla="*/ 952 h 5167312"/>
              <a:gd name="connsiteX8" fmla="*/ 0 w 8465085"/>
              <a:gd name="connsiteY8" fmla="*/ 0 h 5167312"/>
              <a:gd name="connsiteX9" fmla="*/ 2274554 w 8465085"/>
              <a:gd name="connsiteY9" fmla="*/ 0 h 5167312"/>
              <a:gd name="connsiteX10" fmla="*/ 2274554 w 8465085"/>
              <a:gd name="connsiteY10" fmla="*/ 952 h 5167312"/>
              <a:gd name="connsiteX11" fmla="*/ 0 w 8465085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65085" h="5167312">
                <a:moveTo>
                  <a:pt x="2612652" y="0"/>
                </a:moveTo>
                <a:lnTo>
                  <a:pt x="7243482" y="0"/>
                </a:lnTo>
                <a:lnTo>
                  <a:pt x="8465085" y="0"/>
                </a:lnTo>
                <a:lnTo>
                  <a:pt x="8465085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2612652" y="952"/>
                </a:lnTo>
                <a:close/>
                <a:moveTo>
                  <a:pt x="0" y="0"/>
                </a:moveTo>
                <a:lnTo>
                  <a:pt x="2274554" y="0"/>
                </a:lnTo>
                <a:lnTo>
                  <a:pt x="2274554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ABADA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E7122B76-57C8-4B97-94BF-B5662DB91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42" y="1503989"/>
            <a:ext cx="5028030" cy="3532244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Collision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Domain</a:t>
            </a:r>
            <a:br>
              <a:rPr lang="tr-TR" b="1" dirty="0">
                <a:solidFill>
                  <a:schemeClr val="bg1"/>
                </a:solidFill>
                <a:latin typeface="+mn-lt"/>
              </a:rPr>
            </a:br>
            <a:r>
              <a:rPr lang="tr-TR" b="1" dirty="0">
                <a:solidFill>
                  <a:schemeClr val="bg1"/>
                </a:solidFill>
                <a:latin typeface="+mn-lt"/>
              </a:rPr>
              <a:t> 		&amp; </a:t>
            </a:r>
            <a:br>
              <a:rPr lang="tr-TR" b="1" dirty="0">
                <a:solidFill>
                  <a:schemeClr val="bg1"/>
                </a:solidFill>
                <a:latin typeface="+mn-lt"/>
              </a:rPr>
            </a:br>
            <a:r>
              <a:rPr lang="tr-TR" b="1" dirty="0">
                <a:solidFill>
                  <a:schemeClr val="bg1"/>
                </a:solidFill>
                <a:latin typeface="+mn-lt"/>
              </a:rPr>
              <a:t>Broadcast Domain 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92768D1-36BA-49A4-887A-E04374E10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 fontScale="92500"/>
          </a:bodyPr>
          <a:lstStyle/>
          <a:p>
            <a:r>
              <a:rPr lang="tr-TR" dirty="0" err="1"/>
              <a:t>Collision</a:t>
            </a:r>
            <a:r>
              <a:rPr lang="tr-TR" dirty="0"/>
              <a:t> Domain, ağda yer alan makinelerin gönderdiği paketlerin birbirleriyle çarpıştığı alandır. Çarpışma iki </a:t>
            </a:r>
            <a:r>
              <a:rPr lang="tr-TR" dirty="0" err="1"/>
              <a:t>hosttan</a:t>
            </a:r>
            <a:r>
              <a:rPr lang="tr-TR" dirty="0"/>
              <a:t> birinin veri gönderdiği sırada veriyi alması gereken </a:t>
            </a:r>
            <a:r>
              <a:rPr lang="tr-TR" dirty="0" err="1"/>
              <a:t>hostun</a:t>
            </a:r>
            <a:r>
              <a:rPr lang="tr-TR" dirty="0"/>
              <a:t> da aynı anda veri göndermesiyle gerçekleşen durumdur. (Örneğin; </a:t>
            </a:r>
            <a:r>
              <a:rPr lang="tr-TR" dirty="0" err="1"/>
              <a:t>Hub</a:t>
            </a:r>
            <a:r>
              <a:rPr lang="tr-TR" dirty="0"/>
              <a:t> cihazlarında yaşanan bir durum.)</a:t>
            </a:r>
          </a:p>
          <a:p>
            <a:r>
              <a:rPr lang="tr-TR" dirty="0"/>
              <a:t>Broadcast Domain, ağda içerisinde yapılan bir </a:t>
            </a:r>
            <a:r>
              <a:rPr lang="tr-TR" dirty="0" err="1"/>
              <a:t>broadcast</a:t>
            </a:r>
            <a:r>
              <a:rPr lang="tr-TR" dirty="0"/>
              <a:t> yayının ağda iletilebileceği alandır.</a:t>
            </a:r>
          </a:p>
          <a:p>
            <a:endParaRPr lang="tr-TR" sz="2000" dirty="0"/>
          </a:p>
        </p:txBody>
      </p:sp>
      <p:pic>
        <p:nvPicPr>
          <p:cNvPr id="10" name="Resim 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1E7DA76-9E5C-4A33-AC6E-318ABF3347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45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C3DEBB2-D54E-470C-86B3-631BDDF6C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845820"/>
            <a:ext cx="6087194" cy="5166360"/>
          </a:xfrm>
          <a:custGeom>
            <a:avLst/>
            <a:gdLst>
              <a:gd name="connsiteX0" fmla="*/ 0 w 6087194"/>
              <a:gd name="connsiteY0" fmla="*/ 0 h 5166360"/>
              <a:gd name="connsiteX1" fmla="*/ 155740 w 6087194"/>
              <a:gd name="connsiteY1" fmla="*/ 0 h 5166360"/>
              <a:gd name="connsiteX2" fmla="*/ 5867656 w 6087194"/>
              <a:gd name="connsiteY2" fmla="*/ 0 h 5166360"/>
              <a:gd name="connsiteX3" fmla="*/ 6087194 w 6087194"/>
              <a:gd name="connsiteY3" fmla="*/ 0 h 5166360"/>
              <a:gd name="connsiteX4" fmla="*/ 3693315 w 6087194"/>
              <a:gd name="connsiteY4" fmla="*/ 5166360 h 5166360"/>
              <a:gd name="connsiteX5" fmla="*/ 3473777 w 6087194"/>
              <a:gd name="connsiteY5" fmla="*/ 5166360 h 5166360"/>
              <a:gd name="connsiteX6" fmla="*/ 155740 w 6087194"/>
              <a:gd name="connsiteY6" fmla="*/ 5166360 h 5166360"/>
              <a:gd name="connsiteX7" fmla="*/ 0 w 6087194"/>
              <a:gd name="connsiteY7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7194" h="5166360">
                <a:moveTo>
                  <a:pt x="0" y="0"/>
                </a:moveTo>
                <a:lnTo>
                  <a:pt x="155740" y="0"/>
                </a:lnTo>
                <a:lnTo>
                  <a:pt x="5867656" y="0"/>
                </a:lnTo>
                <a:lnTo>
                  <a:pt x="6087194" y="0"/>
                </a:lnTo>
                <a:lnTo>
                  <a:pt x="3693315" y="5166360"/>
                </a:lnTo>
                <a:lnTo>
                  <a:pt x="3473777" y="5166360"/>
                </a:lnTo>
                <a:lnTo>
                  <a:pt x="155740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47C7588-8C18-44D9-8469-ABB9865FE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3726915" y="844868"/>
            <a:ext cx="8465085" cy="5167312"/>
          </a:xfrm>
          <a:custGeom>
            <a:avLst/>
            <a:gdLst>
              <a:gd name="connsiteX0" fmla="*/ 0 w 8465085"/>
              <a:gd name="connsiteY0" fmla="*/ 952 h 5167312"/>
              <a:gd name="connsiteX1" fmla="*/ 1898594 w 8465085"/>
              <a:gd name="connsiteY1" fmla="*/ 952 h 5167312"/>
              <a:gd name="connsiteX2" fmla="*/ 1898594 w 8465085"/>
              <a:gd name="connsiteY2" fmla="*/ 0 h 5167312"/>
              <a:gd name="connsiteX3" fmla="*/ 0 w 8465085"/>
              <a:gd name="connsiteY3" fmla="*/ 0 h 5167312"/>
              <a:gd name="connsiteX4" fmla="*/ 221324 w 8465085"/>
              <a:gd name="connsiteY4" fmla="*/ 5167312 h 5167312"/>
              <a:gd name="connsiteX5" fmla="*/ 7243482 w 8465085"/>
              <a:gd name="connsiteY5" fmla="*/ 5167312 h 5167312"/>
              <a:gd name="connsiteX6" fmla="*/ 8465085 w 8465085"/>
              <a:gd name="connsiteY6" fmla="*/ 5167312 h 5167312"/>
              <a:gd name="connsiteX7" fmla="*/ 8465085 w 8465085"/>
              <a:gd name="connsiteY7" fmla="*/ 0 h 5167312"/>
              <a:gd name="connsiteX8" fmla="*/ 7243482 w 8465085"/>
              <a:gd name="connsiteY8" fmla="*/ 0 h 5167312"/>
              <a:gd name="connsiteX9" fmla="*/ 2610976 w 8465085"/>
              <a:gd name="connsiteY9" fmla="*/ 0 h 5167312"/>
              <a:gd name="connsiteX10" fmla="*/ 2610976 w 8465085"/>
              <a:gd name="connsiteY10" fmla="*/ 952 h 5167312"/>
              <a:gd name="connsiteX11" fmla="*/ 2615203 w 8465085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65085" h="5167312">
                <a:moveTo>
                  <a:pt x="0" y="952"/>
                </a:moveTo>
                <a:lnTo>
                  <a:pt x="1898594" y="952"/>
                </a:lnTo>
                <a:lnTo>
                  <a:pt x="1898594" y="0"/>
                </a:lnTo>
                <a:lnTo>
                  <a:pt x="0" y="0"/>
                </a:lnTo>
                <a:close/>
                <a:moveTo>
                  <a:pt x="221324" y="5167312"/>
                </a:moveTo>
                <a:lnTo>
                  <a:pt x="7243482" y="5167312"/>
                </a:lnTo>
                <a:lnTo>
                  <a:pt x="8465085" y="5167312"/>
                </a:lnTo>
                <a:lnTo>
                  <a:pt x="8465085" y="0"/>
                </a:lnTo>
                <a:lnTo>
                  <a:pt x="7243482" y="0"/>
                </a:lnTo>
                <a:lnTo>
                  <a:pt x="2610976" y="0"/>
                </a:lnTo>
                <a:lnTo>
                  <a:pt x="2610976" y="952"/>
                </a:lnTo>
                <a:lnTo>
                  <a:pt x="2615203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59911D1-B88F-4A39-A992-6FAE93A9B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882" y="1841614"/>
            <a:ext cx="5266608" cy="3173819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Layer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2 -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Switching</a:t>
            </a:r>
            <a:br>
              <a:rPr lang="tr-TR" dirty="0"/>
            </a:b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A38098-4E24-4793-A7D8-07DAA997A5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6618" y="1137207"/>
            <a:ext cx="6425381" cy="4582632"/>
          </a:xfrm>
        </p:spPr>
        <p:txBody>
          <a:bodyPr anchor="ctr">
            <a:normAutofit fontScale="85000" lnSpcReduction="20000"/>
          </a:bodyPr>
          <a:lstStyle/>
          <a:p>
            <a:r>
              <a:rPr lang="tr-TR" dirty="0" err="1"/>
              <a:t>Layer</a:t>
            </a:r>
            <a:r>
              <a:rPr lang="tr-TR" dirty="0"/>
              <a:t> 2/ </a:t>
            </a:r>
            <a:r>
              <a:rPr lang="tr-TR" dirty="0" err="1"/>
              <a:t>Switching</a:t>
            </a:r>
            <a:r>
              <a:rPr lang="tr-TR" dirty="0"/>
              <a:t> fonksiyonu, Veri paketlerinin </a:t>
            </a:r>
            <a:r>
              <a:rPr lang="tr-TR" dirty="0" err="1"/>
              <a:t>frameler</a:t>
            </a:r>
            <a:r>
              <a:rPr lang="tr-TR" dirty="0"/>
              <a:t> halinde bölünmesini, bu </a:t>
            </a:r>
            <a:r>
              <a:rPr lang="tr-TR" dirty="0" err="1"/>
              <a:t>framelerin</a:t>
            </a:r>
            <a:r>
              <a:rPr lang="tr-TR" dirty="0"/>
              <a:t> aynı ağ üzerinde iletilmesini, fiziksel katmanda meydana gelen hataların tespiti ve akış denetiminin gerçekleşmesini sağlar.</a:t>
            </a:r>
          </a:p>
          <a:p>
            <a:r>
              <a:rPr lang="tr-TR" dirty="0"/>
              <a:t>Bu işlemleri gerçekleştirirken de Ethernet kartlarının MAC adresleri kullanılır.</a:t>
            </a:r>
          </a:p>
          <a:p>
            <a:r>
              <a:rPr lang="tr-TR" dirty="0"/>
              <a:t>Layer-2 </a:t>
            </a:r>
            <a:r>
              <a:rPr lang="tr-TR" dirty="0" err="1"/>
              <a:t>switching</a:t>
            </a:r>
            <a:r>
              <a:rPr lang="tr-TR" dirty="0"/>
              <a:t> kullanmanın en önemli amacı ,ağı </a:t>
            </a:r>
            <a:r>
              <a:rPr lang="tr-TR" dirty="0" err="1"/>
              <a:t>collision</a:t>
            </a:r>
            <a:r>
              <a:rPr lang="tr-TR" dirty="0"/>
              <a:t> </a:t>
            </a:r>
            <a:r>
              <a:rPr lang="tr-TR" dirty="0" err="1"/>
              <a:t>domain’lere</a:t>
            </a:r>
            <a:r>
              <a:rPr lang="tr-TR" dirty="0"/>
              <a:t> (çarpışma alanı) bölmektir. Böylece ağdaki </a:t>
            </a:r>
            <a:r>
              <a:rPr lang="tr-TR" dirty="0" err="1"/>
              <a:t>collision</a:t>
            </a:r>
            <a:r>
              <a:rPr lang="tr-TR" dirty="0"/>
              <a:t> domain sayısını arttırarak </a:t>
            </a:r>
            <a:r>
              <a:rPr lang="tr-TR" dirty="0" err="1"/>
              <a:t>collision’u</a:t>
            </a:r>
            <a:r>
              <a:rPr lang="tr-TR" dirty="0"/>
              <a:t>(çarpışma) azaltılmış olur.</a:t>
            </a:r>
          </a:p>
          <a:p>
            <a:r>
              <a:rPr lang="tr-TR" dirty="0"/>
              <a:t>Cihazların </a:t>
            </a:r>
            <a:r>
              <a:rPr lang="tr-TR" dirty="0" err="1"/>
              <a:t>Layer</a:t>
            </a:r>
            <a:r>
              <a:rPr lang="tr-TR" dirty="0"/>
              <a:t> 2’de konuşabilmesi için aynı </a:t>
            </a:r>
            <a:r>
              <a:rPr lang="tr-TR" dirty="0" err="1"/>
              <a:t>broadcast</a:t>
            </a:r>
            <a:r>
              <a:rPr lang="tr-TR" dirty="0"/>
              <a:t> </a:t>
            </a:r>
            <a:r>
              <a:rPr lang="tr-TR" dirty="0" err="1"/>
              <a:t>domain’de</a:t>
            </a:r>
            <a:r>
              <a:rPr lang="tr-TR" dirty="0"/>
              <a:t>(aynı </a:t>
            </a:r>
            <a:r>
              <a:rPr lang="tr-TR" dirty="0" err="1"/>
              <a:t>subnette</a:t>
            </a:r>
            <a:r>
              <a:rPr lang="tr-TR" dirty="0"/>
              <a:t>) olması gerekir. </a:t>
            </a:r>
            <a:endParaRPr lang="tr-TR" sz="2000" dirty="0"/>
          </a:p>
        </p:txBody>
      </p:sp>
      <p:pic>
        <p:nvPicPr>
          <p:cNvPr id="6" name="Resim 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F9F7CA7-C28B-4A4A-911E-62403D90D0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76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14">
            <a:extLst>
              <a:ext uri="{FF2B5EF4-FFF2-40B4-BE49-F238E27FC236}">
                <a16:creationId xmlns:a16="http://schemas.microsoft.com/office/drawing/2014/main" id="{8C3DEBB2-D54E-470C-86B3-631BDDF6C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" y="845820"/>
            <a:ext cx="6087194" cy="5166360"/>
          </a:xfrm>
          <a:custGeom>
            <a:avLst/>
            <a:gdLst>
              <a:gd name="connsiteX0" fmla="*/ 0 w 6087194"/>
              <a:gd name="connsiteY0" fmla="*/ 0 h 5166360"/>
              <a:gd name="connsiteX1" fmla="*/ 155740 w 6087194"/>
              <a:gd name="connsiteY1" fmla="*/ 0 h 5166360"/>
              <a:gd name="connsiteX2" fmla="*/ 5867656 w 6087194"/>
              <a:gd name="connsiteY2" fmla="*/ 0 h 5166360"/>
              <a:gd name="connsiteX3" fmla="*/ 6087194 w 6087194"/>
              <a:gd name="connsiteY3" fmla="*/ 0 h 5166360"/>
              <a:gd name="connsiteX4" fmla="*/ 3693315 w 6087194"/>
              <a:gd name="connsiteY4" fmla="*/ 5166360 h 5166360"/>
              <a:gd name="connsiteX5" fmla="*/ 3473777 w 6087194"/>
              <a:gd name="connsiteY5" fmla="*/ 5166360 h 5166360"/>
              <a:gd name="connsiteX6" fmla="*/ 155740 w 6087194"/>
              <a:gd name="connsiteY6" fmla="*/ 5166360 h 5166360"/>
              <a:gd name="connsiteX7" fmla="*/ 0 w 6087194"/>
              <a:gd name="connsiteY7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7194" h="5166360">
                <a:moveTo>
                  <a:pt x="0" y="0"/>
                </a:moveTo>
                <a:lnTo>
                  <a:pt x="155740" y="0"/>
                </a:lnTo>
                <a:lnTo>
                  <a:pt x="5867656" y="0"/>
                </a:lnTo>
                <a:lnTo>
                  <a:pt x="6087194" y="0"/>
                </a:lnTo>
                <a:lnTo>
                  <a:pt x="3693315" y="5166360"/>
                </a:lnTo>
                <a:lnTo>
                  <a:pt x="3473777" y="5166360"/>
                </a:lnTo>
                <a:lnTo>
                  <a:pt x="155740" y="5166360"/>
                </a:lnTo>
                <a:lnTo>
                  <a:pt x="0" y="5166360"/>
                </a:lnTo>
                <a:close/>
              </a:path>
            </a:pathLst>
          </a:custGeom>
          <a:solidFill>
            <a:srgbClr val="3030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16">
            <a:extLst>
              <a:ext uri="{FF2B5EF4-FFF2-40B4-BE49-F238E27FC236}">
                <a16:creationId xmlns:a16="http://schemas.microsoft.com/office/drawing/2014/main" id="{847C7588-8C18-44D9-8469-ABB9865FE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3726915" y="844868"/>
            <a:ext cx="8465085" cy="5167312"/>
          </a:xfrm>
          <a:custGeom>
            <a:avLst/>
            <a:gdLst>
              <a:gd name="connsiteX0" fmla="*/ 0 w 8465085"/>
              <a:gd name="connsiteY0" fmla="*/ 952 h 5167312"/>
              <a:gd name="connsiteX1" fmla="*/ 1898594 w 8465085"/>
              <a:gd name="connsiteY1" fmla="*/ 952 h 5167312"/>
              <a:gd name="connsiteX2" fmla="*/ 1898594 w 8465085"/>
              <a:gd name="connsiteY2" fmla="*/ 0 h 5167312"/>
              <a:gd name="connsiteX3" fmla="*/ 0 w 8465085"/>
              <a:gd name="connsiteY3" fmla="*/ 0 h 5167312"/>
              <a:gd name="connsiteX4" fmla="*/ 221324 w 8465085"/>
              <a:gd name="connsiteY4" fmla="*/ 5167312 h 5167312"/>
              <a:gd name="connsiteX5" fmla="*/ 7243482 w 8465085"/>
              <a:gd name="connsiteY5" fmla="*/ 5167312 h 5167312"/>
              <a:gd name="connsiteX6" fmla="*/ 8465085 w 8465085"/>
              <a:gd name="connsiteY6" fmla="*/ 5167312 h 5167312"/>
              <a:gd name="connsiteX7" fmla="*/ 8465085 w 8465085"/>
              <a:gd name="connsiteY7" fmla="*/ 0 h 5167312"/>
              <a:gd name="connsiteX8" fmla="*/ 7243482 w 8465085"/>
              <a:gd name="connsiteY8" fmla="*/ 0 h 5167312"/>
              <a:gd name="connsiteX9" fmla="*/ 2610976 w 8465085"/>
              <a:gd name="connsiteY9" fmla="*/ 0 h 5167312"/>
              <a:gd name="connsiteX10" fmla="*/ 2610976 w 8465085"/>
              <a:gd name="connsiteY10" fmla="*/ 952 h 5167312"/>
              <a:gd name="connsiteX11" fmla="*/ 2615203 w 8465085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65085" h="5167312">
                <a:moveTo>
                  <a:pt x="0" y="952"/>
                </a:moveTo>
                <a:lnTo>
                  <a:pt x="1898594" y="952"/>
                </a:lnTo>
                <a:lnTo>
                  <a:pt x="1898594" y="0"/>
                </a:lnTo>
                <a:lnTo>
                  <a:pt x="0" y="0"/>
                </a:lnTo>
                <a:close/>
                <a:moveTo>
                  <a:pt x="221324" y="5167312"/>
                </a:moveTo>
                <a:lnTo>
                  <a:pt x="7243482" y="5167312"/>
                </a:lnTo>
                <a:lnTo>
                  <a:pt x="8465085" y="5167312"/>
                </a:lnTo>
                <a:lnTo>
                  <a:pt x="8465085" y="0"/>
                </a:lnTo>
                <a:lnTo>
                  <a:pt x="7243482" y="0"/>
                </a:lnTo>
                <a:lnTo>
                  <a:pt x="2610976" y="0"/>
                </a:lnTo>
                <a:lnTo>
                  <a:pt x="2610976" y="952"/>
                </a:lnTo>
                <a:lnTo>
                  <a:pt x="2615203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DF11970-9959-4387-B2D9-FE744C060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0912" y="1841614"/>
            <a:ext cx="4212103" cy="3173819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Layer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2 Cihazlar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056224-76A6-4EF4-A3FA-C9ABED6CE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Layer</a:t>
            </a:r>
            <a:r>
              <a:rPr lang="tr-TR" dirty="0"/>
              <a:t> 2 Switch</a:t>
            </a:r>
          </a:p>
          <a:p>
            <a:r>
              <a:rPr lang="tr-TR" dirty="0" err="1"/>
              <a:t>Switching</a:t>
            </a:r>
            <a:r>
              <a:rPr lang="tr-TR" dirty="0"/>
              <a:t> özelliği olan diğer cihazlar</a:t>
            </a:r>
          </a:p>
          <a:p>
            <a:endParaRPr lang="tr-TR" sz="2000" dirty="0"/>
          </a:p>
        </p:txBody>
      </p:sp>
      <p:pic>
        <p:nvPicPr>
          <p:cNvPr id="6" name="Resim 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67C7E4C0-0190-4B53-82E7-50F1B761BD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21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C3DEBB2-D54E-470C-86B3-631BDDF6C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45820"/>
            <a:ext cx="6087194" cy="5166360"/>
          </a:xfrm>
          <a:custGeom>
            <a:avLst/>
            <a:gdLst>
              <a:gd name="connsiteX0" fmla="*/ 0 w 6087194"/>
              <a:gd name="connsiteY0" fmla="*/ 0 h 5166360"/>
              <a:gd name="connsiteX1" fmla="*/ 155740 w 6087194"/>
              <a:gd name="connsiteY1" fmla="*/ 0 h 5166360"/>
              <a:gd name="connsiteX2" fmla="*/ 5867656 w 6087194"/>
              <a:gd name="connsiteY2" fmla="*/ 0 h 5166360"/>
              <a:gd name="connsiteX3" fmla="*/ 6087194 w 6087194"/>
              <a:gd name="connsiteY3" fmla="*/ 0 h 5166360"/>
              <a:gd name="connsiteX4" fmla="*/ 3693315 w 6087194"/>
              <a:gd name="connsiteY4" fmla="*/ 5166360 h 5166360"/>
              <a:gd name="connsiteX5" fmla="*/ 3473777 w 6087194"/>
              <a:gd name="connsiteY5" fmla="*/ 5166360 h 5166360"/>
              <a:gd name="connsiteX6" fmla="*/ 155740 w 6087194"/>
              <a:gd name="connsiteY6" fmla="*/ 5166360 h 5166360"/>
              <a:gd name="connsiteX7" fmla="*/ 0 w 6087194"/>
              <a:gd name="connsiteY7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7194" h="5166360">
                <a:moveTo>
                  <a:pt x="0" y="0"/>
                </a:moveTo>
                <a:lnTo>
                  <a:pt x="155740" y="0"/>
                </a:lnTo>
                <a:lnTo>
                  <a:pt x="5867656" y="0"/>
                </a:lnTo>
                <a:lnTo>
                  <a:pt x="6087194" y="0"/>
                </a:lnTo>
                <a:lnTo>
                  <a:pt x="3693315" y="5166360"/>
                </a:lnTo>
                <a:lnTo>
                  <a:pt x="3473777" y="5166360"/>
                </a:lnTo>
                <a:lnTo>
                  <a:pt x="155740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68033CC-D08D-4609-83FF-2537764F4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26915" y="844868"/>
            <a:ext cx="8465085" cy="5167312"/>
          </a:xfrm>
          <a:custGeom>
            <a:avLst/>
            <a:gdLst>
              <a:gd name="connsiteX0" fmla="*/ 2612652 w 8465085"/>
              <a:gd name="connsiteY0" fmla="*/ 0 h 5167312"/>
              <a:gd name="connsiteX1" fmla="*/ 7243482 w 8465085"/>
              <a:gd name="connsiteY1" fmla="*/ 0 h 5167312"/>
              <a:gd name="connsiteX2" fmla="*/ 8465085 w 8465085"/>
              <a:gd name="connsiteY2" fmla="*/ 0 h 5167312"/>
              <a:gd name="connsiteX3" fmla="*/ 8465085 w 8465085"/>
              <a:gd name="connsiteY3" fmla="*/ 5167312 h 5167312"/>
              <a:gd name="connsiteX4" fmla="*/ 7243482 w 8465085"/>
              <a:gd name="connsiteY4" fmla="*/ 5167312 h 5167312"/>
              <a:gd name="connsiteX5" fmla="*/ 221324 w 8465085"/>
              <a:gd name="connsiteY5" fmla="*/ 5167312 h 5167312"/>
              <a:gd name="connsiteX6" fmla="*/ 2615203 w 8465085"/>
              <a:gd name="connsiteY6" fmla="*/ 952 h 5167312"/>
              <a:gd name="connsiteX7" fmla="*/ 2612652 w 8465085"/>
              <a:gd name="connsiteY7" fmla="*/ 952 h 5167312"/>
              <a:gd name="connsiteX8" fmla="*/ 0 w 8465085"/>
              <a:gd name="connsiteY8" fmla="*/ 0 h 5167312"/>
              <a:gd name="connsiteX9" fmla="*/ 2274554 w 8465085"/>
              <a:gd name="connsiteY9" fmla="*/ 0 h 5167312"/>
              <a:gd name="connsiteX10" fmla="*/ 2274554 w 8465085"/>
              <a:gd name="connsiteY10" fmla="*/ 952 h 5167312"/>
              <a:gd name="connsiteX11" fmla="*/ 0 w 8465085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65085" h="5167312">
                <a:moveTo>
                  <a:pt x="2612652" y="0"/>
                </a:moveTo>
                <a:lnTo>
                  <a:pt x="7243482" y="0"/>
                </a:lnTo>
                <a:lnTo>
                  <a:pt x="8465085" y="0"/>
                </a:lnTo>
                <a:lnTo>
                  <a:pt x="8465085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2612652" y="952"/>
                </a:lnTo>
                <a:close/>
                <a:moveTo>
                  <a:pt x="0" y="0"/>
                </a:moveTo>
                <a:lnTo>
                  <a:pt x="2274554" y="0"/>
                </a:lnTo>
                <a:lnTo>
                  <a:pt x="2274554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ABADA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2E6D131-276A-41FF-B064-016974543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099" y="1841614"/>
            <a:ext cx="4419601" cy="3173819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Layer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3 – Routing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F3256B-9B74-4AD7-BC9A-2DA6F0266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/>
          </a:bodyPr>
          <a:lstStyle/>
          <a:p>
            <a:r>
              <a:rPr lang="tr-TR" dirty="0" err="1"/>
              <a:t>Layer</a:t>
            </a:r>
            <a:r>
              <a:rPr lang="tr-TR" dirty="0"/>
              <a:t> 3/Routing fonksiyonu, farklı ağlar arasında paketlerin yönlendirilmesinden sorumludur.</a:t>
            </a:r>
          </a:p>
          <a:p>
            <a:r>
              <a:rPr lang="tr-TR" dirty="0"/>
              <a:t>Bu yönlendirme işlemleri gerçekleştirilirken IP adresleri ve yönlendirme protokolleri kullanılır.</a:t>
            </a:r>
          </a:p>
          <a:p>
            <a:endParaRPr lang="tr-TR" sz="2000" dirty="0"/>
          </a:p>
        </p:txBody>
      </p:sp>
      <p:pic>
        <p:nvPicPr>
          <p:cNvPr id="6" name="Resim 5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BA34648B-836C-46DD-B0BE-F5CE009FA3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06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8C3DEBB2-D54E-470C-86B3-631BDDF6C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845820"/>
            <a:ext cx="6087194" cy="5166360"/>
          </a:xfrm>
          <a:custGeom>
            <a:avLst/>
            <a:gdLst>
              <a:gd name="connsiteX0" fmla="*/ 0 w 6087194"/>
              <a:gd name="connsiteY0" fmla="*/ 0 h 5166360"/>
              <a:gd name="connsiteX1" fmla="*/ 155740 w 6087194"/>
              <a:gd name="connsiteY1" fmla="*/ 0 h 5166360"/>
              <a:gd name="connsiteX2" fmla="*/ 5867656 w 6087194"/>
              <a:gd name="connsiteY2" fmla="*/ 0 h 5166360"/>
              <a:gd name="connsiteX3" fmla="*/ 6087194 w 6087194"/>
              <a:gd name="connsiteY3" fmla="*/ 0 h 5166360"/>
              <a:gd name="connsiteX4" fmla="*/ 3693315 w 6087194"/>
              <a:gd name="connsiteY4" fmla="*/ 5166360 h 5166360"/>
              <a:gd name="connsiteX5" fmla="*/ 3473777 w 6087194"/>
              <a:gd name="connsiteY5" fmla="*/ 5166360 h 5166360"/>
              <a:gd name="connsiteX6" fmla="*/ 155740 w 6087194"/>
              <a:gd name="connsiteY6" fmla="*/ 5166360 h 5166360"/>
              <a:gd name="connsiteX7" fmla="*/ 0 w 6087194"/>
              <a:gd name="connsiteY7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87194" h="5166360">
                <a:moveTo>
                  <a:pt x="0" y="0"/>
                </a:moveTo>
                <a:lnTo>
                  <a:pt x="155740" y="0"/>
                </a:lnTo>
                <a:lnTo>
                  <a:pt x="5867656" y="0"/>
                </a:lnTo>
                <a:lnTo>
                  <a:pt x="6087194" y="0"/>
                </a:lnTo>
                <a:lnTo>
                  <a:pt x="3693315" y="5166360"/>
                </a:lnTo>
                <a:lnTo>
                  <a:pt x="3473777" y="5166360"/>
                </a:lnTo>
                <a:lnTo>
                  <a:pt x="155740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268033CC-D08D-4609-83FF-2537764F4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26915" y="844868"/>
            <a:ext cx="8465085" cy="5167312"/>
          </a:xfrm>
          <a:custGeom>
            <a:avLst/>
            <a:gdLst>
              <a:gd name="connsiteX0" fmla="*/ 2612652 w 8465085"/>
              <a:gd name="connsiteY0" fmla="*/ 0 h 5167312"/>
              <a:gd name="connsiteX1" fmla="*/ 7243482 w 8465085"/>
              <a:gd name="connsiteY1" fmla="*/ 0 h 5167312"/>
              <a:gd name="connsiteX2" fmla="*/ 8465085 w 8465085"/>
              <a:gd name="connsiteY2" fmla="*/ 0 h 5167312"/>
              <a:gd name="connsiteX3" fmla="*/ 8465085 w 8465085"/>
              <a:gd name="connsiteY3" fmla="*/ 5167312 h 5167312"/>
              <a:gd name="connsiteX4" fmla="*/ 7243482 w 8465085"/>
              <a:gd name="connsiteY4" fmla="*/ 5167312 h 5167312"/>
              <a:gd name="connsiteX5" fmla="*/ 221324 w 8465085"/>
              <a:gd name="connsiteY5" fmla="*/ 5167312 h 5167312"/>
              <a:gd name="connsiteX6" fmla="*/ 2615203 w 8465085"/>
              <a:gd name="connsiteY6" fmla="*/ 952 h 5167312"/>
              <a:gd name="connsiteX7" fmla="*/ 2612652 w 8465085"/>
              <a:gd name="connsiteY7" fmla="*/ 952 h 5167312"/>
              <a:gd name="connsiteX8" fmla="*/ 0 w 8465085"/>
              <a:gd name="connsiteY8" fmla="*/ 0 h 5167312"/>
              <a:gd name="connsiteX9" fmla="*/ 2274554 w 8465085"/>
              <a:gd name="connsiteY9" fmla="*/ 0 h 5167312"/>
              <a:gd name="connsiteX10" fmla="*/ 2274554 w 8465085"/>
              <a:gd name="connsiteY10" fmla="*/ 952 h 5167312"/>
              <a:gd name="connsiteX11" fmla="*/ 0 w 8465085"/>
              <a:gd name="connsiteY11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465085" h="5167312">
                <a:moveTo>
                  <a:pt x="2612652" y="0"/>
                </a:moveTo>
                <a:lnTo>
                  <a:pt x="7243482" y="0"/>
                </a:lnTo>
                <a:lnTo>
                  <a:pt x="8465085" y="0"/>
                </a:lnTo>
                <a:lnTo>
                  <a:pt x="8465085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2612652" y="952"/>
                </a:lnTo>
                <a:close/>
                <a:moveTo>
                  <a:pt x="0" y="0"/>
                </a:moveTo>
                <a:lnTo>
                  <a:pt x="2274554" y="0"/>
                </a:lnTo>
                <a:lnTo>
                  <a:pt x="2274554" y="952"/>
                </a:lnTo>
                <a:lnTo>
                  <a:pt x="0" y="952"/>
                </a:lnTo>
                <a:close/>
              </a:path>
            </a:pathLst>
          </a:custGeom>
          <a:solidFill>
            <a:srgbClr val="ABADA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6519126-8625-4205-A0E2-6DBE3A87F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777" y="1841614"/>
            <a:ext cx="4141764" cy="3173819"/>
          </a:xfrm>
        </p:spPr>
        <p:txBody>
          <a:bodyPr>
            <a:normAutofit/>
          </a:bodyPr>
          <a:lstStyle/>
          <a:p>
            <a:r>
              <a:rPr lang="tr-TR" b="1" dirty="0" err="1">
                <a:solidFill>
                  <a:schemeClr val="bg1"/>
                </a:solidFill>
                <a:latin typeface="+mn-lt"/>
              </a:rPr>
              <a:t>Layer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3 Cihazlar</a:t>
            </a:r>
            <a:endParaRPr lang="tr-TR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4E98B60-520A-49B0-BE45-A044D918E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137208"/>
            <a:ext cx="5257800" cy="4582632"/>
          </a:xfrm>
        </p:spPr>
        <p:txBody>
          <a:bodyPr anchor="ctr">
            <a:normAutofit/>
          </a:bodyPr>
          <a:lstStyle/>
          <a:p>
            <a:r>
              <a:rPr lang="tr-TR" dirty="0" err="1"/>
              <a:t>Router</a:t>
            </a:r>
            <a:endParaRPr lang="tr-TR" dirty="0"/>
          </a:p>
          <a:p>
            <a:r>
              <a:rPr lang="tr-TR" dirty="0" err="1"/>
              <a:t>Layer</a:t>
            </a:r>
            <a:r>
              <a:rPr lang="tr-TR" dirty="0"/>
              <a:t> 3 Switch</a:t>
            </a:r>
          </a:p>
          <a:p>
            <a:endParaRPr lang="tr-TR" sz="2000" dirty="0"/>
          </a:p>
        </p:txBody>
      </p:sp>
      <p:pic>
        <p:nvPicPr>
          <p:cNvPr id="7" name="Resim 6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4770B5E4-6086-4B6A-ADEF-15991EE3BB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8" y="6011227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681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198</Words>
  <Application>Microsoft Office PowerPoint</Application>
  <PresentationFormat>Geniş ekran</PresentationFormat>
  <Paragraphs>20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TEMEL NETWORK </vt:lpstr>
      <vt:lpstr>Collision Domain &amp; Broadcast Domain Switching &amp; Routing</vt:lpstr>
      <vt:lpstr>Collision Domain    &amp;  Broadcast Domain </vt:lpstr>
      <vt:lpstr>Layer 2 -Switching </vt:lpstr>
      <vt:lpstr>Layer 2 Cihazlar</vt:lpstr>
      <vt:lpstr>Layer 3 – Routing</vt:lpstr>
      <vt:lpstr>Layer 3 Cihazlar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2020-05-14T12:06:24Z</dcterms:modified>
</cp:coreProperties>
</file>